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47EA6BA-A0F6-415B-B33B-6BEE1A82887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56ADB7E-A1B5-46E7-BF0F-907CF4E5E51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A6224F3-F526-4BFF-B708-8E6CB75F6D5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6CEDD49-23CD-4BC1-A341-5D87DCB517C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EBA0321C-7FB2-4ED5-803E-D0CDE4F4908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F4CDBE43-4DE2-48E8-A676-7AEE17BCE7A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7CEAC42D-322B-42E3-AA14-6CF2DDC8A0B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3DE3F8A-C7DA-4221-94A8-C1CD0AAAD1B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50DE616-5925-4452-97B5-C3D1092798F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F8C1417-EDE8-40E4-B0AA-B97CACE2CB3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78A719E-929A-4C34-89AE-E3D872C6B28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10.jpeg" /><Relationship Id="rId6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14.jpeg" /><Relationship Id="rId6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16.jpeg" /><Relationship Id="rId4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7.jpeg" /><Relationship Id="rId3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8.jpeg" /><Relationship Id="rId3" Type="http://schemas.openxmlformats.org/officeDocument/2006/relationships/image" Target="../media/image19.jpeg" /><Relationship Id="rId4" Type="http://schemas.openxmlformats.org/officeDocument/2006/relationships/image" Target="../media/image20.jpeg" /><Relationship Id="rId5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1.jpeg" /><Relationship Id="rId3" Type="http://schemas.openxmlformats.org/officeDocument/2006/relationships/image" Target="../media/image22.jpeg" /><Relationship Id="rId4" Type="http://schemas.openxmlformats.org/officeDocument/2006/relationships/image" Target="../media/image23.jpeg" /><Relationship Id="rId5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12520212431401112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022709" y="922364"/>
            <a:ext cx="6634886" cy="209214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专业技术人员团队合作能力与创新团队建设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22709" y="4939625"/>
            <a:ext cx="6964070" cy="49499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endParaRPr lang="en-US" sz="2025">
              <a:solidFill>
                <a:srgbClr val="FFFFFF">
                  <a:alpha val="100000"/>
                </a:srgbClr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1022709" y="5440641"/>
            <a:ext cx="6964070" cy="49499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2024-01-24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40760" y="0"/>
            <a:ext cx="2809137" cy="3421221"/>
          </a:xfrm>
          <a:prstGeom prst="rect">
            <a:avLst/>
          </a:prstGeom>
          <a:gradFill>
            <a:gsLst>
              <a:gs pos="0">
                <a:schemeClr val="accent2">
                  <a:alpha val="75000"/>
                </a:schemeClr>
              </a:gs>
              <a:gs pos="100000">
                <a:schemeClr val="lt1">
                  <a:alpha val="75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140760" y="1983274"/>
            <a:ext cx="2809137" cy="2809137"/>
          </a:xfrm>
          <a:prstGeom prst="ellipse">
            <a:avLst/>
          </a:prstGeom>
          <a:gradFill>
            <a:gsLst>
              <a:gs pos="0">
                <a:schemeClr val="accent2">
                  <a:alpha val="100000"/>
                </a:schemeClr>
              </a:gs>
              <a:gs pos="100000">
                <a:schemeClr val="accent2">
                  <a:alpha val="100000"/>
                  <a:lumMod val="60000"/>
                  <a:lumOff val="4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84456" y="2656540"/>
            <a:ext cx="2004496" cy="61493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  <a:spcBef>
                <a:spcPct val="0"/>
              </a:spcBef>
            </a:pPr>
            <a:r>
              <a:rPr lang="en-US" sz="1350">
                <a:solidFill>
                  <a:srgbClr val="FFFFFF">
                    <a:alpha val="40000"/>
                  </a:srgb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649672" y="2818600"/>
            <a:ext cx="1766929" cy="183489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44782" y="1304925"/>
            <a:ext cx="5981700" cy="4248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团队合作能力及重要性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创新团队建设理念与实践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提升专业技术人员团队合作能力策略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打造高效创新团队方法探讨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应对挑战，持续改进和优化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  <p:cxnSp>
        <p:nvCxnSpPr>
          <p:cNvPr id="7" name="Connector 7"/>
          <p:cNvCxnSpPr/>
          <p:nvPr/>
        </p:nvCxnSpPr>
        <p:spPr>
          <a:xfrm flipH="1">
            <a:off x="3198500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cxnSp>
        <p:nvCxnSpPr>
          <p:cNvPr id="8" name="Connector 8"/>
          <p:cNvCxnSpPr/>
          <p:nvPr/>
        </p:nvCxnSpPr>
        <p:spPr>
          <a:xfrm flipH="1">
            <a:off x="1823497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sp>
        <p:nvSpPr>
          <p:cNvPr id="9" name="AutoShape 9"/>
          <p:cNvSpPr/>
          <p:nvPr/>
        </p:nvSpPr>
        <p:spPr>
          <a:xfrm>
            <a:off x="611546" y="2481967"/>
            <a:ext cx="259567" cy="1408741"/>
          </a:xfrm>
          <a:prstGeom prst="rect">
            <a:avLst/>
          </a:prstGeom>
          <a:gradFill>
            <a:gsLst>
              <a:gs pos="0">
                <a:schemeClr val="accent2">
                  <a:alpha val="51000"/>
                </a:schemeClr>
              </a:gs>
              <a:gs pos="100000">
                <a:schemeClr val="lt1">
                  <a:alpha val="51000"/>
                </a:schemeClr>
              </a:gs>
            </a:gsLst>
            <a:lin ang="54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11546" y="2352184"/>
            <a:ext cx="259567" cy="259567"/>
          </a:xfrm>
          <a:prstGeom prst="ellipse">
            <a:avLst/>
          </a:prstGeom>
          <a:solidFill>
            <a:schemeClr val="accent2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-1022221" y="4869455"/>
            <a:ext cx="1813010" cy="1813010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298477" y="0"/>
            <a:ext cx="668835" cy="1915360"/>
          </a:xfrm>
          <a:prstGeom prst="rect">
            <a:avLst/>
          </a:prstGeom>
          <a:gradFill>
            <a:gsLst>
              <a:gs pos="0">
                <a:schemeClr val="accent2">
                  <a:alpha val="62000"/>
                </a:schemeClr>
              </a:gs>
              <a:gs pos="100000">
                <a:schemeClr val="lt1">
                  <a:alpha val="62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298477" y="1580942"/>
            <a:ext cx="668835" cy="66883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0066688" y="5912672"/>
            <a:ext cx="531248" cy="531248"/>
          </a:xfrm>
          <a:prstGeom prst="ellipse">
            <a:avLst/>
          </a:prstGeom>
          <a:gradFill>
            <a:gsLst>
              <a:gs pos="0">
                <a:schemeClr val="accent2">
                  <a:alpha val="59000"/>
                </a:schemeClr>
              </a:gs>
              <a:gs pos="100000">
                <a:schemeClr val="accent2">
                  <a:alpha val="59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0779576" y="-508283"/>
            <a:ext cx="2423643" cy="2423643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59741" y="1197945"/>
            <a:ext cx="8683143" cy="15800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59741" y="3134894"/>
            <a:ext cx="5561990" cy="15800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团队合作能力及重要性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3834" r="33834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2546" r="32546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8191" r="28191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2041071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406414" y="4012208"/>
            <a:ext cx="495300" cy="456011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901714" y="1917723"/>
            <a:ext cx="2084387" cy="616443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30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3911623"/>
            <a:ext cx="2084387" cy="554016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30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团队合作能力定义</a:t>
              </a:r>
            </a:p>
          </p:txBody>
        </p:sp>
      </p:grpSp>
      <p:sp>
        <p:nvSpPr>
          <p:cNvPr id="31" name="AutoShape 31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它包括相互信任、尊重差异、承担责任、积极沟通、共同决策等方面。</a:t>
            </a:r>
            <a:endParaRPr lang="en-US" sz="1100"/>
          </a:p>
        </p:txBody>
      </p:sp>
      <p:sp>
        <p:nvSpPr>
          <p:cNvPr id="32" name="AutoShape 32"/>
          <p:cNvSpPr/>
          <p:nvPr/>
        </p:nvSpPr>
        <p:spPr>
          <a:xfrm>
            <a:off x="8406414" y="2594489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团队合作能力是指一组人在共同目标下，通过有效沟通、协作和互助，实现团队整体绩效最大化的能力。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9006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有效的沟通技巧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3575643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协作精神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6220535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承担责任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8927174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创新思维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专业技术人员所需团队合作能力</a:t>
              </a:r>
            </a:p>
          </p:txBody>
        </p:sp>
      </p:grpSp>
      <p:pic>
        <p:nvPicPr>
          <p:cNvPr id="28" name="Picture 28"/>
          <p:cNvPicPr>
            <a:picLocks noChangeAspect="1"/>
          </p:cNvPicPr>
          <p:nvPr/>
        </p:nvPicPr>
        <p:blipFill>
          <a:blip r:embed="rId2"/>
          <a:srcRect l="2943" r="2943"/>
          <a:stretch>
            <a:fillRect/>
          </a:stretch>
        </p:blipFill>
        <p:spPr>
          <a:xfrm>
            <a:off x="892584" y="1337857"/>
            <a:ext cx="2465519" cy="2459823"/>
          </a:xfrm>
          <a:prstGeom prst="rect">
            <a:avLst/>
          </a:prstGeom>
        </p:spPr>
      </p:pic>
      <p:pic>
        <p:nvPicPr>
          <p:cNvPr id="29" name="Picture 29"/>
          <p:cNvPicPr>
            <a:picLocks noChangeAspect="1"/>
          </p:cNvPicPr>
          <p:nvPr/>
        </p:nvPicPr>
        <p:blipFill>
          <a:blip r:embed="rId3"/>
          <a:srcRect l="12413" r="12413"/>
          <a:stretch>
            <a:fillRect/>
          </a:stretch>
        </p:blipFill>
        <p:spPr>
          <a:xfrm>
            <a:off x="3570781" y="1337857"/>
            <a:ext cx="2465519" cy="2459823"/>
          </a:xfrm>
          <a:prstGeom prst="rect">
            <a:avLst/>
          </a:prstGeom>
        </p:spPr>
      </p:pic>
      <p:pic>
        <p:nvPicPr>
          <p:cNvPr id="30" name="Picture 30"/>
          <p:cNvPicPr>
            <a:picLocks noChangeAspect="1"/>
          </p:cNvPicPr>
          <p:nvPr/>
        </p:nvPicPr>
        <p:blipFill>
          <a:blip r:embed="rId4"/>
          <a:srcRect l="16589" r="16589"/>
          <a:stretch>
            <a:fillRect/>
          </a:stretch>
        </p:blipFill>
        <p:spPr>
          <a:xfrm>
            <a:off x="6248977" y="1337857"/>
            <a:ext cx="2465519" cy="2459823"/>
          </a:xfrm>
          <a:prstGeom prst="rect">
            <a:avLst/>
          </a:prstGeom>
        </p:spPr>
      </p:pic>
      <p:pic>
        <p:nvPicPr>
          <p:cNvPr id="31" name="Picture 31"/>
          <p:cNvPicPr>
            <a:picLocks noChangeAspect="1"/>
          </p:cNvPicPr>
          <p:nvPr/>
        </p:nvPicPr>
        <p:blipFill>
          <a:blip r:embed="rId5"/>
          <a:srcRect l="12413" r="12413"/>
          <a:stretch>
            <a:fillRect/>
          </a:stretch>
        </p:blipFill>
        <p:spPr>
          <a:xfrm>
            <a:off x="8927174" y="1337857"/>
            <a:ext cx="2465519" cy="2459823"/>
          </a:xfrm>
          <a:prstGeom prst="rect">
            <a:avLst/>
          </a:prstGeom>
        </p:spPr>
      </p:pic>
      <p:sp>
        <p:nvSpPr>
          <p:cNvPr id="32" name="AutoShape 32"/>
          <p:cNvSpPr/>
          <p:nvPr/>
        </p:nvSpPr>
        <p:spPr>
          <a:xfrm>
            <a:off x="1410969" y="3111016"/>
            <a:ext cx="1428750" cy="1428750"/>
          </a:xfrm>
          <a:prstGeom prst="rect">
            <a:avLst/>
          </a:prstGeom>
          <a:solidFill>
            <a:schemeClr val="accent1">
              <a:alpha val="7225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4089165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445558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6767362" y="3111016"/>
            <a:ext cx="1428750" cy="1428750"/>
          </a:xfrm>
          <a:prstGeom prst="rect">
            <a:avLst/>
          </a:prstGeom>
          <a:solidFill>
            <a:schemeClr val="accent1"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TextBox 36"/>
          <p:cNvSpPr txBox="1"/>
          <p:nvPr/>
        </p:nvSpPr>
        <p:spPr>
          <a:xfrm>
            <a:off x="1441168" y="3500231"/>
            <a:ext cx="1368351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4121550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6799747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9477944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40" name="AutoShape 40"/>
          <p:cNvSpPr/>
          <p:nvPr/>
        </p:nvSpPr>
        <p:spPr>
          <a:xfrm>
            <a:off x="917707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能够清晰、准确地传达自己的想法，倾听并理解他人的观点，尊重差异，寻求共识。</a:t>
            </a:r>
            <a:endParaRPr lang="en-US" sz="1100"/>
          </a:p>
        </p:txBody>
      </p:sp>
      <p:sp>
        <p:nvSpPr>
          <p:cNvPr id="41" name="AutoShape 41"/>
          <p:cNvSpPr/>
          <p:nvPr/>
        </p:nvSpPr>
        <p:spPr>
          <a:xfrm>
            <a:off x="3595904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愿意与他人合作，共同解决问题，分享知识和经验，为团队成功做出贡献。</a:t>
            </a:r>
            <a:endParaRPr lang="en-US" sz="1100"/>
          </a:p>
        </p:txBody>
      </p:sp>
      <p:sp>
        <p:nvSpPr>
          <p:cNvPr id="42" name="AutoShape 42"/>
          <p:cNvSpPr/>
          <p:nvPr/>
        </p:nvSpPr>
        <p:spPr>
          <a:xfrm>
            <a:off x="6274100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对团队目标和任务负责，勇于承担自己的责任，不推诿、不抱怨。</a:t>
            </a:r>
            <a:endParaRPr lang="en-US" sz="1100"/>
          </a:p>
        </p:txBody>
      </p:sp>
      <p:sp>
        <p:nvSpPr>
          <p:cNvPr id="43" name="AutoShape 43"/>
          <p:cNvSpPr/>
          <p:nvPr/>
        </p:nvSpPr>
        <p:spPr>
          <a:xfrm>
            <a:off x="8952297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具备创新意识和能力，能够为团队带来新的想法和解决方案，推动团队不断进步。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4898" r="14898"/>
          <a:stretch>
            <a:fillRect/>
          </a:stretch>
        </p:blipFill>
        <p:spPr>
          <a:xfrm>
            <a:off x="6416218" y="1873250"/>
            <a:ext cx="2285143" cy="243967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2863" r="12863"/>
          <a:stretch>
            <a:fillRect/>
          </a:stretch>
        </p:blipFill>
        <p:spPr>
          <a:xfrm>
            <a:off x="705451" y="1873250"/>
            <a:ext cx="2286000" cy="2308332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8951" r="8951"/>
          <a:stretch>
            <a:fillRect/>
          </a:stretch>
        </p:blipFill>
        <p:spPr>
          <a:xfrm>
            <a:off x="9265251" y="1892300"/>
            <a:ext cx="2271183" cy="242062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rcRect l="14881" r="14881"/>
          <a:stretch>
            <a:fillRect/>
          </a:stretch>
        </p:blipFill>
        <p:spPr>
          <a:xfrm>
            <a:off x="3571418" y="1892300"/>
            <a:ext cx="2266949" cy="2420620"/>
          </a:xfrm>
          <a:prstGeom prst="rect">
            <a:avLst/>
          </a:prstGeom>
        </p:spPr>
      </p:pic>
      <p:grpSp>
        <p:nvGrpSpPr>
          <p:cNvPr id="6" name="Group 6"/>
          <p:cNvGrpSpPr/>
          <p:nvPr/>
        </p:nvGrpSpPr>
        <p:grpSpPr>
          <a:xfrm>
            <a:off x="6416218" y="3460761"/>
            <a:ext cx="2285143" cy="745998"/>
            <a:chOff x="6416218" y="3460761"/>
            <a:chExt cx="2285143" cy="745998"/>
          </a:xfrm>
        </p:grpSpPr>
        <p:sp>
          <p:nvSpPr>
            <p:cNvPr id="7" name="AutoShape 7"/>
            <p:cNvSpPr/>
            <p:nvPr/>
          </p:nvSpPr>
          <p:spPr>
            <a:xfrm>
              <a:off x="6416218" y="3460761"/>
              <a:ext cx="2285143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6416218" y="4197615"/>
            <a:ext cx="2288381" cy="2112169"/>
            <a:chOff x="6416218" y="4197615"/>
            <a:chExt cx="2288381" cy="2112169"/>
          </a:xfrm>
        </p:grpSpPr>
        <p:sp>
          <p:nvSpPr>
            <p:cNvPr id="9" name="AutoShape 9"/>
            <p:cNvSpPr/>
            <p:nvPr/>
          </p:nvSpPr>
          <p:spPr>
            <a:xfrm>
              <a:off x="6416218" y="4197615"/>
              <a:ext cx="2288381" cy="2112169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3571418" y="3460761"/>
            <a:ext cx="2285429" cy="852159"/>
            <a:chOff x="3571418" y="3460761"/>
            <a:chExt cx="2285429" cy="852159"/>
          </a:xfrm>
        </p:grpSpPr>
        <p:sp>
          <p:nvSpPr>
            <p:cNvPr id="11" name="AutoShape 11"/>
            <p:cNvSpPr/>
            <p:nvPr/>
          </p:nvSpPr>
          <p:spPr>
            <a:xfrm>
              <a:off x="3571418" y="3460761"/>
              <a:ext cx="2285429" cy="852159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3571418" y="4206759"/>
            <a:ext cx="2288096" cy="2103025"/>
            <a:chOff x="3571418" y="4206759"/>
            <a:chExt cx="2288096" cy="2103025"/>
          </a:xfrm>
        </p:grpSpPr>
        <p:sp>
          <p:nvSpPr>
            <p:cNvPr id="13" name="AutoShape 13"/>
            <p:cNvSpPr/>
            <p:nvPr/>
          </p:nvSpPr>
          <p:spPr>
            <a:xfrm>
              <a:off x="3571418" y="4206759"/>
              <a:ext cx="2288096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4" name="Group 14"/>
          <p:cNvGrpSpPr/>
          <p:nvPr/>
        </p:nvGrpSpPr>
        <p:grpSpPr>
          <a:xfrm>
            <a:off x="9265251" y="3460761"/>
            <a:ext cx="2286000" cy="745998"/>
            <a:chOff x="9265251" y="3460761"/>
            <a:chExt cx="2286000" cy="745998"/>
          </a:xfrm>
        </p:grpSpPr>
        <p:sp>
          <p:nvSpPr>
            <p:cNvPr id="15" name="AutoShape 15"/>
            <p:cNvSpPr/>
            <p:nvPr/>
          </p:nvSpPr>
          <p:spPr>
            <a:xfrm>
              <a:off x="9265251" y="3460761"/>
              <a:ext cx="2286000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6" name="Group 16"/>
          <p:cNvGrpSpPr/>
          <p:nvPr/>
        </p:nvGrpSpPr>
        <p:grpSpPr>
          <a:xfrm>
            <a:off x="9265251" y="4204473"/>
            <a:ext cx="2286000" cy="2105311"/>
            <a:chOff x="9265251" y="4204473"/>
            <a:chExt cx="2286000" cy="2105311"/>
          </a:xfrm>
        </p:grpSpPr>
        <p:sp>
          <p:nvSpPr>
            <p:cNvPr id="17" name="AutoShape 17"/>
            <p:cNvSpPr/>
            <p:nvPr/>
          </p:nvSpPr>
          <p:spPr>
            <a:xfrm>
              <a:off x="9265251" y="4204473"/>
              <a:ext cx="2286000" cy="2105311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705451" y="3460761"/>
            <a:ext cx="2286000" cy="2849023"/>
            <a:chOff x="705451" y="3460761"/>
            <a:chExt cx="2286000" cy="2849023"/>
          </a:xfrm>
        </p:grpSpPr>
        <p:sp>
          <p:nvSpPr>
            <p:cNvPr id="19" name="AutoShape 19"/>
            <p:cNvSpPr/>
            <p:nvPr/>
          </p:nvSpPr>
          <p:spPr>
            <a:xfrm>
              <a:off x="705451" y="3460761"/>
              <a:ext cx="2286000" cy="883920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05451" y="4206759"/>
              <a:ext cx="2286000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团队合作能力对组织影响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56455" y="4477571"/>
            <a:ext cx="2164942" cy="1552257"/>
            <a:chOff x="756455" y="4477571"/>
            <a:chExt cx="2164942" cy="1552257"/>
          </a:xfrm>
        </p:grpSpPr>
        <p:sp>
          <p:nvSpPr>
            <p:cNvPr id="44" name="TextBox 44"/>
            <p:cNvSpPr txBox="1"/>
            <p:nvPr/>
          </p:nvSpPr>
          <p:spPr>
            <a:xfrm>
              <a:off x="756455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团队合作能够提高工作效率和质量，减少浪费和失误，从而提升组织整体绩效。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3628568" y="4477571"/>
            <a:ext cx="2164942" cy="1552257"/>
            <a:chOff x="3628568" y="4477571"/>
            <a:chExt cx="2164942" cy="1552257"/>
          </a:xfrm>
        </p:grpSpPr>
        <p:sp>
          <p:nvSpPr>
            <p:cNvPr id="46" name="TextBox 46"/>
            <p:cNvSpPr txBox="1"/>
            <p:nvPr/>
          </p:nvSpPr>
          <p:spPr>
            <a:xfrm>
              <a:off x="3628568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团队合作能够增强成员之间的信任和归属感，形成积极向上的组织氛围。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6466794" y="4477571"/>
            <a:ext cx="2164942" cy="1552257"/>
            <a:chOff x="6466794" y="4477571"/>
            <a:chExt cx="2164942" cy="1552257"/>
          </a:xfrm>
        </p:grpSpPr>
        <p:sp>
          <p:nvSpPr>
            <p:cNvPr id="48" name="TextBox 48"/>
            <p:cNvSpPr txBox="1"/>
            <p:nvPr/>
          </p:nvSpPr>
          <p:spPr>
            <a:xfrm>
              <a:off x="6466794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团队合作能够激发成员的创新思维和创造力，推动组织不断创新和发展。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9318371" y="4477571"/>
            <a:ext cx="2164942" cy="1552257"/>
            <a:chOff x="9318371" y="4477571"/>
            <a:chExt cx="2164942" cy="1552257"/>
          </a:xfrm>
        </p:grpSpPr>
        <p:sp>
          <p:nvSpPr>
            <p:cNvPr id="50" name="TextBox 50"/>
            <p:cNvSpPr txBox="1"/>
            <p:nvPr/>
          </p:nvSpPr>
          <p:spPr>
            <a:xfrm>
              <a:off x="9318371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团队合作能够帮助组织更好地适应外部环境的变化和挑战，保持竞争优势。</a:t>
              </a:r>
            </a:p>
          </p:txBody>
        </p:sp>
      </p:grpSp>
      <p:grpSp>
        <p:nvGrpSpPr>
          <p:cNvPr id="51" name="Group 51"/>
          <p:cNvGrpSpPr/>
          <p:nvPr/>
        </p:nvGrpSpPr>
        <p:grpSpPr>
          <a:xfrm>
            <a:off x="705451" y="3588593"/>
            <a:ext cx="2267763" cy="490334"/>
            <a:chOff x="705451" y="3588593"/>
            <a:chExt cx="2267763" cy="490334"/>
          </a:xfrm>
        </p:grpSpPr>
        <p:sp>
          <p:nvSpPr>
            <p:cNvPr id="52" name="TextBox 52"/>
            <p:cNvSpPr txBox="1"/>
            <p:nvPr/>
          </p:nvSpPr>
          <p:spPr>
            <a:xfrm>
              <a:off x="705451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提升组织绩效</a:t>
              </a:r>
            </a:p>
          </p:txBody>
        </p:sp>
      </p:grpSp>
      <p:grpSp>
        <p:nvGrpSpPr>
          <p:cNvPr id="53" name="Group 53"/>
          <p:cNvGrpSpPr/>
          <p:nvPr/>
        </p:nvGrpSpPr>
        <p:grpSpPr>
          <a:xfrm>
            <a:off x="3628568" y="3588593"/>
            <a:ext cx="2267763" cy="490334"/>
            <a:chOff x="3628568" y="3588593"/>
            <a:chExt cx="2267763" cy="490334"/>
          </a:xfrm>
        </p:grpSpPr>
        <p:sp>
          <p:nvSpPr>
            <p:cNvPr id="54" name="TextBox 54"/>
            <p:cNvSpPr txBox="1"/>
            <p:nvPr/>
          </p:nvSpPr>
          <p:spPr>
            <a:xfrm>
              <a:off x="3628568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增强组织凝聚力</a:t>
              </a:r>
            </a:p>
          </p:txBody>
        </p:sp>
      </p:grpSp>
      <p:grpSp>
        <p:nvGrpSpPr>
          <p:cNvPr id="55" name="Group 55"/>
          <p:cNvGrpSpPr/>
          <p:nvPr/>
        </p:nvGrpSpPr>
        <p:grpSpPr>
          <a:xfrm>
            <a:off x="6433598" y="3588593"/>
            <a:ext cx="2267763" cy="490334"/>
            <a:chOff x="6433598" y="3588593"/>
            <a:chExt cx="2267763" cy="490334"/>
          </a:xfrm>
        </p:grpSpPr>
        <p:sp>
          <p:nvSpPr>
            <p:cNvPr id="56" name="TextBox 56"/>
            <p:cNvSpPr txBox="1"/>
            <p:nvPr/>
          </p:nvSpPr>
          <p:spPr>
            <a:xfrm>
              <a:off x="6433598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促进组织创新</a:t>
              </a:r>
            </a:p>
          </p:txBody>
        </p:sp>
      </p:grpSp>
      <p:grpSp>
        <p:nvGrpSpPr>
          <p:cNvPr id="57" name="Group 57"/>
          <p:cNvGrpSpPr/>
          <p:nvPr/>
        </p:nvGrpSpPr>
        <p:grpSpPr>
          <a:xfrm>
            <a:off x="9265251" y="3588593"/>
            <a:ext cx="2267763" cy="490334"/>
            <a:chOff x="9265251" y="3588593"/>
            <a:chExt cx="2267763" cy="490334"/>
          </a:xfrm>
        </p:grpSpPr>
        <p:sp>
          <p:nvSpPr>
            <p:cNvPr id="58" name="TextBox 58"/>
            <p:cNvSpPr txBox="1"/>
            <p:nvPr/>
          </p:nvSpPr>
          <p:spPr>
            <a:xfrm>
              <a:off x="9265251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提高组织适应性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59741" y="1197945"/>
            <a:ext cx="8683143" cy="15800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59741" y="3134894"/>
            <a:ext cx="5561990" cy="15800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创新团队建设理念与实践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2886" y="2055085"/>
            <a:ext cx="2476500" cy="2476500"/>
          </a:xfrm>
          <a:prstGeom prst="ellipse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2500" r="12500"/>
          <a:stretch>
            <a:fillRect/>
          </a:stretch>
        </p:blipFill>
        <p:spPr>
          <a:xfrm>
            <a:off x="6374798" y="2055085"/>
            <a:ext cx="2476500" cy="2476500"/>
          </a:xfrm>
          <a:prstGeom prst="ellipse">
            <a:avLst/>
          </a:prstGeom>
        </p:spPr>
      </p:pic>
      <p:grpSp>
        <p:nvGrpSpPr>
          <p:cNvPr id="4" name="Group 4"/>
          <p:cNvGrpSpPr/>
          <p:nvPr/>
        </p:nvGrpSpPr>
        <p:grpSpPr>
          <a:xfrm>
            <a:off x="3352886" y="2107432"/>
            <a:ext cx="665795" cy="665791"/>
            <a:chOff x="3352886" y="2107432"/>
            <a:chExt cx="665795" cy="665791"/>
          </a:xfrm>
        </p:grpSpPr>
        <p:sp>
          <p:nvSpPr>
            <p:cNvPr id="5" name="AutoShape 5"/>
            <p:cNvSpPr/>
            <p:nvPr/>
          </p:nvSpPr>
          <p:spPr>
            <a:xfrm>
              <a:off x="3352886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Freeform 6"/>
            <p:cNvSpPr/>
            <p:nvPr/>
          </p:nvSpPr>
          <p:spPr>
            <a:xfrm>
              <a:off x="3532726" y="2292906"/>
              <a:ext cx="306115" cy="294843"/>
            </a:xfrm>
            <a:custGeom>
              <a:rect l="l" t="t" r="r" b="b"/>
              <a:pathLst>
                <a:path w="6825" h="6825">
                  <a:moveTo>
                    <a:pt x="1263" y="5234"/>
                  </a:moveTo>
                  <a:cubicBezTo>
                    <a:pt x="1316" y="5493"/>
                    <a:pt x="1546" y="5689"/>
                    <a:pt x="1820" y="5689"/>
                  </a:cubicBezTo>
                  <a:cubicBezTo>
                    <a:pt x="2114" y="5689"/>
                    <a:pt x="2354" y="5464"/>
                    <a:pt x="2383" y="5178"/>
                  </a:cubicBezTo>
                  <a:lnTo>
                    <a:pt x="3568" y="4191"/>
                  </a:lnTo>
                  <a:cubicBezTo>
                    <a:pt x="3652" y="4401"/>
                    <a:pt x="3856" y="4551"/>
                    <a:pt x="4096" y="4551"/>
                  </a:cubicBezTo>
                  <a:cubicBezTo>
                    <a:pt x="4348" y="4551"/>
                    <a:pt x="4560" y="4385"/>
                    <a:pt x="4635" y="4157"/>
                  </a:cubicBezTo>
                  <a:lnTo>
                    <a:pt x="5696" y="4736"/>
                  </a:lnTo>
                  <a:cubicBezTo>
                    <a:pt x="5732" y="5016"/>
                    <a:pt x="5969" y="5234"/>
                    <a:pt x="6258" y="5234"/>
                  </a:cubicBezTo>
                  <a:cubicBezTo>
                    <a:pt x="6571" y="5234"/>
                    <a:pt x="6827" y="4979"/>
                    <a:pt x="6827" y="4665"/>
                  </a:cubicBezTo>
                  <a:cubicBezTo>
                    <a:pt x="6827" y="4351"/>
                    <a:pt x="6571" y="4096"/>
                    <a:pt x="6258" y="4096"/>
                  </a:cubicBezTo>
                  <a:cubicBezTo>
                    <a:pt x="6006" y="4096"/>
                    <a:pt x="5794" y="4262"/>
                    <a:pt x="5719" y="4490"/>
                  </a:cubicBezTo>
                  <a:lnTo>
                    <a:pt x="4658" y="3911"/>
                  </a:lnTo>
                  <a:cubicBezTo>
                    <a:pt x="4622" y="3631"/>
                    <a:pt x="4385" y="3413"/>
                    <a:pt x="4096" y="3413"/>
                  </a:cubicBezTo>
                  <a:cubicBezTo>
                    <a:pt x="3802" y="3413"/>
                    <a:pt x="3563" y="3638"/>
                    <a:pt x="3533" y="3924"/>
                  </a:cubicBezTo>
                  <a:lnTo>
                    <a:pt x="2348" y="4911"/>
                  </a:lnTo>
                  <a:cubicBezTo>
                    <a:pt x="2265" y="4701"/>
                    <a:pt x="2060" y="4551"/>
                    <a:pt x="1820" y="4551"/>
                  </a:cubicBezTo>
                  <a:cubicBezTo>
                    <a:pt x="1546" y="4551"/>
                    <a:pt x="1316" y="4747"/>
                    <a:pt x="1263" y="5006"/>
                  </a:cubicBezTo>
                  <a:lnTo>
                    <a:pt x="455" y="5006"/>
                  </a:lnTo>
                  <a:lnTo>
                    <a:pt x="455" y="4551"/>
                  </a:lnTo>
                  <a:lnTo>
                    <a:pt x="569" y="4551"/>
                  </a:lnTo>
                  <a:cubicBezTo>
                    <a:pt x="632" y="4551"/>
                    <a:pt x="683" y="4500"/>
                    <a:pt x="683" y="4437"/>
                  </a:cubicBezTo>
                  <a:cubicBezTo>
                    <a:pt x="683" y="4374"/>
                    <a:pt x="632" y="4324"/>
                    <a:pt x="569" y="4324"/>
                  </a:cubicBezTo>
                  <a:lnTo>
                    <a:pt x="455" y="4324"/>
                  </a:lnTo>
                  <a:lnTo>
                    <a:pt x="455" y="3982"/>
                  </a:lnTo>
                  <a:lnTo>
                    <a:pt x="569" y="3982"/>
                  </a:lnTo>
                  <a:cubicBezTo>
                    <a:pt x="632" y="3982"/>
                    <a:pt x="683" y="3931"/>
                    <a:pt x="683" y="3868"/>
                  </a:cubicBezTo>
                  <a:cubicBezTo>
                    <a:pt x="683" y="3806"/>
                    <a:pt x="632" y="3755"/>
                    <a:pt x="569" y="3755"/>
                  </a:cubicBezTo>
                  <a:lnTo>
                    <a:pt x="480" y="3755"/>
                  </a:lnTo>
                  <a:lnTo>
                    <a:pt x="1407" y="2416"/>
                  </a:lnTo>
                  <a:cubicBezTo>
                    <a:pt x="1494" y="2470"/>
                    <a:pt x="1596" y="2503"/>
                    <a:pt x="1707" y="2503"/>
                  </a:cubicBezTo>
                  <a:cubicBezTo>
                    <a:pt x="1888" y="2503"/>
                    <a:pt x="2048" y="2416"/>
                    <a:pt x="2152" y="2284"/>
                  </a:cubicBezTo>
                  <a:lnTo>
                    <a:pt x="2752" y="2584"/>
                  </a:lnTo>
                  <a:cubicBezTo>
                    <a:pt x="2740" y="2631"/>
                    <a:pt x="2731" y="2680"/>
                    <a:pt x="2731" y="2731"/>
                  </a:cubicBezTo>
                  <a:cubicBezTo>
                    <a:pt x="2731" y="3044"/>
                    <a:pt x="2986" y="3300"/>
                    <a:pt x="3300" y="3300"/>
                  </a:cubicBezTo>
                  <a:cubicBezTo>
                    <a:pt x="3613" y="3300"/>
                    <a:pt x="3868" y="3044"/>
                    <a:pt x="3868" y="2731"/>
                  </a:cubicBezTo>
                  <a:cubicBezTo>
                    <a:pt x="3868" y="2608"/>
                    <a:pt x="3829" y="2496"/>
                    <a:pt x="3763" y="2403"/>
                  </a:cubicBezTo>
                  <a:lnTo>
                    <a:pt x="4488" y="1055"/>
                  </a:lnTo>
                  <a:cubicBezTo>
                    <a:pt x="4574" y="1107"/>
                    <a:pt x="4672" y="1138"/>
                    <a:pt x="4779" y="1138"/>
                  </a:cubicBezTo>
                  <a:cubicBezTo>
                    <a:pt x="4891" y="1138"/>
                    <a:pt x="4995" y="1104"/>
                    <a:pt x="5083" y="1048"/>
                  </a:cubicBezTo>
                  <a:lnTo>
                    <a:pt x="5827" y="2004"/>
                  </a:lnTo>
                  <a:cubicBezTo>
                    <a:pt x="5829" y="2007"/>
                    <a:pt x="5833" y="2009"/>
                    <a:pt x="5836" y="2011"/>
                  </a:cubicBezTo>
                  <a:cubicBezTo>
                    <a:pt x="5745" y="2112"/>
                    <a:pt x="5689" y="2244"/>
                    <a:pt x="5689" y="2389"/>
                  </a:cubicBezTo>
                  <a:cubicBezTo>
                    <a:pt x="5689" y="2703"/>
                    <a:pt x="5944" y="2958"/>
                    <a:pt x="6258" y="2958"/>
                  </a:cubicBezTo>
                  <a:cubicBezTo>
                    <a:pt x="6571" y="2958"/>
                    <a:pt x="6827" y="2703"/>
                    <a:pt x="6827" y="2389"/>
                  </a:cubicBezTo>
                  <a:cubicBezTo>
                    <a:pt x="6827" y="2076"/>
                    <a:pt x="6571" y="1820"/>
                    <a:pt x="6258" y="1820"/>
                  </a:cubicBezTo>
                  <a:cubicBezTo>
                    <a:pt x="6170" y="1820"/>
                    <a:pt x="6087" y="1842"/>
                    <a:pt x="6013" y="1878"/>
                  </a:cubicBezTo>
                  <a:cubicBezTo>
                    <a:pt x="6010" y="1874"/>
                    <a:pt x="6010" y="1869"/>
                    <a:pt x="6006" y="1864"/>
                  </a:cubicBezTo>
                  <a:lnTo>
                    <a:pt x="5248" y="890"/>
                  </a:lnTo>
                  <a:cubicBezTo>
                    <a:pt x="5311" y="798"/>
                    <a:pt x="5348" y="688"/>
                    <a:pt x="5348" y="569"/>
                  </a:cubicBezTo>
                  <a:cubicBezTo>
                    <a:pt x="5348" y="255"/>
                    <a:pt x="5092" y="0"/>
                    <a:pt x="4779" y="0"/>
                  </a:cubicBezTo>
                  <a:cubicBezTo>
                    <a:pt x="4465" y="0"/>
                    <a:pt x="4210" y="255"/>
                    <a:pt x="4210" y="569"/>
                  </a:cubicBezTo>
                  <a:cubicBezTo>
                    <a:pt x="4210" y="691"/>
                    <a:pt x="4249" y="804"/>
                    <a:pt x="4315" y="897"/>
                  </a:cubicBezTo>
                  <a:lnTo>
                    <a:pt x="3590" y="2244"/>
                  </a:lnTo>
                  <a:cubicBezTo>
                    <a:pt x="3505" y="2193"/>
                    <a:pt x="3406" y="2162"/>
                    <a:pt x="3300" y="2162"/>
                  </a:cubicBezTo>
                  <a:cubicBezTo>
                    <a:pt x="3118" y="2162"/>
                    <a:pt x="2959" y="2248"/>
                    <a:pt x="2854" y="2381"/>
                  </a:cubicBezTo>
                  <a:lnTo>
                    <a:pt x="2254" y="2081"/>
                  </a:lnTo>
                  <a:cubicBezTo>
                    <a:pt x="2267" y="2034"/>
                    <a:pt x="2276" y="1985"/>
                    <a:pt x="2276" y="1934"/>
                  </a:cubicBezTo>
                  <a:cubicBezTo>
                    <a:pt x="2276" y="1621"/>
                    <a:pt x="2020" y="1365"/>
                    <a:pt x="1707" y="1365"/>
                  </a:cubicBezTo>
                  <a:cubicBezTo>
                    <a:pt x="1393" y="1365"/>
                    <a:pt x="1138" y="1621"/>
                    <a:pt x="1138" y="1934"/>
                  </a:cubicBezTo>
                  <a:cubicBezTo>
                    <a:pt x="1138" y="2054"/>
                    <a:pt x="1176" y="2166"/>
                    <a:pt x="1239" y="2257"/>
                  </a:cubicBezTo>
                  <a:lnTo>
                    <a:pt x="593" y="3191"/>
                  </a:lnTo>
                  <a:cubicBezTo>
                    <a:pt x="585" y="3189"/>
                    <a:pt x="578" y="3186"/>
                    <a:pt x="569" y="3186"/>
                  </a:cubicBezTo>
                  <a:lnTo>
                    <a:pt x="455" y="3186"/>
                  </a:lnTo>
                  <a:lnTo>
                    <a:pt x="455" y="2844"/>
                  </a:lnTo>
                  <a:lnTo>
                    <a:pt x="569" y="2844"/>
                  </a:lnTo>
                  <a:cubicBezTo>
                    <a:pt x="632" y="2844"/>
                    <a:pt x="683" y="2794"/>
                    <a:pt x="683" y="2731"/>
                  </a:cubicBezTo>
                  <a:cubicBezTo>
                    <a:pt x="683" y="2668"/>
                    <a:pt x="632" y="2617"/>
                    <a:pt x="569" y="2617"/>
                  </a:cubicBezTo>
                  <a:lnTo>
                    <a:pt x="455" y="2617"/>
                  </a:lnTo>
                  <a:lnTo>
                    <a:pt x="455" y="2276"/>
                  </a:lnTo>
                  <a:lnTo>
                    <a:pt x="569" y="2276"/>
                  </a:lnTo>
                  <a:cubicBezTo>
                    <a:pt x="632" y="2276"/>
                    <a:pt x="683" y="2225"/>
                    <a:pt x="683" y="2162"/>
                  </a:cubicBezTo>
                  <a:cubicBezTo>
                    <a:pt x="683" y="2099"/>
                    <a:pt x="632" y="2048"/>
                    <a:pt x="569" y="2048"/>
                  </a:cubicBezTo>
                  <a:lnTo>
                    <a:pt x="455" y="2048"/>
                  </a:lnTo>
                  <a:lnTo>
                    <a:pt x="455" y="1707"/>
                  </a:lnTo>
                  <a:lnTo>
                    <a:pt x="569" y="1707"/>
                  </a:lnTo>
                  <a:cubicBezTo>
                    <a:pt x="632" y="1707"/>
                    <a:pt x="683" y="1656"/>
                    <a:pt x="683" y="1593"/>
                  </a:cubicBezTo>
                  <a:cubicBezTo>
                    <a:pt x="683" y="1530"/>
                    <a:pt x="632" y="1479"/>
                    <a:pt x="569" y="1479"/>
                  </a:cubicBezTo>
                  <a:lnTo>
                    <a:pt x="455" y="1479"/>
                  </a:lnTo>
                  <a:lnTo>
                    <a:pt x="455" y="1138"/>
                  </a:lnTo>
                  <a:lnTo>
                    <a:pt x="569" y="1138"/>
                  </a:lnTo>
                  <a:cubicBezTo>
                    <a:pt x="632" y="1138"/>
                    <a:pt x="683" y="1087"/>
                    <a:pt x="683" y="1024"/>
                  </a:cubicBezTo>
                  <a:cubicBezTo>
                    <a:pt x="683" y="961"/>
                    <a:pt x="632" y="910"/>
                    <a:pt x="569" y="910"/>
                  </a:cubicBezTo>
                  <a:lnTo>
                    <a:pt x="455" y="910"/>
                  </a:lnTo>
                  <a:lnTo>
                    <a:pt x="455" y="569"/>
                  </a:lnTo>
                  <a:lnTo>
                    <a:pt x="569" y="569"/>
                  </a:lnTo>
                  <a:cubicBezTo>
                    <a:pt x="632" y="569"/>
                    <a:pt x="683" y="518"/>
                    <a:pt x="683" y="455"/>
                  </a:cubicBezTo>
                  <a:cubicBezTo>
                    <a:pt x="683" y="392"/>
                    <a:pt x="632" y="341"/>
                    <a:pt x="569" y="341"/>
                  </a:cubicBezTo>
                  <a:lnTo>
                    <a:pt x="455" y="341"/>
                  </a:lnTo>
                  <a:lnTo>
                    <a:pt x="455" y="114"/>
                  </a:lnTo>
                  <a:cubicBezTo>
                    <a:pt x="455" y="51"/>
                    <a:pt x="404" y="0"/>
                    <a:pt x="341" y="0"/>
                  </a:cubicBezTo>
                  <a:cubicBezTo>
                    <a:pt x="278" y="0"/>
                    <a:pt x="228" y="51"/>
                    <a:pt x="228" y="114"/>
                  </a:cubicBezTo>
                  <a:lnTo>
                    <a:pt x="228" y="341"/>
                  </a:lnTo>
                  <a:lnTo>
                    <a:pt x="114" y="341"/>
                  </a:lnTo>
                  <a:cubicBezTo>
                    <a:pt x="51" y="341"/>
                    <a:pt x="0" y="392"/>
                    <a:pt x="0" y="455"/>
                  </a:cubicBezTo>
                  <a:cubicBezTo>
                    <a:pt x="0" y="518"/>
                    <a:pt x="51" y="569"/>
                    <a:pt x="114" y="569"/>
                  </a:cubicBezTo>
                  <a:lnTo>
                    <a:pt x="228" y="569"/>
                  </a:lnTo>
                  <a:lnTo>
                    <a:pt x="228" y="910"/>
                  </a:lnTo>
                  <a:lnTo>
                    <a:pt x="114" y="910"/>
                  </a:lnTo>
                  <a:cubicBezTo>
                    <a:pt x="51" y="910"/>
                    <a:pt x="0" y="961"/>
                    <a:pt x="0" y="1024"/>
                  </a:cubicBezTo>
                  <a:cubicBezTo>
                    <a:pt x="0" y="1087"/>
                    <a:pt x="51" y="1138"/>
                    <a:pt x="114" y="1138"/>
                  </a:cubicBezTo>
                  <a:lnTo>
                    <a:pt x="228" y="1138"/>
                  </a:lnTo>
                  <a:lnTo>
                    <a:pt x="228" y="1479"/>
                  </a:lnTo>
                  <a:lnTo>
                    <a:pt x="114" y="1479"/>
                  </a:lnTo>
                  <a:cubicBezTo>
                    <a:pt x="51" y="1479"/>
                    <a:pt x="0" y="1530"/>
                    <a:pt x="0" y="1593"/>
                  </a:cubicBezTo>
                  <a:cubicBezTo>
                    <a:pt x="0" y="1656"/>
                    <a:pt x="51" y="1707"/>
                    <a:pt x="114" y="1707"/>
                  </a:cubicBezTo>
                  <a:lnTo>
                    <a:pt x="228" y="1707"/>
                  </a:lnTo>
                  <a:lnTo>
                    <a:pt x="228" y="2048"/>
                  </a:lnTo>
                  <a:lnTo>
                    <a:pt x="114" y="2048"/>
                  </a:lnTo>
                  <a:cubicBezTo>
                    <a:pt x="51" y="2048"/>
                    <a:pt x="0" y="2099"/>
                    <a:pt x="0" y="2162"/>
                  </a:cubicBezTo>
                  <a:cubicBezTo>
                    <a:pt x="0" y="2225"/>
                    <a:pt x="51" y="2276"/>
                    <a:pt x="114" y="2276"/>
                  </a:cubicBezTo>
                  <a:lnTo>
                    <a:pt x="228" y="2276"/>
                  </a:lnTo>
                  <a:lnTo>
                    <a:pt x="228" y="2617"/>
                  </a:lnTo>
                  <a:lnTo>
                    <a:pt x="114" y="2617"/>
                  </a:lnTo>
                  <a:cubicBezTo>
                    <a:pt x="51" y="2617"/>
                    <a:pt x="0" y="2668"/>
                    <a:pt x="0" y="2731"/>
                  </a:cubicBezTo>
                  <a:cubicBezTo>
                    <a:pt x="0" y="2794"/>
                    <a:pt x="51" y="2844"/>
                    <a:pt x="114" y="2844"/>
                  </a:cubicBezTo>
                  <a:lnTo>
                    <a:pt x="228" y="2844"/>
                  </a:lnTo>
                  <a:lnTo>
                    <a:pt x="228" y="3186"/>
                  </a:lnTo>
                  <a:lnTo>
                    <a:pt x="114" y="3186"/>
                  </a:lnTo>
                  <a:cubicBezTo>
                    <a:pt x="51" y="3186"/>
                    <a:pt x="0" y="3237"/>
                    <a:pt x="0" y="3300"/>
                  </a:cubicBezTo>
                  <a:cubicBezTo>
                    <a:pt x="0" y="3362"/>
                    <a:pt x="51" y="3413"/>
                    <a:pt x="114" y="3413"/>
                  </a:cubicBezTo>
                  <a:lnTo>
                    <a:pt x="228" y="3413"/>
                  </a:lnTo>
                  <a:lnTo>
                    <a:pt x="228" y="3755"/>
                  </a:lnTo>
                  <a:lnTo>
                    <a:pt x="114" y="3755"/>
                  </a:lnTo>
                  <a:cubicBezTo>
                    <a:pt x="51" y="3755"/>
                    <a:pt x="0" y="3806"/>
                    <a:pt x="0" y="3868"/>
                  </a:cubicBezTo>
                  <a:cubicBezTo>
                    <a:pt x="0" y="3931"/>
                    <a:pt x="51" y="3982"/>
                    <a:pt x="114" y="3982"/>
                  </a:cubicBezTo>
                  <a:lnTo>
                    <a:pt x="228" y="3982"/>
                  </a:lnTo>
                  <a:lnTo>
                    <a:pt x="228" y="4324"/>
                  </a:lnTo>
                  <a:lnTo>
                    <a:pt x="114" y="4324"/>
                  </a:lnTo>
                  <a:cubicBezTo>
                    <a:pt x="51" y="4324"/>
                    <a:pt x="0" y="4374"/>
                    <a:pt x="0" y="4437"/>
                  </a:cubicBezTo>
                  <a:cubicBezTo>
                    <a:pt x="0" y="4500"/>
                    <a:pt x="51" y="4551"/>
                    <a:pt x="114" y="4551"/>
                  </a:cubicBezTo>
                  <a:lnTo>
                    <a:pt x="228" y="4551"/>
                  </a:lnTo>
                  <a:lnTo>
                    <a:pt x="228" y="4892"/>
                  </a:lnTo>
                  <a:lnTo>
                    <a:pt x="114" y="4892"/>
                  </a:lnTo>
                  <a:cubicBezTo>
                    <a:pt x="51" y="4892"/>
                    <a:pt x="0" y="4943"/>
                    <a:pt x="0" y="5006"/>
                  </a:cubicBezTo>
                  <a:cubicBezTo>
                    <a:pt x="0" y="5069"/>
                    <a:pt x="51" y="5120"/>
                    <a:pt x="114" y="5120"/>
                  </a:cubicBezTo>
                  <a:lnTo>
                    <a:pt x="228" y="5120"/>
                  </a:lnTo>
                  <a:lnTo>
                    <a:pt x="228" y="5461"/>
                  </a:lnTo>
                  <a:lnTo>
                    <a:pt x="114" y="5461"/>
                  </a:lnTo>
                  <a:cubicBezTo>
                    <a:pt x="51" y="5461"/>
                    <a:pt x="0" y="5512"/>
                    <a:pt x="0" y="5575"/>
                  </a:cubicBezTo>
                  <a:cubicBezTo>
                    <a:pt x="0" y="5638"/>
                    <a:pt x="51" y="5689"/>
                    <a:pt x="114" y="5689"/>
                  </a:cubicBezTo>
                  <a:lnTo>
                    <a:pt x="228" y="5689"/>
                  </a:lnTo>
                  <a:lnTo>
                    <a:pt x="228" y="6030"/>
                  </a:lnTo>
                  <a:lnTo>
                    <a:pt x="114" y="6030"/>
                  </a:lnTo>
                  <a:cubicBezTo>
                    <a:pt x="51" y="6030"/>
                    <a:pt x="0" y="6081"/>
                    <a:pt x="0" y="6144"/>
                  </a:cubicBezTo>
                  <a:cubicBezTo>
                    <a:pt x="0" y="6207"/>
                    <a:pt x="51" y="6258"/>
                    <a:pt x="114" y="6258"/>
                  </a:cubicBezTo>
                  <a:lnTo>
                    <a:pt x="228" y="6258"/>
                  </a:lnTo>
                  <a:lnTo>
                    <a:pt x="228" y="6485"/>
                  </a:lnTo>
                  <a:cubicBezTo>
                    <a:pt x="228" y="6548"/>
                    <a:pt x="278" y="6599"/>
                    <a:pt x="341" y="6599"/>
                  </a:cubicBezTo>
                  <a:lnTo>
                    <a:pt x="683" y="6599"/>
                  </a:lnTo>
                  <a:lnTo>
                    <a:pt x="683" y="6713"/>
                  </a:lnTo>
                  <a:cubicBezTo>
                    <a:pt x="683" y="6776"/>
                    <a:pt x="734" y="6827"/>
                    <a:pt x="796" y="6827"/>
                  </a:cubicBezTo>
                  <a:cubicBezTo>
                    <a:pt x="859" y="6827"/>
                    <a:pt x="910" y="6776"/>
                    <a:pt x="910" y="6713"/>
                  </a:cubicBezTo>
                  <a:lnTo>
                    <a:pt x="910" y="6599"/>
                  </a:lnTo>
                  <a:lnTo>
                    <a:pt x="1252" y="6599"/>
                  </a:lnTo>
                  <a:lnTo>
                    <a:pt x="1252" y="6713"/>
                  </a:lnTo>
                  <a:cubicBezTo>
                    <a:pt x="1252" y="6776"/>
                    <a:pt x="1302" y="6827"/>
                    <a:pt x="1365" y="6827"/>
                  </a:cubicBezTo>
                  <a:cubicBezTo>
                    <a:pt x="1428" y="6827"/>
                    <a:pt x="1479" y="6776"/>
                    <a:pt x="1479" y="6713"/>
                  </a:cubicBezTo>
                  <a:lnTo>
                    <a:pt x="1479" y="6599"/>
                  </a:lnTo>
                  <a:lnTo>
                    <a:pt x="1820" y="6599"/>
                  </a:lnTo>
                  <a:lnTo>
                    <a:pt x="1820" y="6713"/>
                  </a:lnTo>
                  <a:cubicBezTo>
                    <a:pt x="1820" y="6776"/>
                    <a:pt x="1871" y="6827"/>
                    <a:pt x="1934" y="6827"/>
                  </a:cubicBezTo>
                  <a:cubicBezTo>
                    <a:pt x="1997" y="6827"/>
                    <a:pt x="2048" y="6776"/>
                    <a:pt x="2048" y="6713"/>
                  </a:cubicBezTo>
                  <a:lnTo>
                    <a:pt x="2048" y="6599"/>
                  </a:lnTo>
                  <a:lnTo>
                    <a:pt x="2389" y="6599"/>
                  </a:lnTo>
                  <a:lnTo>
                    <a:pt x="2389" y="6713"/>
                  </a:lnTo>
                  <a:cubicBezTo>
                    <a:pt x="2389" y="6776"/>
                    <a:pt x="2440" y="6827"/>
                    <a:pt x="2503" y="6827"/>
                  </a:cubicBezTo>
                  <a:cubicBezTo>
                    <a:pt x="2566" y="6827"/>
                    <a:pt x="2617" y="6776"/>
                    <a:pt x="2617" y="6713"/>
                  </a:cubicBezTo>
                  <a:lnTo>
                    <a:pt x="2617" y="6599"/>
                  </a:lnTo>
                  <a:lnTo>
                    <a:pt x="2958" y="6599"/>
                  </a:lnTo>
                  <a:lnTo>
                    <a:pt x="2958" y="6713"/>
                  </a:lnTo>
                  <a:cubicBezTo>
                    <a:pt x="2958" y="6776"/>
                    <a:pt x="3009" y="6827"/>
                    <a:pt x="3072" y="6827"/>
                  </a:cubicBezTo>
                  <a:cubicBezTo>
                    <a:pt x="3135" y="6827"/>
                    <a:pt x="3186" y="6776"/>
                    <a:pt x="3186" y="6713"/>
                  </a:cubicBezTo>
                  <a:lnTo>
                    <a:pt x="3186" y="6599"/>
                  </a:lnTo>
                  <a:lnTo>
                    <a:pt x="3527" y="6599"/>
                  </a:lnTo>
                  <a:lnTo>
                    <a:pt x="3527" y="6713"/>
                  </a:lnTo>
                  <a:cubicBezTo>
                    <a:pt x="3527" y="6776"/>
                    <a:pt x="3578" y="6827"/>
                    <a:pt x="3641" y="6827"/>
                  </a:cubicBezTo>
                  <a:cubicBezTo>
                    <a:pt x="3704" y="6827"/>
                    <a:pt x="3755" y="6776"/>
                    <a:pt x="3755" y="6713"/>
                  </a:cubicBezTo>
                  <a:lnTo>
                    <a:pt x="3755" y="6599"/>
                  </a:lnTo>
                  <a:lnTo>
                    <a:pt x="4096" y="6599"/>
                  </a:lnTo>
                  <a:lnTo>
                    <a:pt x="4096" y="6713"/>
                  </a:lnTo>
                  <a:cubicBezTo>
                    <a:pt x="4096" y="6776"/>
                    <a:pt x="4147" y="6827"/>
                    <a:pt x="4210" y="6827"/>
                  </a:cubicBezTo>
                  <a:cubicBezTo>
                    <a:pt x="4273" y="6827"/>
                    <a:pt x="4323" y="6776"/>
                    <a:pt x="4323" y="6713"/>
                  </a:cubicBezTo>
                  <a:lnTo>
                    <a:pt x="4323" y="6599"/>
                  </a:lnTo>
                  <a:lnTo>
                    <a:pt x="4665" y="6599"/>
                  </a:lnTo>
                  <a:lnTo>
                    <a:pt x="4665" y="6713"/>
                  </a:lnTo>
                  <a:cubicBezTo>
                    <a:pt x="4665" y="6776"/>
                    <a:pt x="4716" y="6827"/>
                    <a:pt x="4779" y="6827"/>
                  </a:cubicBezTo>
                  <a:cubicBezTo>
                    <a:pt x="4842" y="6827"/>
                    <a:pt x="4892" y="6776"/>
                    <a:pt x="4892" y="6713"/>
                  </a:cubicBezTo>
                  <a:lnTo>
                    <a:pt x="4892" y="6599"/>
                  </a:lnTo>
                  <a:lnTo>
                    <a:pt x="5234" y="6599"/>
                  </a:lnTo>
                  <a:lnTo>
                    <a:pt x="5234" y="6713"/>
                  </a:lnTo>
                  <a:cubicBezTo>
                    <a:pt x="5234" y="6776"/>
                    <a:pt x="5285" y="6827"/>
                    <a:pt x="5347" y="6827"/>
                  </a:cubicBezTo>
                  <a:cubicBezTo>
                    <a:pt x="5410" y="6827"/>
                    <a:pt x="5461" y="6776"/>
                    <a:pt x="5461" y="6713"/>
                  </a:cubicBezTo>
                  <a:lnTo>
                    <a:pt x="5461" y="6599"/>
                  </a:lnTo>
                  <a:lnTo>
                    <a:pt x="5803" y="6599"/>
                  </a:lnTo>
                  <a:lnTo>
                    <a:pt x="5803" y="6713"/>
                  </a:lnTo>
                  <a:cubicBezTo>
                    <a:pt x="5803" y="6776"/>
                    <a:pt x="5853" y="6827"/>
                    <a:pt x="5916" y="6827"/>
                  </a:cubicBezTo>
                  <a:cubicBezTo>
                    <a:pt x="5979" y="6827"/>
                    <a:pt x="6030" y="6776"/>
                    <a:pt x="6030" y="6713"/>
                  </a:cubicBezTo>
                  <a:lnTo>
                    <a:pt x="6030" y="6599"/>
                  </a:lnTo>
                  <a:lnTo>
                    <a:pt x="6371" y="6599"/>
                  </a:lnTo>
                  <a:lnTo>
                    <a:pt x="6371" y="6713"/>
                  </a:lnTo>
                  <a:cubicBezTo>
                    <a:pt x="6371" y="6776"/>
                    <a:pt x="6422" y="6827"/>
                    <a:pt x="6485" y="6827"/>
                  </a:cubicBezTo>
                  <a:cubicBezTo>
                    <a:pt x="6548" y="6827"/>
                    <a:pt x="6599" y="6776"/>
                    <a:pt x="6599" y="6713"/>
                  </a:cubicBezTo>
                  <a:lnTo>
                    <a:pt x="6599" y="6599"/>
                  </a:lnTo>
                  <a:lnTo>
                    <a:pt x="6713" y="6599"/>
                  </a:lnTo>
                  <a:cubicBezTo>
                    <a:pt x="6776" y="6599"/>
                    <a:pt x="6827" y="6548"/>
                    <a:pt x="6827" y="6485"/>
                  </a:cubicBezTo>
                  <a:cubicBezTo>
                    <a:pt x="6827" y="6422"/>
                    <a:pt x="6776" y="6372"/>
                    <a:pt x="6713" y="6372"/>
                  </a:cubicBezTo>
                  <a:lnTo>
                    <a:pt x="6599" y="6372"/>
                  </a:lnTo>
                  <a:lnTo>
                    <a:pt x="6599" y="6258"/>
                  </a:lnTo>
                  <a:cubicBezTo>
                    <a:pt x="6599" y="6195"/>
                    <a:pt x="6548" y="6144"/>
                    <a:pt x="6485" y="6144"/>
                  </a:cubicBezTo>
                  <a:cubicBezTo>
                    <a:pt x="6422" y="6144"/>
                    <a:pt x="6371" y="6195"/>
                    <a:pt x="6371" y="6258"/>
                  </a:cubicBezTo>
                  <a:lnTo>
                    <a:pt x="6371" y="6372"/>
                  </a:lnTo>
                  <a:lnTo>
                    <a:pt x="6030" y="6372"/>
                  </a:lnTo>
                  <a:lnTo>
                    <a:pt x="6030" y="6258"/>
                  </a:lnTo>
                  <a:cubicBezTo>
                    <a:pt x="6030" y="6195"/>
                    <a:pt x="5979" y="6144"/>
                    <a:pt x="5916" y="6144"/>
                  </a:cubicBezTo>
                  <a:cubicBezTo>
                    <a:pt x="5853" y="6144"/>
                    <a:pt x="5803" y="6195"/>
                    <a:pt x="5803" y="6258"/>
                  </a:cubicBezTo>
                  <a:lnTo>
                    <a:pt x="5803" y="6372"/>
                  </a:lnTo>
                  <a:lnTo>
                    <a:pt x="5461" y="6372"/>
                  </a:lnTo>
                  <a:lnTo>
                    <a:pt x="5461" y="6258"/>
                  </a:lnTo>
                  <a:cubicBezTo>
                    <a:pt x="5461" y="6195"/>
                    <a:pt x="5410" y="6144"/>
                    <a:pt x="5347" y="6144"/>
                  </a:cubicBezTo>
                  <a:cubicBezTo>
                    <a:pt x="5285" y="6144"/>
                    <a:pt x="5234" y="6195"/>
                    <a:pt x="5234" y="6258"/>
                  </a:cubicBezTo>
                  <a:lnTo>
                    <a:pt x="5234" y="6372"/>
                  </a:lnTo>
                  <a:lnTo>
                    <a:pt x="4892" y="6372"/>
                  </a:lnTo>
                  <a:lnTo>
                    <a:pt x="4892" y="6258"/>
                  </a:lnTo>
                  <a:cubicBezTo>
                    <a:pt x="4892" y="6195"/>
                    <a:pt x="4842" y="6144"/>
                    <a:pt x="4779" y="6144"/>
                  </a:cubicBezTo>
                  <a:cubicBezTo>
                    <a:pt x="4716" y="6144"/>
                    <a:pt x="4665" y="6195"/>
                    <a:pt x="4665" y="6258"/>
                  </a:cubicBezTo>
                  <a:lnTo>
                    <a:pt x="4665" y="6372"/>
                  </a:lnTo>
                  <a:lnTo>
                    <a:pt x="4323" y="6372"/>
                  </a:lnTo>
                  <a:lnTo>
                    <a:pt x="4323" y="6258"/>
                  </a:lnTo>
                  <a:cubicBezTo>
                    <a:pt x="4323" y="6195"/>
                    <a:pt x="4273" y="6144"/>
                    <a:pt x="4210" y="6144"/>
                  </a:cubicBezTo>
                  <a:cubicBezTo>
                    <a:pt x="4147" y="6144"/>
                    <a:pt x="4096" y="6195"/>
                    <a:pt x="4096" y="6258"/>
                  </a:cubicBezTo>
                  <a:lnTo>
                    <a:pt x="4096" y="6372"/>
                  </a:lnTo>
                  <a:lnTo>
                    <a:pt x="3755" y="6372"/>
                  </a:lnTo>
                  <a:lnTo>
                    <a:pt x="3755" y="6258"/>
                  </a:lnTo>
                  <a:cubicBezTo>
                    <a:pt x="3755" y="6195"/>
                    <a:pt x="3704" y="6144"/>
                    <a:pt x="3641" y="6144"/>
                  </a:cubicBezTo>
                  <a:cubicBezTo>
                    <a:pt x="3578" y="6144"/>
                    <a:pt x="3527" y="6195"/>
                    <a:pt x="3527" y="6258"/>
                  </a:cubicBezTo>
                  <a:lnTo>
                    <a:pt x="3527" y="6372"/>
                  </a:lnTo>
                  <a:lnTo>
                    <a:pt x="3186" y="6372"/>
                  </a:lnTo>
                  <a:lnTo>
                    <a:pt x="3186" y="6258"/>
                  </a:lnTo>
                  <a:cubicBezTo>
                    <a:pt x="3186" y="6195"/>
                    <a:pt x="3135" y="6144"/>
                    <a:pt x="3072" y="6144"/>
                  </a:cubicBezTo>
                  <a:cubicBezTo>
                    <a:pt x="3009" y="6144"/>
                    <a:pt x="2958" y="6195"/>
                    <a:pt x="2958" y="6258"/>
                  </a:cubicBezTo>
                  <a:lnTo>
                    <a:pt x="2958" y="6372"/>
                  </a:lnTo>
                  <a:lnTo>
                    <a:pt x="2617" y="6372"/>
                  </a:lnTo>
                  <a:lnTo>
                    <a:pt x="2617" y="6258"/>
                  </a:lnTo>
                  <a:cubicBezTo>
                    <a:pt x="2617" y="6195"/>
                    <a:pt x="2566" y="6144"/>
                    <a:pt x="2503" y="6144"/>
                  </a:cubicBezTo>
                  <a:cubicBezTo>
                    <a:pt x="2440" y="6144"/>
                    <a:pt x="2389" y="6195"/>
                    <a:pt x="2389" y="6258"/>
                  </a:cubicBezTo>
                  <a:lnTo>
                    <a:pt x="2389" y="6372"/>
                  </a:lnTo>
                  <a:lnTo>
                    <a:pt x="2048" y="6372"/>
                  </a:lnTo>
                  <a:lnTo>
                    <a:pt x="2048" y="6258"/>
                  </a:lnTo>
                  <a:cubicBezTo>
                    <a:pt x="2048" y="6195"/>
                    <a:pt x="1997" y="6144"/>
                    <a:pt x="1934" y="6144"/>
                  </a:cubicBezTo>
                  <a:cubicBezTo>
                    <a:pt x="1871" y="6144"/>
                    <a:pt x="1820" y="6195"/>
                    <a:pt x="1820" y="6258"/>
                  </a:cubicBezTo>
                  <a:lnTo>
                    <a:pt x="1820" y="6372"/>
                  </a:lnTo>
                  <a:lnTo>
                    <a:pt x="1479" y="6372"/>
                  </a:lnTo>
                  <a:lnTo>
                    <a:pt x="1479" y="6258"/>
                  </a:lnTo>
                  <a:cubicBezTo>
                    <a:pt x="1479" y="6195"/>
                    <a:pt x="1428" y="6144"/>
                    <a:pt x="1365" y="6144"/>
                  </a:cubicBezTo>
                  <a:cubicBezTo>
                    <a:pt x="1302" y="6144"/>
                    <a:pt x="1252" y="6195"/>
                    <a:pt x="1252" y="6258"/>
                  </a:cubicBezTo>
                  <a:lnTo>
                    <a:pt x="1252" y="6372"/>
                  </a:lnTo>
                  <a:lnTo>
                    <a:pt x="910" y="6372"/>
                  </a:lnTo>
                  <a:lnTo>
                    <a:pt x="910" y="6258"/>
                  </a:lnTo>
                  <a:cubicBezTo>
                    <a:pt x="910" y="6195"/>
                    <a:pt x="859" y="6144"/>
                    <a:pt x="796" y="6144"/>
                  </a:cubicBezTo>
                  <a:cubicBezTo>
                    <a:pt x="734" y="6144"/>
                    <a:pt x="683" y="6195"/>
                    <a:pt x="683" y="6258"/>
                  </a:cubicBezTo>
                  <a:lnTo>
                    <a:pt x="683" y="6372"/>
                  </a:lnTo>
                  <a:lnTo>
                    <a:pt x="455" y="6372"/>
                  </a:lnTo>
                  <a:lnTo>
                    <a:pt x="455" y="5234"/>
                  </a:lnTo>
                  <a:lnTo>
                    <a:pt x="1263" y="523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" name="Group 7"/>
          <p:cNvGrpSpPr/>
          <p:nvPr/>
        </p:nvGrpSpPr>
        <p:grpSpPr>
          <a:xfrm>
            <a:off x="8174522" y="2107432"/>
            <a:ext cx="665795" cy="665791"/>
            <a:chOff x="8174522" y="2107432"/>
            <a:chExt cx="665795" cy="665791"/>
          </a:xfrm>
        </p:grpSpPr>
        <p:sp>
          <p:nvSpPr>
            <p:cNvPr id="8" name="AutoShape 8"/>
            <p:cNvSpPr/>
            <p:nvPr/>
          </p:nvSpPr>
          <p:spPr>
            <a:xfrm>
              <a:off x="8174522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>
              <a:off x="8354362" y="2273856"/>
              <a:ext cx="306115" cy="294843"/>
            </a:xfrm>
            <a:custGeom>
              <a:rect l="l" t="t" r="r" b="b"/>
              <a:pathLst>
                <a:path w="6825" h="5912">
                  <a:moveTo>
                    <a:pt x="3413" y="0"/>
                  </a:moveTo>
                  <a:lnTo>
                    <a:pt x="0" y="5912"/>
                  </a:lnTo>
                  <a:lnTo>
                    <a:pt x="6827" y="5912"/>
                  </a:lnTo>
                  <a:lnTo>
                    <a:pt x="3413" y="0"/>
                  </a:lnTo>
                  <a:close/>
                  <a:moveTo>
                    <a:pt x="3413" y="972"/>
                  </a:moveTo>
                  <a:lnTo>
                    <a:pt x="4489" y="2835"/>
                  </a:lnTo>
                  <a:lnTo>
                    <a:pt x="2338" y="2835"/>
                  </a:lnTo>
                  <a:lnTo>
                    <a:pt x="3413" y="972"/>
                  </a:lnTo>
                  <a:close/>
                  <a:moveTo>
                    <a:pt x="842" y="5426"/>
                  </a:moveTo>
                  <a:lnTo>
                    <a:pt x="1917" y="3564"/>
                  </a:lnTo>
                  <a:lnTo>
                    <a:pt x="2993" y="5426"/>
                  </a:lnTo>
                  <a:lnTo>
                    <a:pt x="842" y="5426"/>
                  </a:lnTo>
                  <a:close/>
                  <a:moveTo>
                    <a:pt x="2338" y="3321"/>
                  </a:moveTo>
                  <a:lnTo>
                    <a:pt x="4489" y="3321"/>
                  </a:lnTo>
                  <a:lnTo>
                    <a:pt x="3413" y="5183"/>
                  </a:lnTo>
                  <a:lnTo>
                    <a:pt x="2338" y="3321"/>
                  </a:lnTo>
                  <a:close/>
                  <a:moveTo>
                    <a:pt x="4910" y="3564"/>
                  </a:moveTo>
                  <a:lnTo>
                    <a:pt x="5985" y="5426"/>
                  </a:lnTo>
                  <a:lnTo>
                    <a:pt x="3834" y="5426"/>
                  </a:lnTo>
                  <a:lnTo>
                    <a:pt x="4910" y="356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4252748" y="4178300"/>
            <a:ext cx="665795" cy="665791"/>
            <a:chOff x="4252748" y="4178300"/>
            <a:chExt cx="665795" cy="665791"/>
          </a:xfrm>
        </p:grpSpPr>
        <p:sp>
          <p:nvSpPr>
            <p:cNvPr id="11" name="AutoShape 11"/>
            <p:cNvSpPr/>
            <p:nvPr/>
          </p:nvSpPr>
          <p:spPr>
            <a:xfrm>
              <a:off x="4252748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4432588" y="4363773"/>
              <a:ext cx="306115" cy="294843"/>
            </a:xfrm>
            <a:custGeom>
              <a:rect l="l" t="t" r="r" b="b"/>
              <a:pathLst>
                <a:path w="597921" h="598324">
                  <a:moveTo>
                    <a:pt x="297615" y="96957"/>
                  </a:moveTo>
                  <a:cubicBezTo>
                    <a:pt x="311959" y="96957"/>
                    <a:pt x="323434" y="108416"/>
                    <a:pt x="323434" y="122740"/>
                  </a:cubicBezTo>
                  <a:lnTo>
                    <a:pt x="323434" y="289852"/>
                  </a:lnTo>
                  <a:lnTo>
                    <a:pt x="462572" y="289852"/>
                  </a:lnTo>
                  <a:cubicBezTo>
                    <a:pt x="476438" y="289852"/>
                    <a:pt x="487913" y="301311"/>
                    <a:pt x="487913" y="315157"/>
                  </a:cubicBezTo>
                  <a:cubicBezTo>
                    <a:pt x="487913" y="329004"/>
                    <a:pt x="476438" y="340463"/>
                    <a:pt x="462572" y="340463"/>
                  </a:cubicBezTo>
                  <a:lnTo>
                    <a:pt x="297615" y="340463"/>
                  </a:lnTo>
                  <a:cubicBezTo>
                    <a:pt x="283749" y="340463"/>
                    <a:pt x="272274" y="329004"/>
                    <a:pt x="272274" y="315157"/>
                  </a:cubicBezTo>
                  <a:lnTo>
                    <a:pt x="272274" y="122740"/>
                  </a:lnTo>
                  <a:cubicBezTo>
                    <a:pt x="272274" y="108416"/>
                    <a:pt x="283749" y="96957"/>
                    <a:pt x="297615" y="96957"/>
                  </a:cubicBezTo>
                  <a:close/>
                  <a:moveTo>
                    <a:pt x="298127" y="0"/>
                  </a:moveTo>
                  <a:cubicBezTo>
                    <a:pt x="463564" y="0"/>
                    <a:pt x="597921" y="134181"/>
                    <a:pt x="597921" y="299401"/>
                  </a:cubicBezTo>
                  <a:cubicBezTo>
                    <a:pt x="597921" y="464143"/>
                    <a:pt x="463564" y="598324"/>
                    <a:pt x="298127" y="598324"/>
                  </a:cubicBezTo>
                  <a:cubicBezTo>
                    <a:pt x="188155" y="598324"/>
                    <a:pt x="87268" y="538635"/>
                    <a:pt x="35150" y="442177"/>
                  </a:cubicBezTo>
                  <a:cubicBezTo>
                    <a:pt x="33238" y="438835"/>
                    <a:pt x="32760" y="435492"/>
                    <a:pt x="34194" y="432149"/>
                  </a:cubicBezTo>
                  <a:cubicBezTo>
                    <a:pt x="35150" y="428807"/>
                    <a:pt x="37541" y="425942"/>
                    <a:pt x="40410" y="424509"/>
                  </a:cubicBezTo>
                  <a:lnTo>
                    <a:pt x="74836" y="407796"/>
                  </a:lnTo>
                  <a:cubicBezTo>
                    <a:pt x="81052" y="404931"/>
                    <a:pt x="88702" y="407319"/>
                    <a:pt x="91571" y="413049"/>
                  </a:cubicBezTo>
                  <a:cubicBezTo>
                    <a:pt x="133169" y="488018"/>
                    <a:pt x="212540" y="534815"/>
                    <a:pt x="298127" y="534815"/>
                  </a:cubicBezTo>
                  <a:cubicBezTo>
                    <a:pt x="428181" y="534815"/>
                    <a:pt x="534328" y="429284"/>
                    <a:pt x="534328" y="299401"/>
                  </a:cubicBezTo>
                  <a:cubicBezTo>
                    <a:pt x="534328" y="169517"/>
                    <a:pt x="428181" y="63509"/>
                    <a:pt x="298127" y="63509"/>
                  </a:cubicBezTo>
                  <a:cubicBezTo>
                    <a:pt x="242185" y="63509"/>
                    <a:pt x="187677" y="83565"/>
                    <a:pt x="145123" y="120333"/>
                  </a:cubicBezTo>
                  <a:lnTo>
                    <a:pt x="200587" y="142299"/>
                  </a:lnTo>
                  <a:cubicBezTo>
                    <a:pt x="204890" y="144209"/>
                    <a:pt x="207759" y="148029"/>
                    <a:pt x="208237" y="152327"/>
                  </a:cubicBezTo>
                  <a:cubicBezTo>
                    <a:pt x="208715" y="157102"/>
                    <a:pt x="207281" y="161399"/>
                    <a:pt x="203456" y="164265"/>
                  </a:cubicBezTo>
                  <a:lnTo>
                    <a:pt x="48060" y="285553"/>
                  </a:lnTo>
                  <a:cubicBezTo>
                    <a:pt x="44235" y="288418"/>
                    <a:pt x="39454" y="289373"/>
                    <a:pt x="35150" y="287463"/>
                  </a:cubicBezTo>
                  <a:cubicBezTo>
                    <a:pt x="31325" y="285553"/>
                    <a:pt x="27978" y="281733"/>
                    <a:pt x="27500" y="277435"/>
                  </a:cubicBezTo>
                  <a:lnTo>
                    <a:pt x="246" y="82132"/>
                  </a:lnTo>
                  <a:cubicBezTo>
                    <a:pt x="-710" y="77835"/>
                    <a:pt x="1203" y="73060"/>
                    <a:pt x="4550" y="70194"/>
                  </a:cubicBezTo>
                  <a:cubicBezTo>
                    <a:pt x="8375" y="67807"/>
                    <a:pt x="13156" y="66852"/>
                    <a:pt x="17459" y="68762"/>
                  </a:cubicBezTo>
                  <a:lnTo>
                    <a:pt x="80574" y="94070"/>
                  </a:lnTo>
                  <a:cubicBezTo>
                    <a:pt x="137472" y="33426"/>
                    <a:pt x="214931" y="0"/>
                    <a:pt x="29812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7274660" y="4178300"/>
            <a:ext cx="665795" cy="665791"/>
            <a:chOff x="7274660" y="4178300"/>
            <a:chExt cx="665795" cy="665791"/>
          </a:xfrm>
        </p:grpSpPr>
        <p:sp>
          <p:nvSpPr>
            <p:cNvPr id="14" name="AutoShape 14"/>
            <p:cNvSpPr/>
            <p:nvPr/>
          </p:nvSpPr>
          <p:spPr>
            <a:xfrm>
              <a:off x="7274660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7469003" y="4363774"/>
              <a:ext cx="306115" cy="294843"/>
            </a:xfrm>
            <a:custGeom>
              <a:rect l="l" t="t" r="r" b="b"/>
              <a:pathLst>
                <a:path w="582235" h="606722">
                  <a:moveTo>
                    <a:pt x="0" y="404481"/>
                  </a:moveTo>
                  <a:lnTo>
                    <a:pt x="101261" y="404481"/>
                  </a:lnTo>
                  <a:lnTo>
                    <a:pt x="101261" y="606722"/>
                  </a:lnTo>
                  <a:lnTo>
                    <a:pt x="0" y="606722"/>
                  </a:lnTo>
                  <a:close/>
                  <a:moveTo>
                    <a:pt x="151927" y="328623"/>
                  </a:moveTo>
                  <a:lnTo>
                    <a:pt x="253188" y="328623"/>
                  </a:lnTo>
                  <a:lnTo>
                    <a:pt x="253188" y="606722"/>
                  </a:lnTo>
                  <a:lnTo>
                    <a:pt x="151927" y="606722"/>
                  </a:lnTo>
                  <a:close/>
                  <a:moveTo>
                    <a:pt x="303855" y="252766"/>
                  </a:moveTo>
                  <a:lnTo>
                    <a:pt x="405046" y="252766"/>
                  </a:lnTo>
                  <a:lnTo>
                    <a:pt x="405046" y="606722"/>
                  </a:lnTo>
                  <a:lnTo>
                    <a:pt x="303855" y="606722"/>
                  </a:lnTo>
                  <a:close/>
                  <a:moveTo>
                    <a:pt x="455711" y="202241"/>
                  </a:moveTo>
                  <a:lnTo>
                    <a:pt x="556972" y="202241"/>
                  </a:lnTo>
                  <a:lnTo>
                    <a:pt x="556972" y="606722"/>
                  </a:lnTo>
                  <a:lnTo>
                    <a:pt x="455711" y="606722"/>
                  </a:lnTo>
                  <a:close/>
                  <a:moveTo>
                    <a:pt x="455697" y="0"/>
                  </a:moveTo>
                  <a:lnTo>
                    <a:pt x="556785" y="0"/>
                  </a:lnTo>
                  <a:lnTo>
                    <a:pt x="556874" y="0"/>
                  </a:lnTo>
                  <a:lnTo>
                    <a:pt x="556963" y="0"/>
                  </a:lnTo>
                  <a:cubicBezTo>
                    <a:pt x="557230" y="0"/>
                    <a:pt x="557408" y="0"/>
                    <a:pt x="557675" y="0"/>
                  </a:cubicBezTo>
                  <a:cubicBezTo>
                    <a:pt x="558298" y="89"/>
                    <a:pt x="558832" y="89"/>
                    <a:pt x="559366" y="89"/>
                  </a:cubicBezTo>
                  <a:cubicBezTo>
                    <a:pt x="559811" y="178"/>
                    <a:pt x="560256" y="267"/>
                    <a:pt x="560611" y="267"/>
                  </a:cubicBezTo>
                  <a:cubicBezTo>
                    <a:pt x="561056" y="356"/>
                    <a:pt x="561412" y="444"/>
                    <a:pt x="561857" y="444"/>
                  </a:cubicBezTo>
                  <a:cubicBezTo>
                    <a:pt x="562302" y="533"/>
                    <a:pt x="562747" y="711"/>
                    <a:pt x="563192" y="800"/>
                  </a:cubicBezTo>
                  <a:cubicBezTo>
                    <a:pt x="563548" y="889"/>
                    <a:pt x="563904" y="978"/>
                    <a:pt x="564171" y="1067"/>
                  </a:cubicBezTo>
                  <a:cubicBezTo>
                    <a:pt x="564616" y="1156"/>
                    <a:pt x="565061" y="1333"/>
                    <a:pt x="565506" y="1511"/>
                  </a:cubicBezTo>
                  <a:cubicBezTo>
                    <a:pt x="565862" y="1600"/>
                    <a:pt x="566218" y="1778"/>
                    <a:pt x="566574" y="1867"/>
                  </a:cubicBezTo>
                  <a:cubicBezTo>
                    <a:pt x="566929" y="2044"/>
                    <a:pt x="567285" y="2222"/>
                    <a:pt x="567730" y="2400"/>
                  </a:cubicBezTo>
                  <a:cubicBezTo>
                    <a:pt x="568086" y="2578"/>
                    <a:pt x="568442" y="2755"/>
                    <a:pt x="568798" y="2933"/>
                  </a:cubicBezTo>
                  <a:cubicBezTo>
                    <a:pt x="569154" y="3111"/>
                    <a:pt x="569421" y="3289"/>
                    <a:pt x="569777" y="3467"/>
                  </a:cubicBezTo>
                  <a:cubicBezTo>
                    <a:pt x="570133" y="3733"/>
                    <a:pt x="570578" y="4000"/>
                    <a:pt x="570934" y="4178"/>
                  </a:cubicBezTo>
                  <a:cubicBezTo>
                    <a:pt x="571201" y="4444"/>
                    <a:pt x="571557" y="4622"/>
                    <a:pt x="571824" y="4800"/>
                  </a:cubicBezTo>
                  <a:cubicBezTo>
                    <a:pt x="572180" y="5155"/>
                    <a:pt x="572536" y="5422"/>
                    <a:pt x="572891" y="5689"/>
                  </a:cubicBezTo>
                  <a:cubicBezTo>
                    <a:pt x="573247" y="5955"/>
                    <a:pt x="573514" y="6222"/>
                    <a:pt x="573781" y="6489"/>
                  </a:cubicBezTo>
                  <a:cubicBezTo>
                    <a:pt x="574137" y="6755"/>
                    <a:pt x="574493" y="7022"/>
                    <a:pt x="574760" y="7289"/>
                  </a:cubicBezTo>
                  <a:cubicBezTo>
                    <a:pt x="575205" y="7733"/>
                    <a:pt x="575561" y="8178"/>
                    <a:pt x="575917" y="8533"/>
                  </a:cubicBezTo>
                  <a:cubicBezTo>
                    <a:pt x="576095" y="8711"/>
                    <a:pt x="576273" y="8889"/>
                    <a:pt x="576451" y="9066"/>
                  </a:cubicBezTo>
                  <a:cubicBezTo>
                    <a:pt x="576451" y="9155"/>
                    <a:pt x="576451" y="9155"/>
                    <a:pt x="576451" y="9155"/>
                  </a:cubicBezTo>
                  <a:cubicBezTo>
                    <a:pt x="576985" y="9777"/>
                    <a:pt x="577519" y="10489"/>
                    <a:pt x="577964" y="11200"/>
                  </a:cubicBezTo>
                  <a:cubicBezTo>
                    <a:pt x="577964" y="11200"/>
                    <a:pt x="578053" y="11289"/>
                    <a:pt x="578053" y="11289"/>
                  </a:cubicBezTo>
                  <a:cubicBezTo>
                    <a:pt x="578498" y="12000"/>
                    <a:pt x="578854" y="12622"/>
                    <a:pt x="579209" y="13244"/>
                  </a:cubicBezTo>
                  <a:cubicBezTo>
                    <a:pt x="579387" y="13600"/>
                    <a:pt x="579565" y="13955"/>
                    <a:pt x="579743" y="14222"/>
                  </a:cubicBezTo>
                  <a:cubicBezTo>
                    <a:pt x="579921" y="14666"/>
                    <a:pt x="580099" y="15111"/>
                    <a:pt x="580277" y="15555"/>
                  </a:cubicBezTo>
                  <a:cubicBezTo>
                    <a:pt x="580455" y="15911"/>
                    <a:pt x="580633" y="16266"/>
                    <a:pt x="580722" y="16711"/>
                  </a:cubicBezTo>
                  <a:cubicBezTo>
                    <a:pt x="580900" y="17066"/>
                    <a:pt x="581078" y="17422"/>
                    <a:pt x="581167" y="17866"/>
                  </a:cubicBezTo>
                  <a:cubicBezTo>
                    <a:pt x="581256" y="18311"/>
                    <a:pt x="581434" y="18755"/>
                    <a:pt x="581523" y="19199"/>
                  </a:cubicBezTo>
                  <a:cubicBezTo>
                    <a:pt x="581612" y="19555"/>
                    <a:pt x="581701" y="19910"/>
                    <a:pt x="581790" y="20266"/>
                  </a:cubicBezTo>
                  <a:cubicBezTo>
                    <a:pt x="581879" y="20977"/>
                    <a:pt x="582057" y="21777"/>
                    <a:pt x="582146" y="22488"/>
                  </a:cubicBezTo>
                  <a:cubicBezTo>
                    <a:pt x="582146" y="22577"/>
                    <a:pt x="582146" y="22666"/>
                    <a:pt x="582146" y="22666"/>
                  </a:cubicBezTo>
                  <a:cubicBezTo>
                    <a:pt x="582235" y="23555"/>
                    <a:pt x="582235" y="24355"/>
                    <a:pt x="582235" y="25244"/>
                  </a:cubicBezTo>
                  <a:lnTo>
                    <a:pt x="582235" y="126396"/>
                  </a:lnTo>
                  <a:cubicBezTo>
                    <a:pt x="582235" y="140351"/>
                    <a:pt x="570934" y="151728"/>
                    <a:pt x="556963" y="151728"/>
                  </a:cubicBezTo>
                  <a:cubicBezTo>
                    <a:pt x="542992" y="151728"/>
                    <a:pt x="531691" y="140351"/>
                    <a:pt x="531691" y="126396"/>
                  </a:cubicBezTo>
                  <a:lnTo>
                    <a:pt x="531691" y="79286"/>
                  </a:lnTo>
                  <a:lnTo>
                    <a:pt x="421260" y="171106"/>
                  </a:lnTo>
                  <a:cubicBezTo>
                    <a:pt x="410582" y="180083"/>
                    <a:pt x="394564" y="178572"/>
                    <a:pt x="385666" y="167906"/>
                  </a:cubicBezTo>
                  <a:cubicBezTo>
                    <a:pt x="376678" y="157150"/>
                    <a:pt x="378191" y="141240"/>
                    <a:pt x="388869" y="132262"/>
                  </a:cubicBezTo>
                  <a:lnTo>
                    <a:pt x="487020" y="50576"/>
                  </a:lnTo>
                  <a:lnTo>
                    <a:pt x="455697" y="50576"/>
                  </a:lnTo>
                  <a:cubicBezTo>
                    <a:pt x="441727" y="50576"/>
                    <a:pt x="430425" y="39288"/>
                    <a:pt x="430425" y="25244"/>
                  </a:cubicBezTo>
                  <a:cubicBezTo>
                    <a:pt x="430425" y="11289"/>
                    <a:pt x="441727" y="0"/>
                    <a:pt x="45569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6" name="AutoShape 16"/>
          <p:cNvSpPr/>
          <p:nvPr/>
        </p:nvSpPr>
        <p:spPr>
          <a:xfrm>
            <a:off x="633036" y="2037683"/>
            <a:ext cx="2553871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多元化的团队成员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强调团队合作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9015108" y="2037683"/>
            <a:ext cx="2569478" cy="44168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鼓励创新思维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快速响应市场变化</a:t>
            </a:r>
            <a:endParaRPr lang="en-US" sz="1100"/>
          </a:p>
        </p:txBody>
      </p:sp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创新团队特点与优势</a:t>
              </a:r>
            </a:p>
          </p:txBody>
        </p:sp>
      </p:grpSp>
      <p:sp>
        <p:nvSpPr>
          <p:cNvPr id="42" name="TextBox 42"/>
          <p:cNvSpPr txBox="1"/>
          <p:nvPr/>
        </p:nvSpPr>
        <p:spPr>
          <a:xfrm>
            <a:off x="633255" y="2402205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具备不同领域的知识和技能，能够产生丰富的思维碰撞和创意。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9015108" y="2402205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倡导开放、包容、试错的文化氛围，激发团队成员的创新潜力。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1940528" y="5112856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通过协作、沟通和分享，实现团队成员之间的优势互补，提升整体绩效。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7845361" y="5065527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能够迅速调整战略和业务模式，适应不断变化的市场环境。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883977" y="4209792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持续改进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8883977" y="4727993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不断总结经验教训，调整团队结构和运作方式，提升团队的创新能力和绩效。</a:t>
            </a:r>
          </a:p>
        </p:txBody>
      </p:sp>
      <p:sp>
        <p:nvSpPr>
          <p:cNvPr id="4" name="Freeform 4"/>
          <p:cNvSpPr/>
          <p:nvPr/>
        </p:nvSpPr>
        <p:spPr>
          <a:xfrm>
            <a:off x="909579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1383312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1841106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3020614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3494346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3952140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Freeform 10"/>
          <p:cNvSpPr/>
          <p:nvPr/>
        </p:nvSpPr>
        <p:spPr>
          <a:xfrm>
            <a:off x="5131648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5605381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Freeform 12"/>
          <p:cNvSpPr/>
          <p:nvPr/>
        </p:nvSpPr>
        <p:spPr>
          <a:xfrm>
            <a:off x="6063174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7242682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7716414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8174209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9353716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9827449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10285243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TextBox 19"/>
          <p:cNvSpPr txBox="1"/>
          <p:nvPr/>
        </p:nvSpPr>
        <p:spPr>
          <a:xfrm>
            <a:off x="6755784" y="1326066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开放包容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6755784" y="1852616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鼓励团队成员提出不同意见和想法，营造开放、包容的文化氛围。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585608" y="4209792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目标导向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4585608" y="4753712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明确团队的创新目标和方向，确保团队成员的努力与组织战略保持一致。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413234" y="4209792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目标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13234" y="4753712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构建一支具备高度创新能力和协作精神的团队，以实现组织的长远发展和竞争优势。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2488463" y="1338258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以人为本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2488463" y="1852616"/>
            <a:ext cx="2733675" cy="1390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关注团队成员的成长和发展，提升其综合素质和创新能力。</a:t>
            </a:r>
          </a:p>
        </p:txBody>
      </p:sp>
      <p:cxnSp>
        <p:nvCxnSpPr>
          <p:cNvPr id="27" name="Connector 27"/>
          <p:cNvCxnSpPr/>
          <p:nvPr/>
        </p:nvCxnSpPr>
        <p:spPr>
          <a:xfrm flipH="1" flipV="1">
            <a:off x="1820468" y="2574173"/>
            <a:ext cx="0" cy="970187"/>
          </a:xfrm>
          <a:prstGeom prst="line">
            <a:avLst/>
          </a:prstGeom>
          <a:ln w="19050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28" name="AutoShape 28"/>
          <p:cNvSpPr/>
          <p:nvPr/>
        </p:nvSpPr>
        <p:spPr>
          <a:xfrm>
            <a:off x="1716131" y="3695836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1777091" y="3756797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1449074" y="1852616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Freeform 31"/>
          <p:cNvSpPr/>
          <p:nvPr/>
        </p:nvSpPr>
        <p:spPr>
          <a:xfrm>
            <a:off x="1640033" y="2043387"/>
            <a:ext cx="356542" cy="356542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2" name="Connector 32"/>
          <p:cNvCxnSpPr/>
          <p:nvPr/>
        </p:nvCxnSpPr>
        <p:spPr>
          <a:xfrm flipH="1" flipV="1">
            <a:off x="6061516" y="2590940"/>
            <a:ext cx="0" cy="961926"/>
          </a:xfrm>
          <a:prstGeom prst="line">
            <a:avLst/>
          </a:prstGeom>
          <a:ln w="19050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33" name="AutoShape 33"/>
          <p:cNvSpPr/>
          <p:nvPr/>
        </p:nvSpPr>
        <p:spPr>
          <a:xfrm>
            <a:off x="5957179" y="3676027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6018139" y="3736987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5" name="Connector 35"/>
          <p:cNvCxnSpPr/>
          <p:nvPr/>
        </p:nvCxnSpPr>
        <p:spPr>
          <a:xfrm flipH="1" flipV="1">
            <a:off x="10265608" y="2571732"/>
            <a:ext cx="0" cy="961926"/>
          </a:xfrm>
          <a:prstGeom prst="line">
            <a:avLst/>
          </a:prstGeom>
          <a:ln w="19050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36" name="AutoShape 36"/>
          <p:cNvSpPr/>
          <p:nvPr/>
        </p:nvSpPr>
        <p:spPr>
          <a:xfrm>
            <a:off x="10161272" y="3681204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10222231" y="3742164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5707718" y="1852616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9" name="Connector 39"/>
          <p:cNvCxnSpPr/>
          <p:nvPr/>
        </p:nvCxnSpPr>
        <p:spPr>
          <a:xfrm flipH="1" flipV="1">
            <a:off x="3943694" y="3835635"/>
            <a:ext cx="0" cy="1284763"/>
          </a:xfrm>
          <a:prstGeom prst="line">
            <a:avLst/>
          </a:prstGeom>
          <a:ln w="19050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40" name="AutoShape 40"/>
          <p:cNvSpPr/>
          <p:nvPr/>
        </p:nvSpPr>
        <p:spPr>
          <a:xfrm>
            <a:off x="3833953" y="3688233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3894913" y="3749193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42" name="Connector 42"/>
          <p:cNvCxnSpPr/>
          <p:nvPr/>
        </p:nvCxnSpPr>
        <p:spPr>
          <a:xfrm flipH="1" flipV="1">
            <a:off x="8191601" y="3822284"/>
            <a:ext cx="0" cy="1284763"/>
          </a:xfrm>
          <a:prstGeom prst="line">
            <a:avLst/>
          </a:prstGeom>
          <a:ln w="19050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43" name="AutoShape 43"/>
          <p:cNvSpPr/>
          <p:nvPr/>
        </p:nvSpPr>
        <p:spPr>
          <a:xfrm>
            <a:off x="8081859" y="3688233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4" name="AutoShape 44"/>
          <p:cNvSpPr/>
          <p:nvPr/>
        </p:nvSpPr>
        <p:spPr>
          <a:xfrm>
            <a:off x="8142819" y="3749193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5" name="AutoShape 45"/>
          <p:cNvSpPr/>
          <p:nvPr/>
        </p:nvSpPr>
        <p:spPr>
          <a:xfrm>
            <a:off x="3560108" y="5063734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6" name="AutoShape 46"/>
          <p:cNvSpPr/>
          <p:nvPr/>
        </p:nvSpPr>
        <p:spPr>
          <a:xfrm>
            <a:off x="7820207" y="5063734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7" name="Freeform 47"/>
          <p:cNvSpPr/>
          <p:nvPr/>
        </p:nvSpPr>
        <p:spPr>
          <a:xfrm>
            <a:off x="5856595" y="2003865"/>
            <a:ext cx="452190" cy="452190"/>
          </a:xfrm>
          <a:custGeom>
            <a:rect l="l" t="t" r="r" b="b"/>
            <a:pathLst>
              <a:path w="304800" h="304800">
                <a:moveTo>
                  <a:pt x="147180" y="28632"/>
                </a:moveTo>
                <a:lnTo>
                  <a:pt x="19907" y="83468"/>
                </a:lnTo>
                <a:lnTo>
                  <a:pt x="147304" y="137874"/>
                </a:lnTo>
                <a:lnTo>
                  <a:pt x="276015" y="83344"/>
                </a:lnTo>
                <a:lnTo>
                  <a:pt x="147180" y="28632"/>
                </a:lnTo>
                <a:close/>
                <a:moveTo>
                  <a:pt x="152400" y="144723"/>
                </a:moveTo>
                <a:lnTo>
                  <a:pt x="152400" y="276168"/>
                </a:lnTo>
                <a:lnTo>
                  <a:pt x="276177" y="217408"/>
                </a:lnTo>
                <a:lnTo>
                  <a:pt x="276177" y="92145"/>
                </a:lnTo>
                <a:lnTo>
                  <a:pt x="152400" y="144723"/>
                </a:lnTo>
                <a:close/>
                <a:moveTo>
                  <a:pt x="19098" y="217408"/>
                </a:moveTo>
                <a:lnTo>
                  <a:pt x="143294" y="276168"/>
                </a:lnTo>
                <a:lnTo>
                  <a:pt x="143294" y="144723"/>
                </a:lnTo>
                <a:lnTo>
                  <a:pt x="19098" y="92145"/>
                </a:lnTo>
                <a:lnTo>
                  <a:pt x="19098" y="217408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8" name="AutoShape 48"/>
          <p:cNvSpPr/>
          <p:nvPr/>
        </p:nvSpPr>
        <p:spPr>
          <a:xfrm>
            <a:off x="9900600" y="1852616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9" name="Freeform 49"/>
          <p:cNvSpPr/>
          <p:nvPr/>
        </p:nvSpPr>
        <p:spPr>
          <a:xfrm>
            <a:off x="10075821" y="2040441"/>
            <a:ext cx="383872" cy="383872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0" name="Freeform 50"/>
          <p:cNvSpPr/>
          <p:nvPr/>
        </p:nvSpPr>
        <p:spPr>
          <a:xfrm>
            <a:off x="3785185" y="5283154"/>
            <a:ext cx="355388" cy="355388"/>
          </a:xfrm>
          <a:custGeom>
            <a:rect l="l" t="t" r="r" b="b"/>
            <a:pathLst>
              <a:path w="304800" h="304800">
                <a:moveTo>
                  <a:pt x="116843" y="182880"/>
                </a:moveTo>
                <a:lnTo>
                  <a:pt x="30480" y="182880"/>
                </a:lnTo>
                <a:lnTo>
                  <a:pt x="30480" y="304800"/>
                </a:lnTo>
                <a:lnTo>
                  <a:pt x="0" y="304800"/>
                </a:lnTo>
                <a:lnTo>
                  <a:pt x="0" y="0"/>
                </a:lnTo>
                <a:lnTo>
                  <a:pt x="182880" y="0"/>
                </a:lnTo>
                <a:lnTo>
                  <a:pt x="187957" y="30480"/>
                </a:lnTo>
                <a:lnTo>
                  <a:pt x="304800" y="30480"/>
                </a:lnTo>
                <a:lnTo>
                  <a:pt x="259080" y="121920"/>
                </a:lnTo>
                <a:lnTo>
                  <a:pt x="304800" y="213360"/>
                </a:lnTo>
                <a:lnTo>
                  <a:pt x="121920" y="213360"/>
                </a:lnTo>
                <a:lnTo>
                  <a:pt x="116843" y="18288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1" name="Freeform 51"/>
          <p:cNvSpPr/>
          <p:nvPr/>
        </p:nvSpPr>
        <p:spPr>
          <a:xfrm>
            <a:off x="7917111" y="5228967"/>
            <a:ext cx="409575" cy="409575"/>
          </a:xfrm>
          <a:custGeom>
            <a:rect l="l" t="t" r="r" b="b"/>
            <a:pathLst>
              <a:path w="304800" h="304800">
                <a:moveTo>
                  <a:pt x="310886" y="167269"/>
                </a:moveTo>
                <a:cubicBezTo>
                  <a:pt x="310886" y="167269"/>
                  <a:pt x="267148" y="122672"/>
                  <a:pt x="206873" y="122672"/>
                </a:cubicBezTo>
                <a:cubicBezTo>
                  <a:pt x="147980" y="122672"/>
                  <a:pt x="89764" y="167269"/>
                  <a:pt x="89764" y="167269"/>
                </a:cubicBezTo>
                <a:lnTo>
                  <a:pt x="57064" y="153619"/>
                </a:lnTo>
                <a:lnTo>
                  <a:pt x="57064" y="193662"/>
                </a:lnTo>
                <a:cubicBezTo>
                  <a:pt x="62217" y="195415"/>
                  <a:pt x="65989" y="200158"/>
                  <a:pt x="65989" y="205902"/>
                </a:cubicBezTo>
                <a:cubicBezTo>
                  <a:pt x="65989" y="211703"/>
                  <a:pt x="62141" y="216456"/>
                  <a:pt x="56912" y="218170"/>
                </a:cubicBezTo>
                <a:lnTo>
                  <a:pt x="66580" y="245135"/>
                </a:lnTo>
                <a:lnTo>
                  <a:pt x="38043" y="245135"/>
                </a:lnTo>
                <a:lnTo>
                  <a:pt x="47796" y="217942"/>
                </a:lnTo>
                <a:cubicBezTo>
                  <a:pt x="43110" y="215951"/>
                  <a:pt x="39834" y="211322"/>
                  <a:pt x="39834" y="205902"/>
                </a:cubicBezTo>
                <a:cubicBezTo>
                  <a:pt x="39834" y="200597"/>
                  <a:pt x="43015" y="196082"/>
                  <a:pt x="47558" y="194024"/>
                </a:cubicBezTo>
                <a:lnTo>
                  <a:pt x="47558" y="149647"/>
                </a:lnTo>
                <a:lnTo>
                  <a:pt x="0" y="129816"/>
                </a:lnTo>
                <a:lnTo>
                  <a:pt x="209255" y="35890"/>
                </a:lnTo>
                <a:lnTo>
                  <a:pt x="401241" y="130997"/>
                </a:lnTo>
                <a:lnTo>
                  <a:pt x="310886" y="167269"/>
                </a:lnTo>
                <a:close/>
                <a:moveTo>
                  <a:pt x="204492" y="145266"/>
                </a:moveTo>
                <a:cubicBezTo>
                  <a:pt x="265128" y="145266"/>
                  <a:pt x="294846" y="177365"/>
                  <a:pt x="294846" y="177365"/>
                </a:cubicBezTo>
                <a:lnTo>
                  <a:pt x="294846" y="243945"/>
                </a:lnTo>
                <a:cubicBezTo>
                  <a:pt x="294846" y="243945"/>
                  <a:pt x="263938" y="268910"/>
                  <a:pt x="199739" y="268910"/>
                </a:cubicBezTo>
                <a:cubicBezTo>
                  <a:pt x="135541" y="268910"/>
                  <a:pt x="114138" y="243945"/>
                  <a:pt x="114138" y="243945"/>
                </a:cubicBezTo>
                <a:lnTo>
                  <a:pt x="114138" y="177365"/>
                </a:lnTo>
                <a:cubicBezTo>
                  <a:pt x="114138" y="177365"/>
                  <a:pt x="143856" y="145266"/>
                  <a:pt x="204492" y="145266"/>
                </a:cubicBezTo>
                <a:close/>
                <a:moveTo>
                  <a:pt x="203302" y="254641"/>
                </a:moveTo>
                <a:cubicBezTo>
                  <a:pt x="245326" y="254641"/>
                  <a:pt x="279397" y="246116"/>
                  <a:pt x="279397" y="235620"/>
                </a:cubicBezTo>
                <a:cubicBezTo>
                  <a:pt x="279397" y="225123"/>
                  <a:pt x="245326" y="216599"/>
                  <a:pt x="203302" y="216599"/>
                </a:cubicBezTo>
                <a:cubicBezTo>
                  <a:pt x="161277" y="216599"/>
                  <a:pt x="127216" y="225123"/>
                  <a:pt x="127216" y="235620"/>
                </a:cubicBezTo>
                <a:cubicBezTo>
                  <a:pt x="127216" y="246116"/>
                  <a:pt x="161277" y="254641"/>
                  <a:pt x="203302" y="254641"/>
                </a:cubicBez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52" name="Group 5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53" name="AutoShape 5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AutoShape 5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5" name="AutoShape 5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6" name="AutoShape 5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7" name="AutoShape 5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8" name="AutoShape 5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9" name="AutoShape 5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0" name="AutoShape 6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1" name="AutoShape 6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2" name="AutoShape 6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3" name="AutoShape 6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4" name="AutoShape 6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5" name="AutoShape 6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6" name="AutoShape 6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7" name="AutoShape 6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8" name="AutoShape 6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9" name="AutoShape 6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0" name="AutoShape 7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1" name="AutoShape 7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2" name="AutoShape 7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3" name="TextBox 7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创新团队建设目标与原则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3535" r="13535"/>
          <a:stretch>
            <a:fillRect/>
          </a:stretch>
        </p:blipFill>
        <p:spPr>
          <a:xfrm>
            <a:off x="8422415" y="1165018"/>
            <a:ext cx="3769585" cy="516874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049459" y="1392873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39110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601242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通过多元化的团队成员组合和紧密的协作，不断推出颠覆性的创新产品，如iPhone、iPad等。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3099145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TextBox 7"/>
          <p:cNvSpPr txBox="1"/>
          <p:nvPr/>
        </p:nvSpPr>
        <p:spPr>
          <a:xfrm>
            <a:off x="784885" y="1602358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苹果公司设计团队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405571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鼓励团队成员进行大胆尝试和创新，成功孵化了多个前沿科技项目，如自动驾驶汽车、谷歌眼镜等。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343439" y="1390903"/>
            <a:ext cx="3535395" cy="975360"/>
            <a:chOff x="4343439" y="1390903"/>
            <a:chExt cx="3535395" cy="975360"/>
          </a:xfrm>
        </p:grpSpPr>
        <p:sp>
          <p:nvSpPr>
            <p:cNvPr id="10" name="AutoShape 10"/>
            <p:cNvSpPr/>
            <p:nvPr/>
          </p:nvSpPr>
          <p:spPr>
            <a:xfrm>
              <a:off x="4854091" y="1391888"/>
              <a:ext cx="2537366" cy="971419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4343439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903474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3" name="TextBox 13"/>
          <p:cNvSpPr txBox="1"/>
          <p:nvPr/>
        </p:nvSpPr>
        <p:spPr>
          <a:xfrm>
            <a:off x="4587137" y="1601372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谷歌X实验室</a:t>
            </a:r>
          </a:p>
        </p:txBody>
      </p:sp>
      <p:sp>
        <p:nvSpPr>
          <p:cNvPr id="14" name="AutoShape 14"/>
          <p:cNvSpPr/>
          <p:nvPr/>
        </p:nvSpPr>
        <p:spPr>
          <a:xfrm>
            <a:off x="1049459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39110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TextBox 16"/>
          <p:cNvSpPr txBox="1"/>
          <p:nvPr/>
        </p:nvSpPr>
        <p:spPr>
          <a:xfrm>
            <a:off x="601242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注重用户体验和市场需求，通过快速迭代和不断优化，将微信打造成拥有数亿用户的社交巨头。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99145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784885" y="4150486"/>
            <a:ext cx="3066513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腾讯微信团队</a:t>
            </a:r>
          </a:p>
        </p:txBody>
      </p:sp>
      <p:sp>
        <p:nvSpPr>
          <p:cNvPr id="19" name="AutoShape 19"/>
          <p:cNvSpPr/>
          <p:nvPr/>
        </p:nvSpPr>
        <p:spPr>
          <a:xfrm>
            <a:off x="4853788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343439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TextBox 21"/>
          <p:cNvSpPr txBox="1"/>
          <p:nvPr/>
        </p:nvSpPr>
        <p:spPr>
          <a:xfrm>
            <a:off x="4405571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整合线上线下资源，通过数据驱动和智能化技术，推动零售业的转型升级。</a:t>
            </a:r>
          </a:p>
        </p:txBody>
      </p:sp>
      <p:sp>
        <p:nvSpPr>
          <p:cNvPr id="22" name="AutoShape 22"/>
          <p:cNvSpPr/>
          <p:nvPr/>
        </p:nvSpPr>
        <p:spPr>
          <a:xfrm>
            <a:off x="6903474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TextBox 23"/>
          <p:cNvSpPr txBox="1"/>
          <p:nvPr/>
        </p:nvSpPr>
        <p:spPr>
          <a:xfrm>
            <a:off x="4587137" y="4150486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阿里巴巴“新零售”团队</a:t>
            </a:r>
          </a:p>
        </p:txBody>
      </p:sp>
      <p:grpSp>
        <p:nvGrpSpPr>
          <p:cNvPr id="24" name="Group 2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5" name="AutoShape 2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TextBox 4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成功案例分享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59741" y="1197945"/>
            <a:ext cx="8683143" cy="15800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59741" y="3134894"/>
            <a:ext cx="5561990" cy="15800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提升专业技术人员团队合作能力策略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2638" b="2638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15804" b="15804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7901" b="7901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明确角色定位与职责分工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确定团队成员的角色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根据每个人的专业技能和经验，明确他们在团队中的角色，如领导者、执行者、创新者等。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划分职责范围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清晰界定每个成员的职责范围，避免工作重叠和缺位，确保团队高效运转。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建立协作流程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制定明确的协作流程，包括任务分配、进度跟踪、成果评估等环节，确保团队成员能够顺畅合作。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通过培训和实践，提高团队成员的沟通技巧，包括倾听、表达、反馈等，促进信息在团队中的有效传递。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16750" r="16750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提高沟通技巧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鼓励团队成员相互支持、协作共赢，培养团队协作精神，提高整体绩效。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培养协作精神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12500" r="12500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10010" r="10010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教授团队成员如何有效处理冲突和问题，通过协商、调解等方式达成共识，维护团队和谐氛围。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解决冲突和问题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加强沟通与协作技巧培训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https://d.book118.com/125202124314011120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BFF"/>
      </a:lt1>
      <a:dk2>
        <a:srgbClr val="002F40"/>
      </a:dk2>
      <a:lt2>
        <a:srgbClr val="FFFFFF"/>
      </a:lt2>
      <a:accent1>
        <a:srgbClr val="3045FD"/>
      </a:accent1>
      <a:accent2>
        <a:srgbClr val="0085FF"/>
      </a:accent2>
      <a:accent3>
        <a:srgbClr val="2947E8"/>
      </a:accent3>
      <a:accent4>
        <a:srgbClr val="3CD6DF"/>
      </a:accent4>
      <a:accent5>
        <a:srgbClr val="73DDE3"/>
      </a:accent5>
      <a:accent6>
        <a:srgbClr val="FFC67C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88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2024-09-23T13:43:48.259</cp:lastPrinted>
  <dcterms:created xsi:type="dcterms:W3CDTF">2024-09-23T05:43:48Z</dcterms:created>
  <dcterms:modified xsi:type="dcterms:W3CDTF">2024-09-23T05:43:50Z</dcterms:modified>
</cp:coreProperties>
</file>