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7D2F1E-0557-46CA-8373-A92EB400C9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DA6F60-E3ED-4C00-8095-1C84B01813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102F90-CC74-401B-8979-C5FBD9701E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78A7984-82F6-41CF-B03C-886D0ACF15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7858BC4-7A71-4D27-91A7-3B1B78ED24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42B6A0B-0AF1-43B8-AAC1-47D2A9B929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10CCEB7-8E1E-4E67-AF04-9035A3D276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E58F286-F86F-49AC-9AE9-60527DE858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BABD33F-1A65-44A4-A7A2-3DB16FA784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99F6D5-02FB-48A0-A328-6DEA809174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C9A5A4-3BD6-4704-B476-3457F77B50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png" /><Relationship Id="rId3" Type="http://schemas.openxmlformats.org/officeDocument/2006/relationships/image" Target="../media/image11.jpeg" /><Relationship Id="rId4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png" /><Relationship Id="rId3" Type="http://schemas.openxmlformats.org/officeDocument/2006/relationships/image" Target="../media/image13.png" /><Relationship Id="rId4" Type="http://schemas.openxmlformats.org/officeDocument/2006/relationships/image" Target="../media/image14.pn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25211014032011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异位妊娠个案护理查房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2023-12-31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异位妊娠概述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异位妊娠的护理评估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异位妊娠的护理措施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异位妊娠的个案护理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异位妊娠的预防与健康教育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异位妊娠概述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619" b="28619"/>
          <a:stretch>
            <a:fillRect/>
          </a:stretch>
        </p:blipFill>
        <p:spPr>
          <a:xfrm>
            <a:off x="1040081" y="1665908"/>
            <a:ext cx="5058967" cy="21633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8619" b="28619"/>
          <a:stretch>
            <a:fillRect/>
          </a:stretch>
        </p:blipFill>
        <p:spPr>
          <a:xfrm>
            <a:off x="6099049" y="3829217"/>
            <a:ext cx="5058967" cy="2163307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6099048" y="1666037"/>
            <a:ext cx="5058949" cy="2163348"/>
            <a:chOff x="6099048" y="1666037"/>
            <a:chExt cx="5058949" cy="2163348"/>
          </a:xfrm>
        </p:grpSpPr>
        <p:sp>
          <p:nvSpPr>
            <p:cNvPr id="5" name="AutoShape 5"/>
            <p:cNvSpPr/>
            <p:nvPr/>
          </p:nvSpPr>
          <p:spPr>
            <a:xfrm>
              <a:off x="6099048" y="1666037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40100" y="3829263"/>
            <a:ext cx="5058949" cy="2163348"/>
            <a:chOff x="1040100" y="3829263"/>
            <a:chExt cx="5058949" cy="2163348"/>
          </a:xfrm>
        </p:grpSpPr>
        <p:sp>
          <p:nvSpPr>
            <p:cNvPr id="7" name="AutoShape 7"/>
            <p:cNvSpPr/>
            <p:nvPr/>
          </p:nvSpPr>
          <p:spPr>
            <a:xfrm>
              <a:off x="1040100" y="3829263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199338" y="3902273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99338" y="4309545"/>
            <a:ext cx="4740456" cy="161028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根据受精卵着床部位的不同，可分为输卵管妊娠、卵巢妊娠、腹腔妊娠、阔韧带妊娠等。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258305" y="1738966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258305" y="2146237"/>
            <a:ext cx="4740456" cy="161028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异位妊娠是指受精卵着床于子宫以外的部位，最常见的是着床于输卵管。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36424" y="1665910"/>
            <a:ext cx="5058967" cy="4264973"/>
          </a:xfrm>
          <a:prstGeom prst="rect">
            <a:avLst/>
          </a:prstGeom>
          <a:solidFill>
            <a:schemeClr val="accent1">
              <a:alpha val="26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t="7891" b="7891"/>
          <a:stretch>
            <a:fillRect/>
          </a:stretch>
        </p:blipFill>
        <p:spPr>
          <a:xfrm>
            <a:off x="6099052" y="1665911"/>
            <a:ext cx="5058969" cy="4260571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1352702" y="5392034"/>
            <a:ext cx="382463" cy="382463"/>
            <a:chOff x="1352702" y="5392034"/>
            <a:chExt cx="382463" cy="382463"/>
          </a:xfrm>
        </p:grpSpPr>
        <p:sp>
          <p:nvSpPr>
            <p:cNvPr id="5" name="AutoShape 5"/>
            <p:cNvSpPr/>
            <p:nvPr/>
          </p:nvSpPr>
          <p:spPr>
            <a:xfrm>
              <a:off x="1352702" y="5392034"/>
              <a:ext cx="382463" cy="382463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2204679" y="5392034"/>
            <a:ext cx="382463" cy="382463"/>
            <a:chOff x="2204679" y="5392034"/>
            <a:chExt cx="382463" cy="382463"/>
          </a:xfrm>
        </p:grpSpPr>
        <p:sp>
          <p:nvSpPr>
            <p:cNvPr id="7" name="AutoShape 7"/>
            <p:cNvSpPr/>
            <p:nvPr/>
          </p:nvSpPr>
          <p:spPr>
            <a:xfrm>
              <a:off x="2204679" y="5392034"/>
              <a:ext cx="382463" cy="382463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3056534" y="5392034"/>
            <a:ext cx="382463" cy="382463"/>
            <a:chOff x="3056534" y="5392034"/>
            <a:chExt cx="382463" cy="382463"/>
          </a:xfrm>
        </p:grpSpPr>
        <p:sp>
          <p:nvSpPr>
            <p:cNvPr id="9" name="AutoShape 9"/>
            <p:cNvSpPr/>
            <p:nvPr/>
          </p:nvSpPr>
          <p:spPr>
            <a:xfrm>
              <a:off x="3056534" y="5392034"/>
              <a:ext cx="382463" cy="382463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908511" y="5392034"/>
            <a:ext cx="382463" cy="382463"/>
            <a:chOff x="3908511" y="5392034"/>
            <a:chExt cx="382463" cy="382463"/>
          </a:xfrm>
        </p:grpSpPr>
        <p:sp>
          <p:nvSpPr>
            <p:cNvPr id="11" name="AutoShape 11"/>
            <p:cNvSpPr/>
            <p:nvPr/>
          </p:nvSpPr>
          <p:spPr>
            <a:xfrm>
              <a:off x="3908511" y="5392034"/>
              <a:ext cx="382463" cy="382463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AutoShape 12"/>
          <p:cNvSpPr/>
          <p:nvPr/>
        </p:nvSpPr>
        <p:spPr>
          <a:xfrm>
            <a:off x="1352702" y="2211388"/>
            <a:ext cx="4276714" cy="1196863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异位妊娠的常见原因包括输卵管炎症、输卵管手术史、子宫内膜异位症、辅助生殖技术等。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352702" y="3980984"/>
            <a:ext cx="4276714" cy="1220605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当受精卵着床于输卵管等部位时，由于这些部位的管腔狭窄或粘连，导致胚胎发育受限，最终引起流产或破裂。</a:t>
            </a:r>
            <a:endParaRPr lang="en-US" sz="1100"/>
          </a:p>
        </p:txBody>
      </p:sp>
      <p:sp>
        <p:nvSpPr>
          <p:cNvPr id="14" name="Freeform 14"/>
          <p:cNvSpPr/>
          <p:nvPr/>
        </p:nvSpPr>
        <p:spPr>
          <a:xfrm>
            <a:off x="1422013" y="5461304"/>
            <a:ext cx="243840" cy="243840"/>
          </a:xfrm>
          <a:custGeom>
            <a:rect l="l" t="t" r="r" b="b"/>
            <a:pathLst>
              <a:path w="304800" h="304800">
                <a:moveTo>
                  <a:pt x="242888" y="85725"/>
                </a:moveTo>
                <a:cubicBezTo>
                  <a:pt x="240078" y="85725"/>
                  <a:pt x="237363" y="86077"/>
                  <a:pt x="234725" y="86649"/>
                </a:cubicBezTo>
                <a:cubicBezTo>
                  <a:pt x="233553" y="69304"/>
                  <a:pt x="219256" y="55559"/>
                  <a:pt x="201616" y="55559"/>
                </a:cubicBezTo>
                <a:cubicBezTo>
                  <a:pt x="197663" y="55559"/>
                  <a:pt x="193919" y="56369"/>
                  <a:pt x="190405" y="57636"/>
                </a:cubicBezTo>
                <a:cubicBezTo>
                  <a:pt x="179451" y="40224"/>
                  <a:pt x="160191" y="28575"/>
                  <a:pt x="138113" y="28575"/>
                </a:cubicBezTo>
                <a:cubicBezTo>
                  <a:pt x="104565" y="28575"/>
                  <a:pt x="77410" y="55312"/>
                  <a:pt x="76391" y="88611"/>
                </a:cubicBezTo>
                <a:cubicBezTo>
                  <a:pt x="71923" y="86773"/>
                  <a:pt x="67046" y="85725"/>
                  <a:pt x="61913" y="85725"/>
                </a:cubicBezTo>
                <a:cubicBezTo>
                  <a:pt x="40872" y="85725"/>
                  <a:pt x="23813" y="102784"/>
                  <a:pt x="23813" y="123825"/>
                </a:cubicBezTo>
                <a:cubicBezTo>
                  <a:pt x="23813" y="144323"/>
                  <a:pt x="40034" y="160915"/>
                  <a:pt x="60322" y="161754"/>
                </a:cubicBezTo>
                <a:lnTo>
                  <a:pt x="75600" y="146475"/>
                </a:lnTo>
                <a:lnTo>
                  <a:pt x="91049" y="161925"/>
                </a:lnTo>
                <a:lnTo>
                  <a:pt x="98269" y="161925"/>
                </a:lnTo>
                <a:lnTo>
                  <a:pt x="113709" y="146475"/>
                </a:lnTo>
                <a:lnTo>
                  <a:pt x="129149" y="161925"/>
                </a:lnTo>
                <a:lnTo>
                  <a:pt x="136369" y="161925"/>
                </a:lnTo>
                <a:lnTo>
                  <a:pt x="151809" y="146475"/>
                </a:lnTo>
                <a:lnTo>
                  <a:pt x="167249" y="161925"/>
                </a:lnTo>
                <a:lnTo>
                  <a:pt x="174469" y="161925"/>
                </a:lnTo>
                <a:lnTo>
                  <a:pt x="189909" y="146475"/>
                </a:lnTo>
                <a:lnTo>
                  <a:pt x="205349" y="161925"/>
                </a:lnTo>
                <a:lnTo>
                  <a:pt x="212569" y="161925"/>
                </a:lnTo>
                <a:lnTo>
                  <a:pt x="228009" y="146475"/>
                </a:lnTo>
                <a:lnTo>
                  <a:pt x="243402" y="161868"/>
                </a:lnTo>
                <a:cubicBezTo>
                  <a:pt x="264195" y="161592"/>
                  <a:pt x="280988" y="144694"/>
                  <a:pt x="280988" y="123825"/>
                </a:cubicBezTo>
                <a:cubicBezTo>
                  <a:pt x="280988" y="102784"/>
                  <a:pt x="263928" y="85725"/>
                  <a:pt x="242888" y="85725"/>
                </a:cubicBezTo>
                <a:close/>
                <a:moveTo>
                  <a:pt x="228600" y="157791"/>
                </a:moveTo>
                <a:lnTo>
                  <a:pt x="214941" y="171450"/>
                </a:lnTo>
                <a:lnTo>
                  <a:pt x="202959" y="171450"/>
                </a:lnTo>
                <a:lnTo>
                  <a:pt x="189900" y="158391"/>
                </a:lnTo>
                <a:lnTo>
                  <a:pt x="176841" y="171450"/>
                </a:lnTo>
                <a:lnTo>
                  <a:pt x="164859" y="171450"/>
                </a:lnTo>
                <a:lnTo>
                  <a:pt x="151800" y="158391"/>
                </a:lnTo>
                <a:lnTo>
                  <a:pt x="138741" y="171450"/>
                </a:lnTo>
                <a:lnTo>
                  <a:pt x="126759" y="171450"/>
                </a:lnTo>
                <a:lnTo>
                  <a:pt x="113700" y="158391"/>
                </a:lnTo>
                <a:lnTo>
                  <a:pt x="100641" y="171450"/>
                </a:lnTo>
                <a:lnTo>
                  <a:pt x="88668" y="171450"/>
                </a:lnTo>
                <a:lnTo>
                  <a:pt x="75609" y="158391"/>
                </a:lnTo>
                <a:lnTo>
                  <a:pt x="62541" y="171450"/>
                </a:lnTo>
                <a:lnTo>
                  <a:pt x="61913" y="171450"/>
                </a:lnTo>
                <a:lnTo>
                  <a:pt x="87154" y="276225"/>
                </a:lnTo>
                <a:lnTo>
                  <a:pt x="216932" y="276225"/>
                </a:lnTo>
                <a:lnTo>
                  <a:pt x="242888" y="171450"/>
                </a:lnTo>
                <a:lnTo>
                  <a:pt x="242259" y="171450"/>
                </a:lnTo>
                <a:lnTo>
                  <a:pt x="228600" y="157791"/>
                </a:lnTo>
                <a:close/>
                <a:moveTo>
                  <a:pt x="109538" y="266700"/>
                </a:moveTo>
                <a:lnTo>
                  <a:pt x="89697" y="180975"/>
                </a:lnTo>
                <a:lnTo>
                  <a:pt x="99222" y="180975"/>
                </a:lnTo>
                <a:lnTo>
                  <a:pt x="119063" y="266700"/>
                </a:lnTo>
                <a:lnTo>
                  <a:pt x="109538" y="266700"/>
                </a:lnTo>
                <a:close/>
                <a:moveTo>
                  <a:pt x="128588" y="266700"/>
                </a:moveTo>
                <a:lnTo>
                  <a:pt x="118472" y="180975"/>
                </a:lnTo>
                <a:lnTo>
                  <a:pt x="127997" y="180975"/>
                </a:lnTo>
                <a:lnTo>
                  <a:pt x="138113" y="266700"/>
                </a:lnTo>
                <a:lnTo>
                  <a:pt x="128588" y="266700"/>
                </a:lnTo>
                <a:close/>
                <a:moveTo>
                  <a:pt x="157163" y="266700"/>
                </a:moveTo>
                <a:lnTo>
                  <a:pt x="147638" y="266700"/>
                </a:lnTo>
                <a:lnTo>
                  <a:pt x="147638" y="180975"/>
                </a:lnTo>
                <a:lnTo>
                  <a:pt x="157163" y="180975"/>
                </a:lnTo>
                <a:lnTo>
                  <a:pt x="157163" y="266700"/>
                </a:lnTo>
                <a:close/>
                <a:moveTo>
                  <a:pt x="166688" y="266700"/>
                </a:moveTo>
                <a:lnTo>
                  <a:pt x="176803" y="180975"/>
                </a:lnTo>
                <a:lnTo>
                  <a:pt x="186328" y="180975"/>
                </a:lnTo>
                <a:lnTo>
                  <a:pt x="176213" y="266700"/>
                </a:lnTo>
                <a:lnTo>
                  <a:pt x="166688" y="266700"/>
                </a:lnTo>
                <a:close/>
                <a:moveTo>
                  <a:pt x="195263" y="266700"/>
                </a:moveTo>
                <a:lnTo>
                  <a:pt x="185738" y="266700"/>
                </a:lnTo>
                <a:lnTo>
                  <a:pt x="205378" y="180975"/>
                </a:lnTo>
                <a:lnTo>
                  <a:pt x="214903" y="180975"/>
                </a:lnTo>
                <a:lnTo>
                  <a:pt x="195263" y="2667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2273990" y="5461304"/>
            <a:ext cx="243840" cy="243840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089453" y="5461304"/>
            <a:ext cx="243840" cy="243840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3977823" y="5461304"/>
            <a:ext cx="243840" cy="243840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1352702" y="1804117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352702" y="3594761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病理生理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病因与病理生理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96051" y="2418153"/>
            <a:ext cx="4102999" cy="2920344"/>
          </a:xfrm>
          <a:prstGeom prst="frame">
            <a:avLst>
              <a:gd name="adj1" fmla="val 1535"/>
            </a:avLst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6929" r="6929"/>
          <a:stretch>
            <a:fillRect/>
          </a:stretch>
        </p:blipFill>
        <p:spPr>
          <a:xfrm>
            <a:off x="1204668" y="1898647"/>
            <a:ext cx="4472212" cy="2920343"/>
          </a:xfrm>
          <a:prstGeom prst="rect">
            <a:avLst/>
          </a:prstGeom>
          <a:effectLst>
            <a:outerShdw blurRad="63500">
              <a:srgbClr val="000000">
                <a:alpha val="40000"/>
              </a:srgbClr>
            </a:outerShdw>
          </a:effectLst>
        </p:spPr>
      </p:pic>
      <p:sp>
        <p:nvSpPr>
          <p:cNvPr id="4" name="AutoShape 4"/>
          <p:cNvSpPr/>
          <p:nvPr/>
        </p:nvSpPr>
        <p:spPr>
          <a:xfrm>
            <a:off x="8529912" y="2090440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8555446" y="2167006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8529912" y="404833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8531634" y="4134414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AutoShape 8"/>
          <p:cNvSpPr/>
          <p:nvPr/>
        </p:nvSpPr>
        <p:spPr>
          <a:xfrm>
            <a:off x="6612352" y="2531996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612352" y="2883800"/>
            <a:ext cx="4276714" cy="968645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异位妊娠的典型表现包括停经、腹痛、阴道流血等，严重时可出现晕厥和休克。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612352" y="4489877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612352" y="4841681"/>
            <a:ext cx="4276714" cy="968645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根据临床表现和辅助检查，如血hCG测定、超声检查、腹腔镜检查等，可对异位妊娠进行诊断。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异位妊娠的护理评估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458" b="28458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7238" b="7238"/>
          <a:stretch>
            <a:fillRect/>
          </a:stretch>
        </p:blipFill>
        <p:spPr>
          <a:xfrm>
            <a:off x="6233164" y="3914561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由于异位妊娠部位破裂或手术创伤引起，需要评估疼痛的性质、程度和持续时间，并采取相应的缓解措施。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焦虑和恐惧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由于对疾病和手术的未知，患者可能产生焦虑和恐惧情绪，需要关注患者的心理状态，提供心理支持和安抚。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潜在并发症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异位妊娠可能伴随出血、感染等并发症，需要密切监测患者的生命体征和病情变化，及时发现并处理。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护理诊断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2418" b="12418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疼痛管理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根据患者的疼痛程度和性质，采取适当的疼痛缓解措施，如药物治疗、物理治疗等。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心理支持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关注患者的心理状态，提供心理疏导和支持，帮助患者缓解焦虑和恐惧情绪。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并发症预防和处理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密切监测患者的生命体征和病情变化，及时发现并处理可能的并发症。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护理计划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0081" y="3060169"/>
            <a:ext cx="10117937" cy="1602668"/>
          </a:xfrm>
          <a:prstGeom prst="rightArrow">
            <a:avLst/>
          </a:prstGeom>
          <a:solidFill>
            <a:schemeClr val="accent1">
              <a:lumMod val="50000"/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142098" y="3230392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2732" y="3566769"/>
            <a:ext cx="500969" cy="589605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1942673" y="3198205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6617" y="3614318"/>
            <a:ext cx="634228" cy="494386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8341523" y="3198205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8997" y="3563234"/>
            <a:ext cx="587411" cy="53181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650304" y="4577174"/>
            <a:ext cx="2628129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心理状态改善情况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650305" y="4975638"/>
            <a:ext cx="2311548" cy="1232821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评估患者焦虑和恐惧情绪的缓解程度，以及心理支持的效果。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564104" y="1428884"/>
            <a:ext cx="2567247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疼痛缓解情况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1564104" y="1827351"/>
            <a:ext cx="2335900" cy="1232821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评估患者疼痛缓解的程度和时间，以及疼痛对生活质量的影响。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908169" y="1428887"/>
            <a:ext cx="2555072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并发症预防和处理效果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908170" y="1827351"/>
            <a:ext cx="2311548" cy="1232821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评估并发症的发生率、处理效果以及预防措施的有效性。</a:t>
            </a:r>
            <a:endParaRPr lang="en-US" sz="1100"/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护理评价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异位妊娠的护理措施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https://d.book118.com/125211014032011040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2024-08-31T01:30:35.445</cp:lastPrinted>
  <dcterms:created xsi:type="dcterms:W3CDTF">2024-08-30T17:30:35Z</dcterms:created>
  <dcterms:modified xsi:type="dcterms:W3CDTF">2024-08-30T17:30:37Z</dcterms:modified>
</cp:coreProperties>
</file>