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2" r:id="rId2"/>
    <p:sldMasterId id="2147483685" r:id="rId3"/>
  </p:sld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2" r:id="rId32"/>
  </p:sldIdLst>
  <p:sldSz cx="12192000" cy="6858000"/>
  <p:notesSz cx="6858000" cy="9144000"/>
  <p:custDataLst>
    <p:tags r:id="rId33"/>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slideMaster" Target="slideMasters/slideMaster3.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tags" Target="tags/tag1.xml" /><Relationship Id="rId34" Type="http://schemas.openxmlformats.org/officeDocument/2006/relationships/presProps" Target="presProps.xml" /><Relationship Id="rId35" Type="http://schemas.openxmlformats.org/officeDocument/2006/relationships/viewProps" Target="viewProps.xml" /><Relationship Id="rId36" Type="http://schemas.openxmlformats.org/officeDocument/2006/relationships/theme" Target="theme/theme1.xml" /><Relationship Id="rId37" Type="http://schemas.openxmlformats.org/officeDocument/2006/relationships/tableStyles" Target="tableStyles.xml" /><Relationship Id="rId4" Type="http://schemas.openxmlformats.org/officeDocument/2006/relationships/slide" Target="slides/slide1.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6.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7.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8.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29.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0.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1.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2.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3.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4.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_rels/slideLayout35.xml.rels>&#65279;<?xml version="1.0" encoding="utf-8" standalone="yes"?><Relationships xmlns="http://schemas.openxmlformats.org/package/2006/relationships"><Relationship Id="rId1" Type="http://schemas.openxmlformats.org/officeDocument/2006/relationships/slideMaster" Target="../slideMasters/slideMaster3.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E65024F-6CE5-470A-A3D4-FB8FA23BDE4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06F8B91-E694-4E9E-AE75-7730D4CAD43D}"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30037F20-8027-4E48-BB3D-6784B49EE34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1862A4E8-F9B6-4DD5-B944-8F75607A316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EF784C45-F4D6-4621-A9B6-D02280C5C25D}"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AB773B3B-2EDE-4ECF-9C11-3B765B4E2449}"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B4BFA98F-4796-4346-9846-2E5C9E064955}"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B4F042BD-4F1B-4757-8654-0FEFAA719270}"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E167EF9A-1FFB-4690-AE41-36B85F1A37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34123FE-A9AB-45CE-8E66-7D5A3394DE38}"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9CAA597-1789-4A42-953F-937A93C5B33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文本占位符 2"/>
          <p:cNvSpPr>
            <a:spLocks noGrp="1"/>
          </p:cNvSpPr>
          <p:nvPr>
            <p:ph type="body" sz="half" idx="1"/>
          </p:nvPr>
        </p:nvSpPr>
        <p:spPr>
          <a:xfrm>
            <a:off x="838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6172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7" name="日期占位符 279555"/>
          <p:cNvSpPr>
            <a:spLocks noGrp="1"/>
          </p:cNvSpPr>
          <p:nvPr>
            <p:ph type="dt" sz="half" idx="1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页脚占位符 279556"/>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灯片编号占位符 279557"/>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p>
            <a:pPr algn="r" eaLnBrk="1" hangingPunct="1"/>
            <a:fld id="{9A0DB2DC-4C9A-4742-B13C-FB6460FD3503}" type="slidenum">
              <a:rPr lang="zh-CN" altLang="en-US"/>
              <a:t/>
            </a:fld>
            <a:endParaRPr lang="zh-CN" altLang="en-US"/>
          </a:p>
        </p:txBody>
      </p:sp>
    </p:spTree>
  </p:cSld>
  <p:clrMapOvr>
    <a:masterClrMapping/>
  </p:clrMapOvr>
  <p:transition spd="med">
    <p:pull dir="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标题幻灯片">
    <p:spTree>
      <p:nvGrpSpPr>
        <p:cNvPr id="1" name=""/>
        <p:cNvGrpSpPr/>
        <p:nvPr/>
      </p:nvGrpSpPr>
      <p:grpSpPr>
        <a:xfrm>
          <a:off x="0" y="0"/>
          <a:ext cx="0" cy="0"/>
        </a:xfrm>
      </p:grpSpPr>
      <p:sp>
        <p:nvSpPr>
          <p:cNvPr id="2" name="标题 1"/>
          <p:cNvSpPr>
            <a:spLocks noGrp="1"/>
          </p:cNvSpPr>
          <p:nvPr>
            <p:ph type="ctrTitle"/>
          </p:nvPr>
        </p:nvSpPr>
        <p:spPr>
          <a:xfrm>
            <a:off x="1524000" y="1122363"/>
            <a:ext cx="9144000" cy="2387600"/>
          </a:xfrm>
        </p:spPr>
        <p:txBody>
          <a:bodyPr anchor="b"/>
          <a:lstStyle>
            <a:lvl1pPr algn="ctr">
              <a:defRPr sz="6000"/>
            </a:lvl1pPr>
          </a:lstStyle>
          <a:p>
            <a:r>
              <a:rPr lang="zh-CN" altLang="en-US"/>
              <a:t>单击此处编辑母版标题样式</a:t>
            </a:r>
            <a:endParaRPr lang="zh-CN" altLang="en-US"/>
          </a:p>
        </p:txBody>
      </p:sp>
      <p:sp>
        <p:nvSpPr>
          <p:cNvPr id="3" name="副标题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zh-CN" altLang="en-US"/>
              <a:t>单击此处编辑母版副标题样式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标题和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idx="1"/>
          </p:nvPr>
        </p:nvSpPr>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节标题">
    <p:spTree>
      <p:nvGrpSpPr>
        <p:cNvPr id="1" name=""/>
        <p:cNvGrpSpPr/>
        <p:nvPr/>
      </p:nvGrpSpPr>
      <p:grpSpPr>
        <a:xfrm>
          <a:off x="0" y="0"/>
          <a:ext cx="0" cy="0"/>
        </a:xfrm>
      </p:grpSpPr>
      <p:sp>
        <p:nvSpPr>
          <p:cNvPr id="2" name="标题 1"/>
          <p:cNvSpPr>
            <a:spLocks noGrp="1"/>
          </p:cNvSpPr>
          <p:nvPr>
            <p:ph type="title"/>
          </p:nvPr>
        </p:nvSpPr>
        <p:spPr>
          <a:xfrm>
            <a:off x="831850" y="1709738"/>
            <a:ext cx="10515600" cy="2852737"/>
          </a:xfrm>
        </p:spPr>
        <p:txBody>
          <a:bodyPr anchor="b"/>
          <a:lstStyle>
            <a:lvl1pPr>
              <a:defRPr sz="6000"/>
            </a:lvl1pPr>
          </a:lstStyle>
          <a:p>
            <a:r>
              <a:rPr lang="zh-CN" altLang="en-US"/>
              <a:t>单击此处编辑母版标题样式</a:t>
            </a:r>
            <a:endParaRPr lang="zh-CN" altLang="en-US"/>
          </a:p>
        </p:txBody>
      </p:sp>
      <p:sp>
        <p:nvSpPr>
          <p:cNvPr id="3" name="文本占位符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zh-CN" altLang="en-US"/>
              <a:t>单击此处编辑母版文本样式</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两栏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内容占位符 2"/>
          <p:cNvSpPr>
            <a:spLocks noGrp="1"/>
          </p:cNvSpPr>
          <p:nvPr>
            <p:ph sz="half" idx="1"/>
          </p:nvPr>
        </p:nvSpPr>
        <p:spPr>
          <a:xfrm>
            <a:off x="838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内容占位符 3"/>
          <p:cNvSpPr>
            <a:spLocks noGrp="1"/>
          </p:cNvSpPr>
          <p:nvPr>
            <p:ph sz="half" idx="2"/>
          </p:nvPr>
        </p:nvSpPr>
        <p:spPr>
          <a:xfrm>
            <a:off x="6172200" y="1825625"/>
            <a:ext cx="5181600" cy="435133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比较">
    <p:spTree>
      <p:nvGrpSpPr>
        <p:cNvPr id="1" name=""/>
        <p:cNvGrpSpPr/>
        <p:nvPr/>
      </p:nvGrpSpPr>
      <p:grpSpPr>
        <a:xfrm>
          <a:off x="0" y="0"/>
          <a:ext cx="0" cy="0"/>
        </a:xfrm>
      </p:grpSpPr>
      <p:sp>
        <p:nvSpPr>
          <p:cNvPr id="2" name="标题 1"/>
          <p:cNvSpPr>
            <a:spLocks noGrp="1"/>
          </p:cNvSpPr>
          <p:nvPr>
            <p:ph type="title"/>
          </p:nvPr>
        </p:nvSpPr>
        <p:spPr>
          <a:xfrm>
            <a:off x="839788" y="365125"/>
            <a:ext cx="10515600" cy="1325563"/>
          </a:xfrm>
        </p:spPr>
        <p:txBody>
          <a:bodyPr/>
          <a:lstStyle/>
          <a:p>
            <a:r>
              <a:rPr lang="zh-CN" altLang="en-US"/>
              <a:t>单击此处编辑母版标题样式</a:t>
            </a:r>
            <a:endParaRPr lang="zh-CN" altLang="en-US"/>
          </a:p>
        </p:txBody>
      </p:sp>
      <p:sp>
        <p:nvSpPr>
          <p:cNvPr id="3" name="文本占位符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4" name="内容占位符 3"/>
          <p:cNvSpPr>
            <a:spLocks noGrp="1"/>
          </p:cNvSpPr>
          <p:nvPr>
            <p:ph sz="half" idx="2"/>
          </p:nvPr>
        </p:nvSpPr>
        <p:spPr>
          <a:xfrm>
            <a:off x="839788" y="2505075"/>
            <a:ext cx="5157787"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5" name="文本占位符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zh-CN" altLang="en-US"/>
              <a:t>单击此处编辑母版文本样式</a:t>
            </a:r>
            <a:endParaRPr lang="zh-CN" altLang="en-US"/>
          </a:p>
        </p:txBody>
      </p:sp>
      <p:sp>
        <p:nvSpPr>
          <p:cNvPr id="6" name="内容占位符 5"/>
          <p:cNvSpPr>
            <a:spLocks noGrp="1"/>
          </p:cNvSpPr>
          <p:nvPr>
            <p:ph sz="quarter" idx="4"/>
          </p:nvPr>
        </p:nvSpPr>
        <p:spPr>
          <a:xfrm>
            <a:off x="6172200" y="2505075"/>
            <a:ext cx="5183188" cy="3684588"/>
          </a:xfrm>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7" name="日期占位符 6"/>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页脚占位符 7"/>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灯片编号占位符 8"/>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仅标题">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日期占位符 2"/>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页脚占位符 3"/>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灯片编号占位符 4"/>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nvGrpSpPr>
      <p:grpSpPr>
        <a:xfrm>
          <a:off x="0" y="0"/>
          <a:ext cx="0" cy="0"/>
        </a:xfrm>
      </p:grpSpPr>
      <p:sp>
        <p:nvSpPr>
          <p:cNvPr id="2" name="日期占位符 1"/>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3" name="页脚占位符 2"/>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4" name="灯片编号占位符 3"/>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内容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内容占位符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图片与标题">
    <p:spTree>
      <p:nvGrpSpPr>
        <p:cNvPr id="1" name=""/>
        <p:cNvGrpSpPr/>
        <p:nvPr/>
      </p:nvGrpSpPr>
      <p:grpSpPr>
        <a:xfrm>
          <a:off x="0" y="0"/>
          <a:ext cx="0" cy="0"/>
        </a:xfrm>
      </p:grpSpPr>
      <p:sp>
        <p:nvSpPr>
          <p:cNvPr id="2" name="标题 1"/>
          <p:cNvSpPr>
            <a:spLocks noGrp="1"/>
          </p:cNvSpPr>
          <p:nvPr>
            <p:ph type="title"/>
          </p:nvPr>
        </p:nvSpPr>
        <p:spPr>
          <a:xfrm>
            <a:off x="839788" y="457200"/>
            <a:ext cx="3932237" cy="1600200"/>
          </a:xfrm>
        </p:spPr>
        <p:txBody>
          <a:bodyPr anchor="b"/>
          <a:lstStyle>
            <a:lvl1pPr>
              <a:defRPr sz="3200"/>
            </a:lvl1pPr>
          </a:lstStyle>
          <a:p>
            <a:r>
              <a:rPr lang="zh-CN" altLang="en-US"/>
              <a:t>单击此处编辑母版标题样式</a:t>
            </a:r>
            <a:endParaRPr lang="zh-CN" altLang="en-US"/>
          </a:p>
        </p:txBody>
      </p:sp>
      <p:sp>
        <p:nvSpPr>
          <p:cNvPr id="3" name="图片占位符 2"/>
          <p:cNvSpPr>
            <a:spLocks noGrp="1"/>
          </p:cNvSpPr>
          <p:nvPr>
            <p:ph type="pic" idx="1"/>
          </p:nvPr>
        </p:nvSpPr>
        <p:spPr>
          <a:xfrm>
            <a:off x="5183188" y="987425"/>
            <a:ext cx="6172200" cy="4873625"/>
          </a:xfrm>
        </p:spPr>
        <p:txBody>
          <a:bodyPr vert="horz" wrap="square" lIns="91440" tIns="45720" rIns="91440" bIns="45720" numCol="1" rtlCol="0" anchor="t" anchorCtr="0" compatLnSpc="1">
            <a:normAutofit/>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marL="0" marR="0" lvl="0" indent="0" algn="l" defTabSz="914400" rtl="0" eaLnBrk="0" fontAlgn="base" latinLnBrk="0" hangingPunct="0">
              <a:lnSpc>
                <a:spcPct val="90000"/>
              </a:lnSpc>
              <a:spcBef>
                <a:spcPts val="1000"/>
              </a:spcBef>
              <a:spcAft>
                <a:spcPct val="0"/>
              </a:spcAft>
              <a:buClrTx/>
              <a:buSzTx/>
              <a:buFont typeface="Arial" pitchFamily="34" charset="0"/>
              <a:buNone/>
              <a:defRPr/>
            </a:pPr>
            <a:endParaRPr kumimoji="0" lang="zh-CN" altLang="en-US" sz="3200" b="0" i="0" u="none" strike="noStrike" kern="1200" cap="none" spc="0" normalizeH="0" baseline="0" noProof="0">
              <a:ln>
                <a:noFill/>
              </a:ln>
              <a:solidFill>
                <a:schemeClr val="tx1"/>
              </a:solidFill>
              <a:effectLst/>
              <a:uLnTx/>
              <a:uFillTx/>
              <a:latin typeface="+mn-lt"/>
              <a:ea typeface="+mn-ea"/>
              <a:cs typeface="+mn-cs"/>
            </a:endParaRPr>
          </a:p>
        </p:txBody>
      </p:sp>
      <p:sp>
        <p:nvSpPr>
          <p:cNvPr id="4" name="文本占位符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zh-CN" altLang="en-US"/>
              <a:t>单击此处编辑母版文本样式</a:t>
            </a:r>
            <a:endParaRPr lang="zh-CN" altLang="en-US"/>
          </a:p>
        </p:txBody>
      </p:sp>
      <p:sp>
        <p:nvSpPr>
          <p:cNvPr id="5" name="日期占位符 4"/>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页脚占位符 5"/>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7" name="灯片编号占位符 6"/>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标题和竖排文字">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a:t>单击此处编辑母版标题样式</a:t>
            </a:r>
            <a:endParaRPr lang="zh-CN" altLang="en-US"/>
          </a:p>
        </p:txBody>
      </p:sp>
      <p:sp>
        <p:nvSpPr>
          <p:cNvPr id="3" name="竖排文字占位符 2"/>
          <p:cNvSpPr>
            <a:spLocks noGrp="1"/>
          </p:cNvSpPr>
          <p:nvPr>
            <p:ph type="body" orient="vert" idx="1"/>
          </p:nvPr>
        </p:nvSpPr>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垂直排列标题与&#10;文本">
    <p:spTree>
      <p:nvGrpSpPr>
        <p:cNvPr id="1" name=""/>
        <p:cNvGrpSpPr/>
        <p:nvPr/>
      </p:nvGrpSpPr>
      <p:grpSpPr>
        <a:xfrm>
          <a:off x="0" y="0"/>
          <a:ext cx="0" cy="0"/>
        </a:xfrm>
      </p:grpSpPr>
      <p:sp>
        <p:nvSpPr>
          <p:cNvPr id="2" name="竖排标题 1"/>
          <p:cNvSpPr>
            <a:spLocks noGrp="1"/>
          </p:cNvSpPr>
          <p:nvPr>
            <p:ph type="title" orient="vert"/>
          </p:nvPr>
        </p:nvSpPr>
        <p:spPr>
          <a:xfrm>
            <a:off x="8724900" y="365125"/>
            <a:ext cx="2628900" cy="5811838"/>
          </a:xfrm>
        </p:spPr>
        <p:txBody>
          <a:bodyPr vert="eaVert"/>
          <a:lstStyle/>
          <a:p>
            <a:r>
              <a:rPr lang="zh-CN" altLang="en-US"/>
              <a:t>单击此处编辑母版标题样式</a:t>
            </a:r>
            <a:endParaRPr lang="zh-CN" altLang="en-US"/>
          </a:p>
        </p:txBody>
      </p:sp>
      <p:sp>
        <p:nvSpPr>
          <p:cNvPr id="3" name="竖排文字占位符 2"/>
          <p:cNvSpPr>
            <a:spLocks noGrp="1"/>
          </p:cNvSpPr>
          <p:nvPr>
            <p:ph type="body" orient="vert" idx="1"/>
          </p:nvPr>
        </p:nvSpPr>
        <p:spPr>
          <a:xfrm>
            <a:off x="838200" y="365125"/>
            <a:ext cx="7734300" cy="5811838"/>
          </a:xfrm>
        </p:spPr>
        <p:txBody>
          <a:bodyPr vert="eaVert"/>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10"/>
          </p:nvPr>
        </p:nvSpPr>
        <p:spPr/>
        <p:txBody>
          <a:body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11"/>
          </p:nvPr>
        </p:nvSpPr>
        <p:spPr/>
        <p:txBody>
          <a:body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12"/>
          </p:nvPr>
        </p:nvSpPr>
        <p:spPr/>
        <p:txBody>
          <a:body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xAndObj">
  <p:cSld name="标题，文本与内容">
    <p:spTree>
      <p:nvGrpSpPr>
        <p:cNvPr id="1" name=""/>
        <p:cNvGrpSpPr/>
        <p:nvPr/>
      </p:nvGrpSpPr>
      <p:grpSpPr>
        <a:xfrm>
          <a:off x="0" y="0"/>
          <a:ext cx="0" cy="0"/>
        </a:xfrm>
      </p:grpSpPr>
      <p:sp>
        <p:nvSpPr>
          <p:cNvPr id="2" name="标题 1"/>
          <p:cNvSpPr>
            <a:spLocks noGrp="1"/>
          </p:cNvSpPr>
          <p:nvPr>
            <p:ph type="title"/>
          </p:nvPr>
        </p:nvSpPr>
        <p:spPr/>
        <p:txBody>
          <a:bodyPr/>
          <a:lstStyle/>
          <a:p>
            <a:r>
              <a:rPr lang="zh-CN" altLang="en-US" noProof="1"/>
              <a:t>单击此处编辑母版标题样式</a:t>
            </a:r>
            <a:endParaRPr lang="zh-CN" altLang="en-US" noProof="1"/>
          </a:p>
        </p:txBody>
      </p:sp>
      <p:sp>
        <p:nvSpPr>
          <p:cNvPr id="3" name="文本占位符 2"/>
          <p:cNvSpPr>
            <a:spLocks noGrp="1"/>
          </p:cNvSpPr>
          <p:nvPr>
            <p:ph type="body" sz="half" idx="1"/>
          </p:nvPr>
        </p:nvSpPr>
        <p:spPr>
          <a:xfrm>
            <a:off x="838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4" name="内容占位符 3"/>
          <p:cNvSpPr>
            <a:spLocks noGrp="1"/>
          </p:cNvSpPr>
          <p:nvPr>
            <p:ph sz="half" idx="2"/>
          </p:nvPr>
        </p:nvSpPr>
        <p:spPr>
          <a:xfrm>
            <a:off x="6172200" y="1825625"/>
            <a:ext cx="5181600" cy="4351338"/>
          </a:xfrm>
        </p:spPr>
        <p:txBody>
          <a:bodyPr/>
          <a:lstStyle/>
          <a:p>
            <a:pPr lvl="0"/>
            <a:r>
              <a:rPr lang="zh-CN" altLang="en-US" noProof="1"/>
              <a:t>单击此处编辑母版文本样式</a:t>
            </a:r>
            <a:endParaRPr lang="zh-CN" altLang="en-US" noProof="1"/>
          </a:p>
          <a:p>
            <a:pPr lvl="1"/>
            <a:r>
              <a:rPr lang="zh-CN" altLang="en-US" noProof="1"/>
              <a:t>第二级</a:t>
            </a:r>
            <a:endParaRPr lang="zh-CN" altLang="en-US" noProof="1"/>
          </a:p>
          <a:p>
            <a:pPr lvl="2"/>
            <a:r>
              <a:rPr lang="zh-CN" altLang="en-US" noProof="1"/>
              <a:t>第三级</a:t>
            </a:r>
            <a:endParaRPr lang="zh-CN" altLang="en-US" noProof="1"/>
          </a:p>
          <a:p>
            <a:pPr lvl="3"/>
            <a:r>
              <a:rPr lang="zh-CN" altLang="en-US" noProof="1"/>
              <a:t>第四级</a:t>
            </a:r>
            <a:endParaRPr lang="zh-CN" altLang="en-US" noProof="1"/>
          </a:p>
          <a:p>
            <a:pPr lvl="4"/>
            <a:r>
              <a:rPr lang="zh-CN" altLang="en-US" noProof="1"/>
              <a:t>第五级</a:t>
            </a:r>
            <a:endParaRPr lang="zh-CN" altLang="en-US" noProof="1"/>
          </a:p>
        </p:txBody>
      </p:sp>
      <p:sp>
        <p:nvSpPr>
          <p:cNvPr id="7" name="日期占位符 279555"/>
          <p:cNvSpPr>
            <a:spLocks noGrp="1"/>
          </p:cNvSpPr>
          <p:nvPr>
            <p:ph type="dt" sz="half" idx="12"/>
          </p:nvPr>
        </p:nvSpPr>
        <p:spPr>
          <a:xfrm>
            <a:off x="838200" y="6356350"/>
            <a:ext cx="2743200" cy="365125"/>
          </a:xfrm>
          <a:prstGeom prst="rect">
            <a:avLst/>
          </a:prstGeom>
        </p:spPr>
        <p:txBody>
          <a:bodyPr vert="horz" lIns="91440" tIns="45720" rIns="91440" bIns="45720" rtlCol="0" anchor="ctr"/>
          <a:lstStyle>
            <a:lvl1pPr>
              <a:defRPr/>
            </a:lvl1pPr>
          </a:lstStyle>
          <a:p>
            <a:pPr marL="0" marR="0" lvl="0" indent="0" algn="l"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8" name="页脚占位符 279556"/>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defRPr/>
            </a:lvl1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9" name="灯片编号占位符 279557"/>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p>
            <a:pPr algn="r" eaLnBrk="1" hangingPunct="1"/>
            <a:fld id="{9A0DB2DC-4C9A-4742-B13C-FB6460FD3503}" type="slidenum">
              <a:rPr lang="zh-CN" altLang="en-US"/>
              <a:t/>
            </a:fld>
            <a:endParaRPr lang="zh-CN" altLang="en-US"/>
          </a:p>
        </p:txBody>
      </p:sp>
    </p:spTree>
  </p:cSld>
  <p:clrMapOvr>
    <a:masterClrMapping/>
  </p:clrMapOvr>
  <p:transition spd="med">
    <p:pull dir="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slideLayout" Target="../slideLayouts/slideLayout23.xml" /><Relationship Id="rId13" Type="http://schemas.openxmlformats.org/officeDocument/2006/relationships/image" Target="../media/image1.png" /><Relationship Id="rId14"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24.xml" /><Relationship Id="rId10" Type="http://schemas.openxmlformats.org/officeDocument/2006/relationships/slideLayout" Target="../slideLayouts/slideLayout33.xml" /><Relationship Id="rId11" Type="http://schemas.openxmlformats.org/officeDocument/2006/relationships/slideLayout" Target="../slideLayouts/slideLayout34.xml" /><Relationship Id="rId12" Type="http://schemas.openxmlformats.org/officeDocument/2006/relationships/slideLayout" Target="../slideLayouts/slideLayout35.xml" /><Relationship Id="rId13" Type="http://schemas.openxmlformats.org/officeDocument/2006/relationships/image" Target="../media/image1.png" /><Relationship Id="rId14" Type="http://schemas.openxmlformats.org/officeDocument/2006/relationships/theme" Target="../theme/theme3.xml" /><Relationship Id="rId2" Type="http://schemas.openxmlformats.org/officeDocument/2006/relationships/slideLayout" Target="../slideLayouts/slideLayout25.xml" /><Relationship Id="rId3" Type="http://schemas.openxmlformats.org/officeDocument/2006/relationships/slideLayout" Target="../slideLayouts/slideLayout26.xml" /><Relationship Id="rId4" Type="http://schemas.openxmlformats.org/officeDocument/2006/relationships/slideLayout" Target="../slideLayouts/slideLayout27.xml" /><Relationship Id="rId5" Type="http://schemas.openxmlformats.org/officeDocument/2006/relationships/slideLayout" Target="../slideLayouts/slideLayout28.xml" /><Relationship Id="rId6" Type="http://schemas.openxmlformats.org/officeDocument/2006/relationships/slideLayout" Target="../slideLayouts/slideLayout29.xml" /><Relationship Id="rId7" Type="http://schemas.openxmlformats.org/officeDocument/2006/relationships/slideLayout" Target="../slideLayouts/slideLayout30.xml" /><Relationship Id="rId8" Type="http://schemas.openxmlformats.org/officeDocument/2006/relationships/slideLayout" Target="../slideLayouts/slideLayout31.xml" /><Relationship Id="rId9" Type="http://schemas.openxmlformats.org/officeDocument/2006/relationships/slideLayout" Target="../slideLayouts/slideLayout3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a:effectLst/>
      </p:bgPr>
    </p:bg>
    <p:spTree>
      <p:nvGrpSpPr>
        <p:cNvPr id="1" name=""/>
        <p:cNvGrpSpPr/>
        <p:nvPr/>
      </p:nvGrpSpPr>
      <p:grpSpPr>
        <a:xfrm>
          <a:off x="0" y="0"/>
          <a:ext cx="0" cy="0"/>
        </a:xfrm>
      </p:grpSpPr>
      <p:sp>
        <p:nvSpPr>
          <p:cNvPr id="1026" name="标题占位符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2"/>
          <p:cNvSpPr>
            <a:spLocks noGrp="1"/>
          </p:cNvSpPr>
          <p:nvPr>
            <p:ph type="body" idx="1"/>
          </p:nvPr>
        </p:nvSpPr>
        <p:spPr>
          <a:xfrm>
            <a:off x="838200" y="1825625"/>
            <a:ext cx="10515600" cy="4351338"/>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0" fontAlgn="base" latinLnBrk="0" hangingPunct="0">
              <a:lnSpc>
                <a:spcPct val="100000"/>
              </a:lnSpc>
              <a:spcBef>
                <a:spcPct val="0"/>
              </a:spcBef>
              <a:spcAft>
                <a:spcPct val="0"/>
              </a:spcAft>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 id="2147483671" r:id="rId12"/>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13"/>
          <a:stretch>
            <a:fillRect/>
          </a:stretch>
        </a:blipFill>
        <a:effectLst/>
      </p:bgPr>
    </p:bg>
    <p:spTree>
      <p:nvGrpSpPr>
        <p:cNvPr id="1" name=""/>
        <p:cNvGrpSpPr/>
        <p:nvPr/>
      </p:nvGrpSpPr>
      <p:grpSpPr>
        <a:xfrm>
          <a:off x="0" y="0"/>
          <a:ext cx="0" cy="0"/>
        </a:xfrm>
      </p:grpSpPr>
      <p:sp>
        <p:nvSpPr>
          <p:cNvPr id="1026" name="标题占位符 1"/>
          <p:cNvSpPr>
            <a:spLocks noGrp="1"/>
          </p:cNvSpPr>
          <p:nvPr>
            <p:ph type="title"/>
          </p:nvPr>
        </p:nvSpPr>
        <p:spPr>
          <a:xfrm>
            <a:off x="838200" y="365125"/>
            <a:ext cx="10515600" cy="1325563"/>
          </a:xfrm>
          <a:prstGeom prst="rect">
            <a:avLst/>
          </a:prstGeom>
          <a:noFill/>
          <a:ln w="9525">
            <a:noFill/>
          </a:ln>
        </p:spPr>
        <p:txBody>
          <a:bodyPr anchor="ctr" anchorCtr="0"/>
          <a:lstStyle/>
          <a:p>
            <a:pPr lvl="0"/>
            <a:r>
              <a:rPr lang="zh-CN" altLang="en-US"/>
              <a:t>单击此处编辑母版标题样式</a:t>
            </a:r>
            <a:endParaRPr lang="zh-CN" altLang="en-US"/>
          </a:p>
        </p:txBody>
      </p:sp>
      <p:sp>
        <p:nvSpPr>
          <p:cNvPr id="1027" name="文本占位符 2"/>
          <p:cNvSpPr>
            <a:spLocks noGrp="1"/>
          </p:cNvSpPr>
          <p:nvPr>
            <p:ph type="body" idx="1"/>
          </p:nvPr>
        </p:nvSpPr>
        <p:spPr>
          <a:xfrm>
            <a:off x="838200" y="1825625"/>
            <a:ext cx="10515600" cy="4351338"/>
          </a:xfrm>
          <a:prstGeom prst="rect">
            <a:avLst/>
          </a:prstGeom>
          <a:noFill/>
          <a:ln w="9525">
            <a:noFill/>
          </a:ln>
        </p:spPr>
        <p:txBody>
          <a:bodyPr/>
          <a:lstStyle/>
          <a:p>
            <a:pPr lvl="0"/>
            <a:r>
              <a:rPr lang="zh-CN" altLang="en-US"/>
              <a:t>单击此处编辑母版文本样式</a:t>
            </a:r>
            <a:endParaRPr lang="zh-CN" altLang="en-US"/>
          </a:p>
          <a:p>
            <a:pPr lvl="1"/>
            <a:r>
              <a:rPr lang="zh-CN" altLang="en-US"/>
              <a:t>第二级</a:t>
            </a:r>
            <a:endParaRPr lang="zh-CN" altLang="en-US"/>
          </a:p>
          <a:p>
            <a:pPr lvl="2"/>
            <a:r>
              <a:rPr lang="zh-CN" altLang="en-US"/>
              <a:t>第三级</a:t>
            </a:r>
            <a:endParaRPr lang="zh-CN" altLang="en-US"/>
          </a:p>
          <a:p>
            <a:pPr lvl="3"/>
            <a:r>
              <a:rPr lang="zh-CN" altLang="en-US"/>
              <a:t>第四级</a:t>
            </a:r>
            <a:endParaRPr lang="zh-CN" altLang="en-US"/>
          </a:p>
          <a:p>
            <a:pPr lvl="4"/>
            <a:r>
              <a:rPr lang="zh-CN" altLang="en-US"/>
              <a:t>第五级</a:t>
            </a:r>
            <a:endParaRPr lang="zh-CN" altLang="en-US"/>
          </a:p>
        </p:txBody>
      </p:sp>
      <p:sp>
        <p:nvSpPr>
          <p:cNvPr id="4" name="日期占位符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defPPr>
              <a:defRPr lang="zh-CN"/>
            </a:defPPr>
            <a:lvl1pPr marL="0" lvl="0" indent="0" algn="l" defTabSz="9144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fld id="{D75F6818-A417-4D39-AD0F-64CF444FA68B}" type="datetimeFigureOut">
              <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rPr>
              <a:t/>
            </a:fld>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5" name="页脚占位符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defPPr>
              <a:defRPr lang="zh-CN"/>
            </a:defPPr>
            <a:lvl1pPr marL="0" lvl="0" indent="0" algn="ctr" defTabSz="914400" rtl="0" eaLnBrk="1" fontAlgn="auto" latinLnBrk="0" hangingPunct="1">
              <a:lnSpc>
                <a:spcPct val="100000"/>
              </a:lnSpc>
              <a:spcBef>
                <a:spcPct val="0"/>
              </a:spcBef>
              <a:spcAft>
                <a:spcPct val="0"/>
              </a:spcAft>
              <a:buNone/>
              <a:defRPr sz="1200" b="0" i="0" u="none" kern="1200" baseline="0">
                <a:solidFill>
                  <a:schemeClr val="tx1">
                    <a:tint val="75000"/>
                  </a:schemeClr>
                </a:solidFill>
                <a:latin typeface="+mn-lt"/>
                <a:ea typeface="+mn-ea"/>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200" b="0" i="0" u="none" strike="noStrike" kern="1200" cap="none" spc="0" normalizeH="0" baseline="0" noProof="0">
              <a:ln>
                <a:noFill/>
              </a:ln>
              <a:solidFill>
                <a:schemeClr val="tx1">
                  <a:tint val="75000"/>
                </a:schemeClr>
              </a:solidFill>
              <a:effectLst/>
              <a:uLnTx/>
              <a:uFillTx/>
              <a:latin typeface="+mn-lt"/>
              <a:ea typeface="+mn-ea"/>
              <a:cs typeface="+mn-cs"/>
            </a:endParaRPr>
          </a:p>
        </p:txBody>
      </p:sp>
      <p:sp>
        <p:nvSpPr>
          <p:cNvPr id="6" name="灯片编号占位符 5"/>
          <p:cNvSpPr>
            <a:spLocks noGrp="1"/>
          </p:cNvSpPr>
          <p:nvPr>
            <p:ph type="sldNum" sz="quarter" idx="4"/>
          </p:nvPr>
        </p:nvSpPr>
        <p:spPr>
          <a:xfrm>
            <a:off x="8610600" y="6356350"/>
            <a:ext cx="2743200" cy="365125"/>
          </a:xfrm>
          <a:prstGeom prst="rect">
            <a:avLst/>
          </a:prstGeom>
        </p:spPr>
        <p:txBody>
          <a:bodyPr vert="horz" wrap="square" lIns="91440" tIns="45720" rIns="91440" bIns="45720" numCol="1" anchor="ctr" anchorCtr="0" compatLnSpc="1"/>
          <a:lstStyle>
            <a:defPPr>
              <a:defRPr lang="zh-CN"/>
            </a:defPPr>
            <a:lvl1pPr marL="0" lvl="0" indent="0" algn="r" defTabSz="914400" rtl="0" eaLnBrk="0" fontAlgn="base" latinLnBrk="0" hangingPunct="0">
              <a:lnSpc>
                <a:spcPct val="100000"/>
              </a:lnSpc>
              <a:spcBef>
                <a:spcPct val="0"/>
              </a:spcBef>
              <a:spcAft>
                <a:spcPct val="0"/>
              </a:spcAft>
              <a:buNone/>
              <a:defRPr sz="1200" b="0" i="0" u="none" kern="1200" baseline="0">
                <a:solidFill>
                  <a:srgbClr val="898989"/>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lvl="0" eaLnBrk="1" hangingPunct="1"/>
            <a:fld id="{9A0DB2DC-4C9A-4742-B13C-FB6460FD3503}" type="slidenum">
              <a:rPr lang="zh-CN" altLang="en-US">
                <a:latin typeface="Calibri" panose="020f0502020204030204" pitchFamily="34" charset="0"/>
              </a:rPr>
              <a:t/>
            </a:fld>
            <a:endParaRPr lang="zh-CN" altLang="en-US">
              <a:latin typeface="Calibri" panose="020f0502020204030204" pitchFamily="34" charset="0"/>
            </a:endParaRPr>
          </a:p>
        </p:txBody>
      </p:sp>
    </p:spTree>
  </p:cSld>
  <p:clrMap bg1="lt1" tx1="dk1" bg2="lt2" tx2="dk2" accent1="accent1" accent2="accent2" accent3="accent3" accent4="accent4" accent5="accent5" accent6="accent6" hlink="hlink" folHlink="folHlink"/>
  <p:sldLayoutIdLst>
    <p:sldLayoutId id="2147483673" r:id="rId1"/>
    <p:sldLayoutId id="2147483674" r:id="rId2"/>
    <p:sldLayoutId id="2147483675" r:id="rId3"/>
    <p:sldLayoutId id="2147483676" r:id="rId4"/>
    <p:sldLayoutId id="2147483677" r:id="rId5"/>
    <p:sldLayoutId id="2147483678" r:id="rId6"/>
    <p:sldLayoutId id="2147483679" r:id="rId7"/>
    <p:sldLayoutId id="2147483680" r:id="rId8"/>
    <p:sldLayoutId id="2147483681" r:id="rId9"/>
    <p:sldLayoutId id="2147483682" r:id="rId10"/>
    <p:sldLayoutId id="2147483683" r:id="rId11"/>
    <p:sldLayoutId id="2147483684" r:id="rId12"/>
  </p:sldLayoutIdLst>
  <p:transition/>
  <p:timing/>
  <p:txStyles>
    <p:titleStyle>
      <a:lvl1pPr algn="l" rtl="0" eaLnBrk="0" fontAlgn="base" hangingPunct="0">
        <a:lnSpc>
          <a:spcPct val="90000"/>
        </a:lnSpc>
        <a:spcBef>
          <a:spcPct val="0"/>
        </a:spcBef>
        <a:spcAft>
          <a:spcPct val="0"/>
        </a:spcAft>
        <a:defRPr sz="4400" kern="1200">
          <a:solidFill>
            <a:schemeClr val="tx1"/>
          </a:solidFill>
          <a:latin typeface="+mj-lt"/>
          <a:ea typeface="+mj-ea"/>
          <a:cs typeface="+mj-cs"/>
        </a:defRPr>
      </a:lvl1pPr>
      <a:lvl2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2pPr>
      <a:lvl3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3pPr>
      <a:lvl4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4pPr>
      <a:lvl5pPr algn="l" rtl="0" eaLnBrk="0" fontAlgn="base" hangingPunct="0">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5pPr>
      <a:lvl6pPr marL="4572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6pPr>
      <a:lvl7pPr marL="9144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7pPr>
      <a:lvl8pPr marL="13716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8pPr>
      <a:lvl9pPr marL="1828800" algn="l" rtl="0" fontAlgn="base">
        <a:lnSpc>
          <a:spcPct val="90000"/>
        </a:lnSpc>
        <a:spcBef>
          <a:spcPct val="0"/>
        </a:spcBef>
        <a:spcAft>
          <a:spcPct val="0"/>
        </a:spcAft>
        <a:defRPr sz="4400">
          <a:solidFill>
            <a:schemeClr val="tx1"/>
          </a:solidFill>
          <a:latin typeface="Calibri Light" panose="020f0302020204030204" pitchFamily="34" charset="0"/>
          <a:ea typeface="宋体" panose="02010600030101010101" pitchFamily="2" charset="-122"/>
        </a:defRPr>
      </a:lvl9pPr>
    </p:titleStyle>
    <p:bodyStyle>
      <a:lvl1pPr marL="228600" indent="-228600" algn="l" rtl="0" eaLnBrk="0" fontAlgn="base" hangingPunct="0">
        <a:lnSpc>
          <a:spcPct val="90000"/>
        </a:lnSpc>
        <a:spcBef>
          <a:spcPts val="1000"/>
        </a:spcBef>
        <a:spcAft>
          <a:spcPct val="0"/>
        </a:spcAft>
        <a:buFont typeface="Arial" pitchFamily="34" charset="0"/>
        <a:buChar char="•"/>
        <a:defRPr sz="2800" kern="1200">
          <a:solidFill>
            <a:schemeClr val="tx1"/>
          </a:solidFill>
          <a:latin typeface="+mn-lt"/>
          <a:ea typeface="+mn-ea"/>
          <a:cs typeface="+mn-cs"/>
        </a:defRPr>
      </a:lvl1pPr>
      <a:lvl2pPr marL="685800" indent="-228600" algn="l" rtl="0" eaLnBrk="0" fontAlgn="base" hangingPunct="0">
        <a:lnSpc>
          <a:spcPct val="90000"/>
        </a:lnSpc>
        <a:spcBef>
          <a:spcPts val="500"/>
        </a:spcBef>
        <a:spcAft>
          <a:spcPct val="0"/>
        </a:spcAft>
        <a:buFont typeface="Arial" pitchFamily="34" charset="0"/>
        <a:buChar char="•"/>
        <a:defRPr sz="2400" kern="1200">
          <a:solidFill>
            <a:schemeClr val="tx1"/>
          </a:solidFill>
          <a:latin typeface="+mn-lt"/>
          <a:ea typeface="+mn-ea"/>
          <a:cs typeface="+mn-cs"/>
        </a:defRPr>
      </a:lvl2pPr>
      <a:lvl3pPr marL="1143000" indent="-228600" algn="l" rtl="0" eaLnBrk="0" fontAlgn="base" hangingPunct="0">
        <a:lnSpc>
          <a:spcPct val="90000"/>
        </a:lnSpc>
        <a:spcBef>
          <a:spcPts val="500"/>
        </a:spcBef>
        <a:spcAft>
          <a:spcPct val="0"/>
        </a:spcAft>
        <a:buFont typeface="Arial" pitchFamily="34" charset="0"/>
        <a:buChar char="•"/>
        <a:defRPr sz="2000" kern="1200">
          <a:solidFill>
            <a:schemeClr val="tx1"/>
          </a:solidFill>
          <a:latin typeface="+mn-lt"/>
          <a:ea typeface="+mn-ea"/>
          <a:cs typeface="+mn-cs"/>
        </a:defRPr>
      </a:lvl3pPr>
      <a:lvl4pPr marL="16002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4pPr>
      <a:lvl5pPr marL="2057400" indent="-228600" algn="l" rtl="0" eaLnBrk="0" fontAlgn="base" hangingPunct="0">
        <a:lnSpc>
          <a:spcPct val="90000"/>
        </a:lnSpc>
        <a:spcBef>
          <a:spcPts val="500"/>
        </a:spcBef>
        <a:spcAft>
          <a:spcPct val="0"/>
        </a:spcAft>
        <a:buFont typeface="Arial" pitchFamily="34" charset="0"/>
        <a:buChar char="•"/>
        <a:defRPr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30.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5.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2521232013101104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1141095" y="2099310"/>
            <a:ext cx="8800465" cy="3046095"/>
          </a:xfrm>
          <a:prstGeom prst="rect">
            <a:avLst/>
          </a:prstGeom>
          <a:noFill/>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457200" marR="0" lvl="1" indent="0" algn="ctr" defTabSz="914400" rtl="0" eaLnBrk="1" fontAlgn="auto" latinLnBrk="0" hangingPunct="1">
              <a:lnSpc>
                <a:spcPct val="100000"/>
              </a:lnSpc>
              <a:spcBef>
                <a:spcPct val="0"/>
              </a:spcBef>
              <a:spcAft>
                <a:spcPct val="0"/>
              </a:spcAft>
              <a:buClrTx/>
              <a:buSzTx/>
              <a:buFontTx/>
              <a:buNone/>
              <a:defRPr/>
            </a:pPr>
            <a:r>
              <a:rPr kumimoji="0" lang="zh-CN" altLang="en-US" sz="9600" b="1" i="0" strike="noStrike" kern="1200" cap="none" spc="0" normalizeH="0" baseline="0" noProof="0">
                <a:ln w="0"/>
                <a:gradFill>
                  <a:gsLst>
                    <a:gs pos="0">
                      <a:srgbClr val="14CD68"/>
                    </a:gs>
                    <a:gs pos="100000">
                      <a:srgbClr val="035C7D"/>
                    </a:gs>
                  </a:gsLst>
                  <a:lin scaled="0"/>
                </a:gradFill>
                <a:effectLst>
                  <a:outerShdw blurRad="38100" dist="38100" dir="2700000" algn="tl">
                    <a:srgbClr val="000000">
                      <a:alpha val="43137"/>
                    </a:srgbClr>
                  </a:outerShdw>
                  <a:reflection blurRad="6350" stA="53000" endA="300" endPos="35500" dir="5400000" sy="-90000" algn="bl" rotWithShape="0"/>
                </a:effectLst>
                <a:uLnTx/>
                <a:uFillTx/>
                <a:latin typeface="华文中宋" panose="02010600040101010101" pitchFamily="2" charset="-122"/>
                <a:ea typeface="华文中宋" panose="02010600040101010101" pitchFamily="2" charset="-122"/>
                <a:cs typeface="华文中宋" panose="02010600040101010101" pitchFamily="2" charset="-122"/>
              </a:rPr>
              <a:t>小说阅读</a:t>
            </a:r>
            <a:r>
              <a:rPr kumimoji="0" lang="zh-CN" altLang="en-US" sz="9600" b="1" i="0" strike="noStrike" kern="1200" cap="none" spc="0" normalizeH="0" baseline="0" noProof="0">
                <a:ln w="0"/>
                <a:gradFill>
                  <a:gsLst>
                    <a:gs pos="0">
                      <a:srgbClr val="14CD68"/>
                    </a:gs>
                    <a:gs pos="100000">
                      <a:srgbClr val="035C7D"/>
                    </a:gs>
                  </a:gsLst>
                  <a:lin scaled="0"/>
                </a:gradFill>
                <a:effectLst>
                  <a:outerShdw blurRad="38100" dist="38100" dir="2700000" algn="tl">
                    <a:srgbClr val="000000">
                      <a:alpha val="43137"/>
                    </a:srgbClr>
                  </a:outerShdw>
                  <a:reflection blurRad="6350" stA="53000" endA="300" endPos="35500" dir="5400000" sy="-90000" algn="bl" rotWithShape="0"/>
                </a:effectLst>
                <a:uLnTx/>
                <a:uFillTx/>
                <a:latin typeface="华文中宋" panose="02010600040101010101" pitchFamily="2" charset="-122"/>
                <a:ea typeface="华文中宋" panose="02010600040101010101" pitchFamily="2" charset="-122"/>
                <a:cs typeface="华文中宋" panose="02010600040101010101" pitchFamily="2" charset="-122"/>
              </a:rPr>
              <a:t>解题技巧</a:t>
            </a:r>
            <a:endParaRPr kumimoji="0" lang="zh-CN" altLang="en-US" sz="9600" b="1" i="0" strike="noStrike" kern="1200" cap="none" spc="0" normalizeH="0" baseline="0" noProof="0">
              <a:ln w="0"/>
              <a:gradFill>
                <a:gsLst>
                  <a:gs pos="0">
                    <a:srgbClr val="14CD68"/>
                  </a:gs>
                  <a:gs pos="100000">
                    <a:srgbClr val="035C7D"/>
                  </a:gs>
                </a:gsLst>
                <a:lin scaled="0"/>
              </a:gradFill>
              <a:effectLst>
                <a:outerShdw blurRad="38100" dist="38100" dir="2700000" algn="tl">
                  <a:srgbClr val="000000">
                    <a:alpha val="43137"/>
                  </a:srgbClr>
                </a:outerShdw>
                <a:reflection blurRad="6350" stA="53000" endA="300" endPos="35500" dir="5400000" sy="-90000" algn="bl" rotWithShape="0"/>
              </a:effectLst>
              <a:uLnTx/>
              <a:uFillTx/>
              <a:latin typeface="华文中宋" panose="02010600040101010101" pitchFamily="2" charset="-122"/>
              <a:ea typeface="华文中宋" panose="02010600040101010101" pitchFamily="2" charset="-122"/>
              <a:cs typeface="华文中宋"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8735" y="512763"/>
            <a:ext cx="5059680" cy="58356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spcBef>
                <a:spcPct val="20000"/>
              </a:spcBef>
              <a:buClr>
                <a:srgbClr val="DC5900"/>
              </a:buClr>
              <a:buSzPct val="75000"/>
            </a:pPr>
            <a:r>
              <a:rPr lang="zh-CN" altLang="en-US" sz="3200" b="1">
                <a:solidFill>
                  <a:srgbClr val="007A77"/>
                </a:solidFill>
                <a:latin typeface="微软雅黑" panose="020b0503020204020204" charset="-122"/>
                <a:ea typeface="微软雅黑" panose="020b0503020204020204" charset="-122"/>
              </a:rPr>
              <a:t>一、文学作品的四大样式：</a:t>
            </a:r>
            <a:endParaRPr lang="zh-CN" altLang="en-US" sz="3200" b="1">
              <a:solidFill>
                <a:srgbClr val="007A77"/>
              </a:solidFill>
              <a:latin typeface="微软雅黑" panose="020b0503020204020204" charset="-122"/>
              <a:ea typeface="微软雅黑" panose="020b0503020204020204" charset="-122"/>
            </a:endParaRPr>
          </a:p>
        </p:txBody>
      </p:sp>
      <p:sp>
        <p:nvSpPr>
          <p:cNvPr id="3" name="矩形 2"/>
          <p:cNvSpPr/>
          <p:nvPr/>
        </p:nvSpPr>
        <p:spPr>
          <a:xfrm>
            <a:off x="4870450" y="420688"/>
            <a:ext cx="6329680" cy="76835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spcBef>
                <a:spcPct val="50000"/>
              </a:spcBef>
            </a:pPr>
            <a:r>
              <a:rPr lang="zh-CN" altLang="en-US" sz="4400">
                <a:solidFill>
                  <a:srgbClr val="FF0000"/>
                </a:solidFill>
                <a:latin typeface="Times New Roman" panose="02020603050405020304" pitchFamily="18" charset="0"/>
                <a:ea typeface="华文新魏" panose="02010800040101010101" pitchFamily="2" charset="-122"/>
              </a:rPr>
              <a:t>诗歌、散文、小说、戏剧</a:t>
            </a:r>
            <a:endParaRPr lang="zh-CN" altLang="en-US" sz="4400">
              <a:solidFill>
                <a:srgbClr val="FF0000"/>
              </a:solidFill>
              <a:latin typeface="Times New Roman" panose="02020603050405020304" pitchFamily="18" charset="0"/>
              <a:ea typeface="华文新魏" panose="02010800040101010101" pitchFamily="2" charset="-122"/>
            </a:endParaRPr>
          </a:p>
        </p:txBody>
      </p:sp>
      <p:sp>
        <p:nvSpPr>
          <p:cNvPr id="4" name="矩形 3"/>
          <p:cNvSpPr/>
          <p:nvPr/>
        </p:nvSpPr>
        <p:spPr>
          <a:xfrm>
            <a:off x="14288" y="1362075"/>
            <a:ext cx="3840480" cy="58356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spcBef>
                <a:spcPct val="50000"/>
              </a:spcBef>
            </a:pPr>
            <a:r>
              <a:rPr lang="zh-CN" altLang="en-US" sz="3200" b="1">
                <a:solidFill>
                  <a:srgbClr val="007A77"/>
                </a:solidFill>
                <a:latin typeface="微软雅黑" panose="020b0503020204020204" charset="-122"/>
                <a:ea typeface="微软雅黑" panose="020b0503020204020204" charset="-122"/>
              </a:rPr>
              <a:t>二、关于小说知识：</a:t>
            </a:r>
            <a:endParaRPr lang="zh-CN" altLang="en-US" sz="3200" b="1">
              <a:solidFill>
                <a:srgbClr val="007A77"/>
              </a:solidFill>
              <a:latin typeface="微软雅黑" panose="020b0503020204020204" charset="-122"/>
              <a:ea typeface="微软雅黑" panose="020b0503020204020204" charset="-122"/>
            </a:endParaRPr>
          </a:p>
        </p:txBody>
      </p:sp>
      <p:sp>
        <p:nvSpPr>
          <p:cNvPr id="5" name="矩形 4"/>
          <p:cNvSpPr/>
          <p:nvPr/>
        </p:nvSpPr>
        <p:spPr>
          <a:xfrm>
            <a:off x="0" y="2066925"/>
            <a:ext cx="229362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spcBef>
                <a:spcPct val="50000"/>
              </a:spcBef>
            </a:pPr>
            <a:r>
              <a:rPr lang="en-US" altLang="zh-CN" sz="3600" b="1">
                <a:solidFill>
                  <a:srgbClr val="007A77"/>
                </a:solidFill>
                <a:latin typeface="微软雅黑" panose="020b0503020204020204" charset="-122"/>
                <a:ea typeface="微软雅黑" panose="020b0503020204020204" charset="-122"/>
                <a:cs typeface="微软雅黑" panose="020b0503020204020204" charset="-122"/>
              </a:rPr>
              <a:t>1</a:t>
            </a:r>
            <a:r>
              <a:rPr lang="zh-CN" altLang="en-US" sz="3600" b="1">
                <a:solidFill>
                  <a:srgbClr val="007A77"/>
                </a:solidFill>
                <a:latin typeface="微软雅黑" panose="020b0503020204020204" charset="-122"/>
                <a:ea typeface="微软雅黑" panose="020b0503020204020204" charset="-122"/>
                <a:cs typeface="微软雅黑" panose="020b0503020204020204" charset="-122"/>
              </a:rPr>
              <a:t>、定义：</a:t>
            </a:r>
            <a:endParaRPr lang="zh-CN" altLang="en-US" sz="3600" b="1">
              <a:solidFill>
                <a:srgbClr val="007A77"/>
              </a:solidFill>
              <a:latin typeface="微软雅黑" panose="020b0503020204020204" charset="-122"/>
              <a:ea typeface="微软雅黑" panose="020b0503020204020204" charset="-122"/>
              <a:cs typeface="微软雅黑" panose="020b0503020204020204" charset="-122"/>
            </a:endParaRPr>
          </a:p>
        </p:txBody>
      </p:sp>
      <p:sp>
        <p:nvSpPr>
          <p:cNvPr id="6" name="矩形 5"/>
          <p:cNvSpPr/>
          <p:nvPr/>
        </p:nvSpPr>
        <p:spPr>
          <a:xfrm>
            <a:off x="1990725" y="1948180"/>
            <a:ext cx="10177145" cy="166624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60000"/>
              </a:lnSpc>
              <a:spcBef>
                <a:spcPct val="50000"/>
              </a:spcBef>
            </a:pPr>
            <a:r>
              <a:rPr lang="zh-CN" altLang="en-US" sz="3200" b="1">
                <a:latin typeface="华文中宋" panose="02010600040101010101" pitchFamily="2" charset="-122"/>
                <a:ea typeface="华文中宋" panose="02010600040101010101" pitchFamily="2" charset="-122"/>
              </a:rPr>
              <a:t>小说是以塑造人物形象为中心，通过完整的故事情节和具体的环境描写来反映社会生活的一种文学体裁。</a:t>
            </a:r>
            <a:endParaRPr lang="zh-CN" altLang="en-US" sz="3200" b="1">
              <a:latin typeface="华文中宋" panose="02010600040101010101" pitchFamily="2" charset="-122"/>
              <a:ea typeface="华文中宋" panose="02010600040101010101" pitchFamily="2" charset="-122"/>
            </a:endParaRPr>
          </a:p>
        </p:txBody>
      </p:sp>
      <p:sp>
        <p:nvSpPr>
          <p:cNvPr id="8" name="矩形 7"/>
          <p:cNvSpPr/>
          <p:nvPr/>
        </p:nvSpPr>
        <p:spPr>
          <a:xfrm>
            <a:off x="1117600" y="3865880"/>
            <a:ext cx="412242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spcBef>
                <a:spcPct val="50000"/>
              </a:spcBef>
            </a:pPr>
            <a:r>
              <a:rPr lang="en-US" altLang="zh-CN" sz="3600" b="1">
                <a:solidFill>
                  <a:srgbClr val="007A77"/>
                </a:solidFill>
                <a:latin typeface="微软雅黑" panose="020b0503020204020204" charset="-122"/>
                <a:ea typeface="微软雅黑" panose="020b0503020204020204" charset="-122"/>
                <a:cs typeface="微软雅黑" panose="020b0503020204020204" charset="-122"/>
              </a:rPr>
              <a:t>2</a:t>
            </a:r>
            <a:r>
              <a:rPr lang="zh-CN" altLang="en-US" sz="3600" b="1">
                <a:solidFill>
                  <a:srgbClr val="007A77"/>
                </a:solidFill>
                <a:latin typeface="微软雅黑" panose="020b0503020204020204" charset="-122"/>
                <a:ea typeface="微软雅黑" panose="020b0503020204020204" charset="-122"/>
                <a:cs typeface="微软雅黑" panose="020b0503020204020204" charset="-122"/>
              </a:rPr>
              <a:t>、小说的三要素：</a:t>
            </a:r>
            <a:endParaRPr lang="zh-CN" altLang="en-US" sz="3600" b="1">
              <a:solidFill>
                <a:srgbClr val="007A77"/>
              </a:solidFill>
              <a:latin typeface="微软雅黑" panose="020b0503020204020204" charset="-122"/>
              <a:ea typeface="微软雅黑" panose="020b0503020204020204" charset="-122"/>
              <a:cs typeface="微软雅黑" panose="020b0503020204020204" charset="-122"/>
            </a:endParaRPr>
          </a:p>
        </p:txBody>
      </p:sp>
      <p:sp>
        <p:nvSpPr>
          <p:cNvPr id="9" name="矩形 8"/>
          <p:cNvSpPr/>
          <p:nvPr/>
        </p:nvSpPr>
        <p:spPr>
          <a:xfrm>
            <a:off x="2746375" y="4762500"/>
            <a:ext cx="8665210" cy="645160"/>
          </a:xfrm>
          <a:prstGeom prst="rect">
            <a:avLst/>
          </a:prstGeom>
          <a:solidFill>
            <a:schemeClr val="bg1">
              <a:alpha val="46000"/>
            </a:schemeClr>
          </a:solid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spcBef>
                <a:spcPct val="50000"/>
              </a:spcBef>
            </a:pPr>
            <a:r>
              <a:rPr lang="zh-CN" altLang="en-US" sz="3600" b="1">
                <a:gradFill>
                  <a:gsLst>
                    <a:gs pos="0">
                      <a:srgbClr val="E30000"/>
                    </a:gs>
                    <a:gs pos="100000">
                      <a:srgbClr val="760303"/>
                    </a:gs>
                  </a:gsLst>
                  <a:lin scaled="0"/>
                </a:gradFill>
                <a:latin typeface="微软雅黑" panose="020b0503020204020204" charset="-122"/>
                <a:ea typeface="微软雅黑" panose="020b0503020204020204" charset="-122"/>
              </a:rPr>
              <a:t>人物形象（主要要素）、故事情节、环境。</a:t>
            </a:r>
            <a:endParaRPr lang="zh-CN" altLang="en-US" sz="3600" b="1">
              <a:gradFill>
                <a:gsLst>
                  <a:gs pos="0">
                    <a:srgbClr val="E30000"/>
                  </a:gs>
                  <a:gs pos="100000">
                    <a:srgbClr val="760303"/>
                  </a:gs>
                </a:gsLst>
                <a:lin scaled="0"/>
              </a:gra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500"/>
                                        <p:tgtEl>
                                          <p:spTgt spid="2"/>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1" presetClass="entr" presetSubtype="1" dur="2000" fill="hold" grpId="0" nodeType="clickEffect">
                                  <p:stCondLst>
                                    <p:cond delay="0"/>
                                  </p:stCondLst>
                                  <p:childTnLst>
                                    <p:set>
                                      <p:cBhvr>
                                        <p:cTn id="11" dur="1" fill="hold">
                                          <p:stCondLst>
                                            <p:cond delay="0"/>
                                          </p:stCondLst>
                                        </p:cTn>
                                        <p:tgtEl>
                                          <p:spTgt spid="3"/>
                                        </p:tgtEl>
                                        <p:attrNameLst>
                                          <p:attrName>style.visibility</p:attrName>
                                        </p:attrNameLst>
                                      </p:cBhvr>
                                      <p:to>
                                        <p:strVal val="visible"/>
                                      </p:to>
                                    </p:set>
                                    <p:animEffect transition="in" filter="wheel(1)">
                                      <p:cBhvr>
                                        <p:cTn id="12" dur="2000"/>
                                        <p:tgtEl>
                                          <p:spTgt spid="3"/>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42" presetClass="entr" presetSubtype="0" dur="1000" fill="hold" grpId="0" nodeType="clickEffect">
                                  <p:stCondLst>
                                    <p:cond delay="0"/>
                                  </p:stCondLst>
                                  <p:childTnLst>
                                    <p:set>
                                      <p:cBhvr>
                                        <p:cTn id="16" dur="1" fill="hold">
                                          <p:stCondLst>
                                            <p:cond delay="0"/>
                                          </p:stCondLst>
                                        </p:cTn>
                                        <p:tgtEl>
                                          <p:spTgt spid="4"/>
                                        </p:tgtEl>
                                        <p:attrNameLst>
                                          <p:attrName>style.visibility</p:attrName>
                                        </p:attrNameLst>
                                      </p:cBhvr>
                                      <p:to>
                                        <p:strVal val="visible"/>
                                      </p:to>
                                    </p:set>
                                    <p:animEffect transition="in" filter="fade">
                                      <p:cBhvr>
                                        <p:cTn id="17" dur="1000"/>
                                        <p:tgtEl>
                                          <p:spTgt spid="4"/>
                                        </p:tgtEl>
                                      </p:cBhvr>
                                    </p:animEffect>
                                    <p:anim calcmode="lin" valueType="num">
                                      <p:cBhvr>
                                        <p:cTn id="18" dur="1000" fill="hold"/>
                                        <p:tgtEl>
                                          <p:spTgt spid="4"/>
                                        </p:tgtEl>
                                        <p:attrNameLst>
                                          <p:attrName>ppt_x</p:attrName>
                                        </p:attrNameLst>
                                      </p:cBhvr>
                                      <p:tavLst>
                                        <p:tav tm="0">
                                          <p:val>
                                            <p:strVal val="#ppt_x"/>
                                          </p:val>
                                        </p:tav>
                                        <p:tav tm="100000">
                                          <p:val>
                                            <p:strVal val="#ppt_x"/>
                                          </p:val>
                                        </p:tav>
                                      </p:tavLst>
                                    </p:anim>
                                    <p:anim calcmode="lin" valueType="num">
                                      <p:cBhvr>
                                        <p:cTn id="19" dur="1000" fill="hold"/>
                                        <p:tgtEl>
                                          <p:spTgt spid="4"/>
                                        </p:tgtEl>
                                        <p:attrNameLst>
                                          <p:attrName>ppt_y</p:attrName>
                                        </p:attrNameLst>
                                      </p:cBhvr>
                                      <p:tavLst>
                                        <p:tav tm="0">
                                          <p:val>
                                            <p:strVal val="#ppt_y+.1"/>
                                          </p:val>
                                        </p:tav>
                                        <p:tav tm="100000">
                                          <p:val>
                                            <p:strVal val="#ppt_y"/>
                                          </p:val>
                                        </p:tav>
                                      </p:tavLst>
                                    </p:anim>
                                  </p:childTnLst>
                                </p:cTn>
                              </p:par>
                            </p:childTnLst>
                          </p:cTn>
                        </p:par>
                      </p:childTnLst>
                    </p:cTn>
                  </p:par>
                  <p:par>
                    <p:cTn id="20" fill="hold" nodeType="clickPar">
                      <p:stCondLst>
                        <p:cond delay="indefinite"/>
                      </p:stCondLst>
                      <p:childTnLst>
                        <p:par>
                          <p:cTn id="21" fill="hold">
                            <p:stCondLst>
                              <p:cond delay="0"/>
                            </p:stCondLst>
                            <p:childTnLst>
                              <p:par>
                                <p:cTn id="22" presetID="42" presetClass="entr" presetSubtype="0" dur="1000" fill="hold" grpId="0" nodeType="clickEffect">
                                  <p:stCondLst>
                                    <p:cond delay="0"/>
                                  </p:stCondLst>
                                  <p:childTnLst>
                                    <p:set>
                                      <p:cBhvr>
                                        <p:cTn id="23" dur="1" fill="hold">
                                          <p:stCondLst>
                                            <p:cond delay="0"/>
                                          </p:stCondLst>
                                        </p:cTn>
                                        <p:tgtEl>
                                          <p:spTgt spid="5"/>
                                        </p:tgtEl>
                                        <p:attrNameLst>
                                          <p:attrName>style.visibility</p:attrName>
                                        </p:attrNameLst>
                                      </p:cBhvr>
                                      <p:to>
                                        <p:strVal val="visible"/>
                                      </p:to>
                                    </p:set>
                                    <p:animEffect transition="in" filter="fade">
                                      <p:cBhvr>
                                        <p:cTn id="24" dur="1000"/>
                                        <p:tgtEl>
                                          <p:spTgt spid="5"/>
                                        </p:tgtEl>
                                      </p:cBhvr>
                                    </p:animEffect>
                                    <p:anim calcmode="lin" valueType="num">
                                      <p:cBhvr>
                                        <p:cTn id="25" dur="1000" fill="hold"/>
                                        <p:tgtEl>
                                          <p:spTgt spid="5"/>
                                        </p:tgtEl>
                                        <p:attrNameLst>
                                          <p:attrName>ppt_x</p:attrName>
                                        </p:attrNameLst>
                                      </p:cBhvr>
                                      <p:tavLst>
                                        <p:tav tm="0">
                                          <p:val>
                                            <p:strVal val="#ppt_x"/>
                                          </p:val>
                                        </p:tav>
                                        <p:tav tm="100000">
                                          <p:val>
                                            <p:strVal val="#ppt_x"/>
                                          </p:val>
                                        </p:tav>
                                      </p:tavLst>
                                    </p:anim>
                                    <p:anim calcmode="lin" valueType="num">
                                      <p:cBhvr>
                                        <p:cTn id="26" dur="1000" fill="hold"/>
                                        <p:tgtEl>
                                          <p:spTgt spid="5"/>
                                        </p:tgtEl>
                                        <p:attrNameLst>
                                          <p:attrName>ppt_y</p:attrName>
                                        </p:attrNameLst>
                                      </p:cBhvr>
                                      <p:tavLst>
                                        <p:tav tm="0">
                                          <p:val>
                                            <p:strVal val="#ppt_y+.1"/>
                                          </p:val>
                                        </p:tav>
                                        <p:tav tm="100000">
                                          <p:val>
                                            <p:strVal val="#ppt_y"/>
                                          </p:val>
                                        </p:tav>
                                      </p:tavLst>
                                    </p:anim>
                                  </p:childTnLst>
                                </p:cTn>
                              </p:par>
                            </p:childTnLst>
                          </p:cTn>
                        </p:par>
                      </p:childTnLst>
                    </p:cTn>
                  </p:par>
                  <p:par>
                    <p:cTn id="27" fill="hold" nodeType="clickPar">
                      <p:stCondLst>
                        <p:cond delay="indefinite"/>
                      </p:stCondLst>
                      <p:childTnLst>
                        <p:par>
                          <p:cTn id="28" fill="hold">
                            <p:stCondLst>
                              <p:cond delay="0"/>
                            </p:stCondLst>
                            <p:childTnLst>
                              <p:par>
                                <p:cTn id="29" presetID="6" presetClass="entr" presetSubtype="16" dur="2000" fill="hold" grpId="0" nodeType="clickEffect">
                                  <p:stCondLst>
                                    <p:cond delay="0"/>
                                  </p:stCondLst>
                                  <p:childTnLst>
                                    <p:set>
                                      <p:cBhvr>
                                        <p:cTn id="30" dur="1" fill="hold">
                                          <p:stCondLst>
                                            <p:cond delay="0"/>
                                          </p:stCondLst>
                                        </p:cTn>
                                        <p:tgtEl>
                                          <p:spTgt spid="6"/>
                                        </p:tgtEl>
                                        <p:attrNameLst>
                                          <p:attrName>style.visibility</p:attrName>
                                        </p:attrNameLst>
                                      </p:cBhvr>
                                      <p:to>
                                        <p:strVal val="visible"/>
                                      </p:to>
                                    </p:set>
                                    <p:animEffect transition="in" filter="circle(in)">
                                      <p:cBhvr>
                                        <p:cTn id="31" dur="2000"/>
                                        <p:tgtEl>
                                          <p:spTgt spid="6"/>
                                        </p:tgtEl>
                                      </p:cBhvr>
                                    </p:animEffect>
                                  </p:childTnLst>
                                </p:cTn>
                              </p:par>
                            </p:childTnLst>
                          </p:cTn>
                        </p:par>
                      </p:childTnLst>
                    </p:cTn>
                  </p:par>
                  <p:par>
                    <p:cTn id="32" fill="hold" nodeType="clickPar">
                      <p:stCondLst>
                        <p:cond delay="indefinite"/>
                      </p:stCondLst>
                      <p:childTnLst>
                        <p:par>
                          <p:cTn id="33" fill="hold">
                            <p:stCondLst>
                              <p:cond delay="0"/>
                            </p:stCondLst>
                            <p:childTnLst>
                              <p:par>
                                <p:cTn id="34" presetID="42" presetClass="entr" presetSubtype="0" dur="1000" fill="hold" grpId="0" nodeType="clickEffect">
                                  <p:stCondLst>
                                    <p:cond delay="0"/>
                                  </p:stCondLst>
                                  <p:childTnLst>
                                    <p:set>
                                      <p:cBhvr>
                                        <p:cTn id="35" dur="1" fill="hold">
                                          <p:stCondLst>
                                            <p:cond delay="0"/>
                                          </p:stCondLst>
                                        </p:cTn>
                                        <p:tgtEl>
                                          <p:spTgt spid="8"/>
                                        </p:tgtEl>
                                        <p:attrNameLst>
                                          <p:attrName>style.visibility</p:attrName>
                                        </p:attrNameLst>
                                      </p:cBhvr>
                                      <p:to>
                                        <p:strVal val="visible"/>
                                      </p:to>
                                    </p:set>
                                    <p:animEffect transition="in" filter="fade">
                                      <p:cBhvr>
                                        <p:cTn id="36" dur="1000"/>
                                        <p:tgtEl>
                                          <p:spTgt spid="8"/>
                                        </p:tgtEl>
                                      </p:cBhvr>
                                    </p:animEffect>
                                    <p:anim calcmode="lin" valueType="num">
                                      <p:cBhvr>
                                        <p:cTn id="37" dur="1000" fill="hold"/>
                                        <p:tgtEl>
                                          <p:spTgt spid="8"/>
                                        </p:tgtEl>
                                        <p:attrNameLst>
                                          <p:attrName>ppt_x</p:attrName>
                                        </p:attrNameLst>
                                      </p:cBhvr>
                                      <p:tavLst>
                                        <p:tav tm="0">
                                          <p:val>
                                            <p:strVal val="#ppt_x"/>
                                          </p:val>
                                        </p:tav>
                                        <p:tav tm="100000">
                                          <p:val>
                                            <p:strVal val="#ppt_x"/>
                                          </p:val>
                                        </p:tav>
                                      </p:tavLst>
                                    </p:anim>
                                    <p:anim calcmode="lin" valueType="num">
                                      <p:cBhvr>
                                        <p:cTn id="38" dur="1000" fill="hold"/>
                                        <p:tgtEl>
                                          <p:spTgt spid="8"/>
                                        </p:tgtEl>
                                        <p:attrNameLst>
                                          <p:attrName>ppt_y</p:attrName>
                                        </p:attrNameLst>
                                      </p:cBhvr>
                                      <p:tavLst>
                                        <p:tav tm="0">
                                          <p:val>
                                            <p:strVal val="#ppt_y+.1"/>
                                          </p:val>
                                        </p:tav>
                                        <p:tav tm="100000">
                                          <p:val>
                                            <p:strVal val="#ppt_y"/>
                                          </p:val>
                                        </p:tav>
                                      </p:tavLst>
                                    </p:anim>
                                  </p:childTnLst>
                                </p:cTn>
                              </p:par>
                            </p:childTnLst>
                          </p:cTn>
                        </p:par>
                      </p:childTnLst>
                    </p:cTn>
                  </p:par>
                  <p:par>
                    <p:cTn id="39" fill="hold" nodeType="clickPar">
                      <p:stCondLst>
                        <p:cond delay="indefinite"/>
                      </p:stCondLst>
                      <p:childTnLst>
                        <p:par>
                          <p:cTn id="40" fill="hold">
                            <p:stCondLst>
                              <p:cond delay="0"/>
                            </p:stCondLst>
                            <p:childTnLst>
                              <p:par>
                                <p:cTn id="41" presetID="14" presetClass="entr" presetSubtype="10" dur="500" fill="hold" grpId="0" nodeType="clickEffect">
                                  <p:stCondLst>
                                    <p:cond delay="0"/>
                                  </p:stCondLst>
                                  <p:childTnLst>
                                    <p:set>
                                      <p:cBhvr>
                                        <p:cTn id="42" dur="1" fill="hold">
                                          <p:stCondLst>
                                            <p:cond delay="0"/>
                                          </p:stCondLst>
                                        </p:cTn>
                                        <p:tgtEl>
                                          <p:spTgt spid="9"/>
                                        </p:tgtEl>
                                        <p:attrNameLst>
                                          <p:attrName>style.visibility</p:attrName>
                                        </p:attrNameLst>
                                      </p:cBhvr>
                                      <p:to>
                                        <p:strVal val="visible"/>
                                      </p:to>
                                    </p:set>
                                    <p:animEffect transition="in" filter="randombar(horizontal)">
                                      <p:cBhvr>
                                        <p:cTn id="43"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p:bldP spid="4" grpId="0"/>
      <p:bldP spid="5" grpId="0"/>
      <p:bldP spid="6" grpId="0"/>
      <p:bldP spid="8" grpId="0"/>
      <p:bldP spid="9" grpId="0"/>
    </p:bldLs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123" name="Rectangle 2"/>
          <p:cNvSpPr>
            <a:spLocks noGrp="1" noRot="1"/>
          </p:cNvSpPr>
          <p:nvPr>
            <p:ph idx="1"/>
          </p:nvPr>
        </p:nvSpPr>
        <p:spPr>
          <a:xfrm>
            <a:off x="262255" y="353695"/>
            <a:ext cx="11668125" cy="5222240"/>
          </a:xfrm>
          <a:solidFill>
            <a:schemeClr val="bg1">
              <a:alpha val="45000"/>
            </a:schemeClr>
          </a:solidFill>
        </p:spPr>
        <p:txBody>
          <a:bodyPr vert="horz" wrap="square" lIns="91440" tIns="45720" rIns="91440" bIns="45720" anchor="t" anchorCtr="0"/>
          <a:lstStyle/>
          <a:p>
            <a:pPr eaLnBrk="1" hangingPunct="1">
              <a:buFont typeface="Wingdings" panose="05000000000000000000" pitchFamily="2" charset="2"/>
              <a:buNone/>
            </a:pPr>
            <a:r>
              <a:rPr lang="zh-CN" altLang="en-US" sz="4000" b="1">
                <a:solidFill>
                  <a:srgbClr val="FF0000"/>
                </a:solidFill>
                <a:latin typeface="微软雅黑" panose="020b0503020204020204" charset="-122"/>
                <a:ea typeface="微软雅黑" panose="020b0503020204020204" charset="-122"/>
                <a:cs typeface="微软雅黑" panose="020b0503020204020204" charset="-122"/>
              </a:rPr>
              <a:t>（一）人物</a:t>
            </a:r>
            <a:endParaRPr lang="zh-CN" altLang="en-US" sz="4000">
              <a:solidFill>
                <a:srgbClr val="FF0000"/>
              </a:solidFill>
              <a:latin typeface="微软雅黑" panose="020b0503020204020204" charset="-122"/>
              <a:ea typeface="微软雅黑" panose="020b0503020204020204" charset="-122"/>
              <a:cs typeface="微软雅黑" panose="020b0503020204020204" charset="-122"/>
            </a:endParaRPr>
          </a:p>
          <a:p>
            <a:pPr eaLnBrk="1" hangingPunct="1">
              <a:lnSpc>
                <a:spcPct val="140000"/>
              </a:lnSpc>
              <a:buFont typeface="Wingdings" panose="05000000000000000000" pitchFamily="2" charset="2"/>
              <a:buNone/>
            </a:pPr>
            <a:r>
              <a:rPr lang="zh-CN" altLang="en-US" b="1"/>
              <a:t>  </a:t>
            </a:r>
            <a:r>
              <a:rPr lang="en-US" altLang="zh-CN" b="1"/>
              <a:t>           </a:t>
            </a:r>
            <a:r>
              <a:rPr lang="zh-CN" altLang="en-US" sz="3200" b="1">
                <a:latin typeface="微软雅黑" panose="020b0503020204020204" charset="-122"/>
                <a:ea typeface="微软雅黑" panose="020b0503020204020204" charset="-122"/>
                <a:cs typeface="微软雅黑" panose="020b0503020204020204" charset="-122"/>
              </a:rPr>
              <a:t>人物形象的塑造是小说的主要内容。小说对人物形象的塑造主要采用</a:t>
            </a:r>
            <a:r>
              <a:rPr lang="zh-CN" altLang="en-US" sz="3200" b="1">
                <a:solidFill>
                  <a:srgbClr val="FF0000"/>
                </a:solidFill>
                <a:latin typeface="微软雅黑" panose="020b0503020204020204" charset="-122"/>
                <a:ea typeface="微软雅黑" panose="020b0503020204020204" charset="-122"/>
                <a:cs typeface="微软雅黑" panose="020b0503020204020204" charset="-122"/>
              </a:rPr>
              <a:t>语言描写、动作描写、外貌描写、心理描写和神态描写，还有正面描写、侧面描写等</a:t>
            </a:r>
            <a:r>
              <a:rPr lang="zh-CN" altLang="en-US" sz="3200" b="1">
                <a:solidFill>
                  <a:srgbClr val="002060"/>
                </a:solidFill>
                <a:latin typeface="微软雅黑" panose="020b0503020204020204" charset="-122"/>
                <a:ea typeface="微软雅黑" panose="020b0503020204020204" charset="-122"/>
                <a:cs typeface="微软雅黑" panose="020b0503020204020204" charset="-122"/>
              </a:rPr>
              <a:t>细节描写。</a:t>
            </a:r>
            <a:endParaRPr lang="zh-CN" altLang="en-US" sz="3200" b="1">
              <a:solidFill>
                <a:srgbClr val="002060"/>
              </a:solidFill>
              <a:latin typeface="微软雅黑" panose="020b0503020204020204" charset="-122"/>
              <a:ea typeface="微软雅黑" panose="020b0503020204020204" charset="-122"/>
              <a:cs typeface="微软雅黑" panose="020b0503020204020204" charset="-122"/>
            </a:endParaRPr>
          </a:p>
          <a:p>
            <a:pPr eaLnBrk="1" hangingPunct="1">
              <a:lnSpc>
                <a:spcPct val="140000"/>
              </a:lnSpc>
              <a:buFont typeface="Wingdings" panose="05000000000000000000" pitchFamily="2" charset="2"/>
              <a:buNone/>
            </a:pPr>
            <a:r>
              <a:rPr lang="zh-CN" altLang="en-US" sz="3200" b="1">
                <a:latin typeface="微软雅黑" panose="020b0503020204020204" charset="-122"/>
                <a:ea typeface="微软雅黑" panose="020b0503020204020204" charset="-122"/>
                <a:cs typeface="微软雅黑" panose="020b0503020204020204" charset="-122"/>
              </a:rPr>
              <a:t>  鉴赏小说人物形象的具体目标有：</a:t>
            </a:r>
            <a:endParaRPr lang="zh-CN" altLang="en-US" sz="3200" b="1">
              <a:latin typeface="微软雅黑" panose="020b0503020204020204" charset="-122"/>
              <a:ea typeface="微软雅黑" panose="020b0503020204020204" charset="-122"/>
              <a:cs typeface="微软雅黑" panose="020b0503020204020204" charset="-122"/>
            </a:endParaRPr>
          </a:p>
          <a:p>
            <a:pPr eaLnBrk="1" hangingPunct="1">
              <a:lnSpc>
                <a:spcPct val="140000"/>
              </a:lnSpc>
              <a:buFont typeface="Wingdings" panose="05000000000000000000" pitchFamily="2" charset="2"/>
              <a:buNone/>
            </a:pPr>
            <a:r>
              <a:rPr lang="en-US" altLang="zh-CN" sz="3200" b="1">
                <a:latin typeface="Calibri" panose="020f0502020204030204" pitchFamily="34" charset="0"/>
                <a:ea typeface="微软雅黑" panose="020b0503020204020204" charset="-122"/>
                <a:cs typeface="微软雅黑" panose="020b0503020204020204" charset="-122"/>
              </a:rPr>
              <a:t>        </a:t>
            </a:r>
            <a:r>
              <a:rPr lang="en-US" altLang="zh-CN" sz="3200" b="1">
                <a:gradFill>
                  <a:gsLst>
                    <a:gs pos="0">
                      <a:srgbClr val="14CD68"/>
                    </a:gs>
                    <a:gs pos="100000">
                      <a:srgbClr val="035C7D"/>
                    </a:gs>
                  </a:gsLst>
                  <a:lin scaled="0"/>
                </a:gradFill>
                <a:latin typeface="Calibri" panose="020f0502020204030204" pitchFamily="34" charset="0"/>
                <a:ea typeface="微软雅黑" panose="020b0503020204020204" charset="-122"/>
                <a:cs typeface="微软雅黑" panose="020b0503020204020204" charset="-122"/>
              </a:rPr>
              <a:t>  </a:t>
            </a:r>
            <a:r>
              <a:rPr lang="zh-CN" altLang="en-US" sz="3200" b="1">
                <a:gradFill>
                  <a:gsLst>
                    <a:gs pos="0">
                      <a:srgbClr val="14CD68"/>
                    </a:gs>
                    <a:gs pos="100000">
                      <a:srgbClr val="035C7D"/>
                    </a:gs>
                  </a:gsLst>
                  <a:lin scaled="0"/>
                </a:gradFill>
                <a:latin typeface="Calibri" panose="020f0502020204030204" pitchFamily="34" charset="0"/>
                <a:ea typeface="微软雅黑" panose="020b0503020204020204" charset="-122"/>
                <a:cs typeface="微软雅黑" panose="020b0503020204020204" charset="-122"/>
              </a:rPr>
              <a:t>①</a:t>
            </a:r>
            <a:r>
              <a:rPr lang="zh-CN" altLang="en-US" sz="3200" b="1">
                <a:gradFill>
                  <a:gsLst>
                    <a:gs pos="0">
                      <a:srgbClr val="14CD68"/>
                    </a:gs>
                    <a:gs pos="100000">
                      <a:srgbClr val="035C7D"/>
                    </a:gs>
                  </a:gsLst>
                  <a:lin scaled="0"/>
                </a:gradFill>
                <a:latin typeface="微软雅黑" panose="020b0503020204020204" charset="-122"/>
                <a:ea typeface="微软雅黑" panose="020b0503020204020204" charset="-122"/>
                <a:cs typeface="微软雅黑" panose="020b0503020204020204" charset="-122"/>
              </a:rPr>
              <a:t>揭示人物的典型意义；</a:t>
            </a:r>
            <a:r>
              <a:rPr lang="zh-CN" altLang="en-US" sz="3200" b="1">
                <a:gradFill>
                  <a:gsLst>
                    <a:gs pos="0">
                      <a:srgbClr val="14CD68"/>
                    </a:gs>
                    <a:gs pos="100000">
                      <a:srgbClr val="035C7D"/>
                    </a:gs>
                  </a:gsLst>
                  <a:lin scaled="0"/>
                </a:gradFill>
                <a:latin typeface="Calibri" panose="020f0502020204030204" pitchFamily="34" charset="0"/>
                <a:ea typeface="微软雅黑" panose="020b0503020204020204" charset="-122"/>
                <a:cs typeface="微软雅黑" panose="020b0503020204020204" charset="-122"/>
              </a:rPr>
              <a:t>②</a:t>
            </a:r>
            <a:r>
              <a:rPr lang="zh-CN" altLang="en-US" sz="3200" b="1">
                <a:gradFill>
                  <a:gsLst>
                    <a:gs pos="0">
                      <a:srgbClr val="14CD68"/>
                    </a:gs>
                    <a:gs pos="100000">
                      <a:srgbClr val="035C7D"/>
                    </a:gs>
                  </a:gsLst>
                  <a:lin scaled="0"/>
                </a:gradFill>
                <a:latin typeface="微软雅黑" panose="020b0503020204020204" charset="-122"/>
                <a:ea typeface="微软雅黑" panose="020b0503020204020204" charset="-122"/>
                <a:cs typeface="微软雅黑" panose="020b0503020204020204" charset="-122"/>
              </a:rPr>
              <a:t>分析人物的性格特征；</a:t>
            </a:r>
            <a:r>
              <a:rPr lang="zh-CN" altLang="en-US" sz="3200" b="1">
                <a:gradFill>
                  <a:gsLst>
                    <a:gs pos="0">
                      <a:srgbClr val="14CD68"/>
                    </a:gs>
                    <a:gs pos="100000">
                      <a:srgbClr val="035C7D"/>
                    </a:gs>
                  </a:gsLst>
                  <a:lin scaled="0"/>
                </a:gradFill>
                <a:latin typeface="Calibri" panose="020f0502020204030204" pitchFamily="34" charset="0"/>
                <a:ea typeface="微软雅黑" panose="020b0503020204020204" charset="-122"/>
                <a:cs typeface="微软雅黑" panose="020b0503020204020204" charset="-122"/>
              </a:rPr>
              <a:t>③</a:t>
            </a:r>
            <a:r>
              <a:rPr lang="zh-CN" altLang="en-US" sz="3200" b="1">
                <a:gradFill>
                  <a:gsLst>
                    <a:gs pos="0">
                      <a:srgbClr val="14CD68"/>
                    </a:gs>
                    <a:gs pos="100000">
                      <a:srgbClr val="035C7D"/>
                    </a:gs>
                  </a:gsLst>
                  <a:lin scaled="0"/>
                </a:gradFill>
                <a:latin typeface="微软雅黑" panose="020b0503020204020204" charset="-122"/>
                <a:ea typeface="微软雅黑" panose="020b0503020204020204" charset="-122"/>
                <a:cs typeface="微软雅黑" panose="020b0503020204020204" charset="-122"/>
              </a:rPr>
              <a:t>反映着怎样的现实生活。</a:t>
            </a:r>
            <a:endParaRPr lang="zh-CN" altLang="en-US" sz="3200" b="1">
              <a:gradFill>
                <a:gsLst>
                  <a:gs pos="0">
                    <a:srgbClr val="14CD68"/>
                  </a:gs>
                  <a:gs pos="100000">
                    <a:srgbClr val="035C7D"/>
                  </a:gs>
                </a:gsLst>
                <a:lin scaled="0"/>
              </a:gradFill>
              <a:latin typeface="微软雅黑" panose="020b0503020204020204" charset="-122"/>
              <a:ea typeface="微软雅黑" panose="020b0503020204020204" charset="-122"/>
              <a:cs typeface="微软雅黑" panose="020b0503020204020204" charset="-122"/>
            </a:endParaRPr>
          </a:p>
          <a:p>
            <a:pPr marL="0" indent="0" eaLnBrk="1" hangingPunct="1">
              <a:buFont typeface="Arial" pitchFamily="34" charset="0"/>
              <a:buNone/>
            </a:pPr>
            <a:endParaRPr lang="zh-CN" altLang="en-US" sz="3200" b="1">
              <a:gradFill>
                <a:gsLst>
                  <a:gs pos="0">
                    <a:srgbClr val="14CD68"/>
                  </a:gs>
                  <a:gs pos="100000">
                    <a:srgbClr val="035C7D"/>
                  </a:gs>
                </a:gsLst>
                <a:lin scaled="0"/>
              </a:gra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82416" y="2505075"/>
            <a:ext cx="1554480" cy="922020"/>
          </a:xfrm>
          <a:prstGeom prst="rect">
            <a:avLst/>
          </a:prstGeom>
          <a:noFill/>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5400" b="0" i="0" u="none" strike="noStrike" kern="1200" cap="none" spc="0" normalizeH="0" baseline="0" noProof="0">
                <a:ln w="0"/>
                <a:solidFill>
                  <a:schemeClr val="tx1"/>
                </a:solidFill>
                <a:effectLst>
                  <a:outerShdw blurRad="38100" dist="19050" dir="2700000" algn="tl" rotWithShape="0">
                    <a:schemeClr val="dk1">
                      <a:alpha val="40000"/>
                    </a:schemeClr>
                  </a:outerShdw>
                </a:effectLst>
                <a:uLnTx/>
                <a:uFillTx/>
                <a:latin typeface="+mn-lt"/>
                <a:ea typeface="+mn-ea"/>
                <a:cs typeface="+mn-cs"/>
              </a:rPr>
              <a:t>人物</a:t>
            </a:r>
            <a:endParaRPr kumimoji="0" lang="zh-CN" altLang="en-US" sz="5400" b="0" i="0" u="none" strike="noStrike" kern="1200" cap="none" spc="0" normalizeH="0" baseline="0" noProof="0">
              <a:ln w="0"/>
              <a:solidFill>
                <a:schemeClr val="tx1"/>
              </a:solidFill>
              <a:effectLst>
                <a:outerShdw blurRad="38100" dist="19050" dir="2700000" algn="tl" rotWithShape="0">
                  <a:schemeClr val="dk1">
                    <a:alpha val="40000"/>
                  </a:schemeClr>
                </a:outerShdw>
              </a:effectLst>
              <a:uLnTx/>
              <a:uFillTx/>
              <a:latin typeface="+mn-lt"/>
              <a:ea typeface="+mn-ea"/>
              <a:cs typeface="+mn-cs"/>
            </a:endParaRPr>
          </a:p>
        </p:txBody>
      </p:sp>
      <p:sp>
        <p:nvSpPr>
          <p:cNvPr id="7" name="矩形 6"/>
          <p:cNvSpPr/>
          <p:nvPr/>
        </p:nvSpPr>
        <p:spPr>
          <a:xfrm>
            <a:off x="2886075" y="565150"/>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语言描写</a:t>
            </a:r>
            <a:endParaRPr lang="zh-CN" altLang="en-US">
              <a:latin typeface="Calibri" panose="020f0502020204030204" pitchFamily="34" charset="0"/>
            </a:endParaRPr>
          </a:p>
        </p:txBody>
      </p:sp>
      <p:sp>
        <p:nvSpPr>
          <p:cNvPr id="8" name="矩形 7"/>
          <p:cNvSpPr/>
          <p:nvPr/>
        </p:nvSpPr>
        <p:spPr>
          <a:xfrm>
            <a:off x="2886075" y="1320800"/>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动作描写</a:t>
            </a:r>
            <a:endParaRPr lang="zh-CN" altLang="en-US">
              <a:latin typeface="Calibri" panose="020f0502020204030204" pitchFamily="34" charset="0"/>
            </a:endParaRPr>
          </a:p>
        </p:txBody>
      </p:sp>
      <p:sp>
        <p:nvSpPr>
          <p:cNvPr id="9" name="矩形 8"/>
          <p:cNvSpPr/>
          <p:nvPr/>
        </p:nvSpPr>
        <p:spPr>
          <a:xfrm>
            <a:off x="2886075" y="2074863"/>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外貌描写</a:t>
            </a:r>
            <a:endParaRPr lang="zh-CN" altLang="en-US">
              <a:latin typeface="Calibri" panose="020f0502020204030204" pitchFamily="34" charset="0"/>
            </a:endParaRPr>
          </a:p>
        </p:txBody>
      </p:sp>
      <p:sp>
        <p:nvSpPr>
          <p:cNvPr id="10" name="矩形 9"/>
          <p:cNvSpPr/>
          <p:nvPr/>
        </p:nvSpPr>
        <p:spPr>
          <a:xfrm>
            <a:off x="2886075" y="2830513"/>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心理描写</a:t>
            </a:r>
            <a:endParaRPr lang="zh-CN" altLang="en-US">
              <a:latin typeface="Calibri" panose="020f0502020204030204" pitchFamily="34" charset="0"/>
            </a:endParaRPr>
          </a:p>
        </p:txBody>
      </p:sp>
      <p:sp>
        <p:nvSpPr>
          <p:cNvPr id="11" name="矩形 10"/>
          <p:cNvSpPr/>
          <p:nvPr/>
        </p:nvSpPr>
        <p:spPr>
          <a:xfrm>
            <a:off x="2886075" y="3584575"/>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神态描写</a:t>
            </a:r>
            <a:endParaRPr lang="zh-CN" altLang="en-US">
              <a:latin typeface="Calibri" panose="020f0502020204030204" pitchFamily="34" charset="0"/>
            </a:endParaRPr>
          </a:p>
        </p:txBody>
      </p:sp>
      <p:sp>
        <p:nvSpPr>
          <p:cNvPr id="12" name="矩形 11"/>
          <p:cNvSpPr/>
          <p:nvPr/>
        </p:nvSpPr>
        <p:spPr>
          <a:xfrm>
            <a:off x="2886075" y="4340225"/>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002060"/>
                </a:solidFill>
                <a:latin typeface="Calibri" panose="020f0502020204030204" pitchFamily="34" charset="0"/>
              </a:rPr>
              <a:t>细节描写</a:t>
            </a:r>
            <a:endParaRPr lang="zh-CN" altLang="en-US">
              <a:latin typeface="Calibri" panose="020f0502020204030204" pitchFamily="34" charset="0"/>
            </a:endParaRPr>
          </a:p>
        </p:txBody>
      </p:sp>
      <p:sp>
        <p:nvSpPr>
          <p:cNvPr id="13" name="矩形 12"/>
          <p:cNvSpPr/>
          <p:nvPr/>
        </p:nvSpPr>
        <p:spPr>
          <a:xfrm>
            <a:off x="5875338" y="3692525"/>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正面描写</a:t>
            </a:r>
            <a:endParaRPr lang="zh-CN" altLang="en-US">
              <a:latin typeface="Calibri" panose="020f0502020204030204" pitchFamily="34" charset="0"/>
            </a:endParaRPr>
          </a:p>
        </p:txBody>
      </p:sp>
      <p:sp>
        <p:nvSpPr>
          <p:cNvPr id="14" name="矩形 13"/>
          <p:cNvSpPr/>
          <p:nvPr/>
        </p:nvSpPr>
        <p:spPr>
          <a:xfrm>
            <a:off x="5875338" y="4662488"/>
            <a:ext cx="2019300" cy="645160"/>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侧面描写</a:t>
            </a:r>
            <a:endParaRPr lang="zh-CN" altLang="en-US">
              <a:latin typeface="Calibri" panose="020f0502020204030204" pitchFamily="34" charset="0"/>
            </a:endParaRPr>
          </a:p>
        </p:txBody>
      </p:sp>
      <p:sp>
        <p:nvSpPr>
          <p:cNvPr id="16" name="左大括号 15"/>
          <p:cNvSpPr/>
          <p:nvPr/>
        </p:nvSpPr>
        <p:spPr>
          <a:xfrm>
            <a:off x="1933575" y="784225"/>
            <a:ext cx="649288" cy="409257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chemeClr val="tx1"/>
              </a:solidFill>
              <a:effectLst/>
              <a:uLnTx/>
              <a:uFillTx/>
              <a:latin typeface="+mn-lt"/>
              <a:ea typeface="+mn-ea"/>
              <a:cs typeface="+mn-cs"/>
            </a:endParaRPr>
          </a:p>
        </p:txBody>
      </p:sp>
      <p:sp>
        <p:nvSpPr>
          <p:cNvPr id="17" name="左大括号 16"/>
          <p:cNvSpPr/>
          <p:nvPr/>
        </p:nvSpPr>
        <p:spPr>
          <a:xfrm>
            <a:off x="5153025" y="4005263"/>
            <a:ext cx="477838" cy="119062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grpId="0"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fade">
                                      <p:cBhvr>
                                        <p:cTn id="12" dur="500"/>
                                        <p:tgtEl>
                                          <p:spTgt spid="8"/>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10"/>
                                        </p:tgtEl>
                                        <p:attrNameLst>
                                          <p:attrName>style.visibility</p:attrName>
                                        </p:attrNameLst>
                                      </p:cBhvr>
                                      <p:to>
                                        <p:strVal val="visible"/>
                                      </p:to>
                                    </p:set>
                                    <p:animEffect transition="in" filter="fade">
                                      <p:cBhvr>
                                        <p:cTn id="22" dur="500"/>
                                        <p:tgtEl>
                                          <p:spTgt spid="10"/>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nodeType="clickEffect">
                                  <p:stCondLst>
                                    <p:cond delay="0"/>
                                  </p:stCondLst>
                                  <p:childTnLst>
                                    <p:set>
                                      <p:cBhvr>
                                        <p:cTn id="26" dur="1" fill="hold">
                                          <p:stCondLst>
                                            <p:cond delay="0"/>
                                          </p:stCondLst>
                                        </p:cTn>
                                        <p:tgtEl>
                                          <p:spTgt spid="11">
                                            <p:txEl>
                                              <p:pRg st="0" end="0"/>
                                            </p:txEl>
                                          </p:spTgt>
                                        </p:tgtEl>
                                        <p:attrNameLst>
                                          <p:attrName>style.visibility</p:attrName>
                                        </p:attrNameLst>
                                      </p:cBhvr>
                                      <p:to>
                                        <p:strVal val="visible"/>
                                      </p:to>
                                    </p:set>
                                    <p:animEffect transition="in" filter="fade">
                                      <p:cBhvr>
                                        <p:cTn id="27" dur="500"/>
                                        <p:tgtEl>
                                          <p:spTgt spid="11">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nodeType="clickEffect">
                                  <p:stCondLst>
                                    <p:cond delay="0"/>
                                  </p:stCondLst>
                                  <p:childTnLst>
                                    <p:set>
                                      <p:cBhvr>
                                        <p:cTn id="31" dur="1" fill="hold">
                                          <p:stCondLst>
                                            <p:cond delay="0"/>
                                          </p:stCondLst>
                                        </p:cTn>
                                        <p:tgtEl>
                                          <p:spTgt spid="12">
                                            <p:txEl>
                                              <p:pRg st="0" end="0"/>
                                            </p:txEl>
                                          </p:spTgt>
                                        </p:tgtEl>
                                        <p:attrNameLst>
                                          <p:attrName>style.visibility</p:attrName>
                                        </p:attrNameLst>
                                      </p:cBhvr>
                                      <p:to>
                                        <p:strVal val="visible"/>
                                      </p:to>
                                    </p:set>
                                    <p:animEffect transition="in" filter="fade">
                                      <p:cBhvr>
                                        <p:cTn id="32" dur="500"/>
                                        <p:tgtEl>
                                          <p:spTgt spid="12">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0" presetClass="entr" presetSubtype="0" dur="500" fill="hold" nodeType="clickEffect">
                                  <p:stCondLst>
                                    <p:cond delay="0"/>
                                  </p:stCondLst>
                                  <p:childTnLst>
                                    <p:set>
                                      <p:cBhvr>
                                        <p:cTn id="36" dur="1" fill="hold">
                                          <p:stCondLst>
                                            <p:cond delay="0"/>
                                          </p:stCondLst>
                                        </p:cTn>
                                        <p:tgtEl>
                                          <p:spTgt spid="13">
                                            <p:txEl>
                                              <p:pRg st="0" end="0"/>
                                            </p:txEl>
                                          </p:spTgt>
                                        </p:tgtEl>
                                        <p:attrNameLst>
                                          <p:attrName>style.visibility</p:attrName>
                                        </p:attrNameLst>
                                      </p:cBhvr>
                                      <p:to>
                                        <p:strVal val="visible"/>
                                      </p:to>
                                    </p:set>
                                    <p:animEffect transition="in" filter="fade">
                                      <p:cBhvr>
                                        <p:cTn id="37" dur="500"/>
                                        <p:tgtEl>
                                          <p:spTgt spid="13">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0" presetClass="entr" presetSubtype="0" dur="500" fill="hold" nodeType="clickEffect">
                                  <p:stCondLst>
                                    <p:cond delay="0"/>
                                  </p:stCondLst>
                                  <p:childTnLst>
                                    <p:set>
                                      <p:cBhvr>
                                        <p:cTn id="41" dur="1" fill="hold">
                                          <p:stCondLst>
                                            <p:cond delay="0"/>
                                          </p:stCondLst>
                                        </p:cTn>
                                        <p:tgtEl>
                                          <p:spTgt spid="14">
                                            <p:txEl>
                                              <p:pRg st="0" end="0"/>
                                            </p:txEl>
                                          </p:spTgt>
                                        </p:tgtEl>
                                        <p:attrNameLst>
                                          <p:attrName>style.visibility</p:attrName>
                                        </p:attrNameLst>
                                      </p:cBhvr>
                                      <p:to>
                                        <p:strVal val="visible"/>
                                      </p:to>
                                    </p:set>
                                    <p:animEffect transition="in" filter="fade">
                                      <p:cBhvr>
                                        <p:cTn id="42" dur="500"/>
                                        <p:tgtEl>
                                          <p:spTgt spid="1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0"/>
      <p:bldP spid="10" grpId="0"/>
    </p:bldLs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Rectangle 2"/>
          <p:cNvSpPr>
            <a:spLocks noGrp="1" noRot="1" noChangeArrowheads="1"/>
          </p:cNvSpPr>
          <p:nvPr>
            <p:ph idx="1"/>
          </p:nvPr>
        </p:nvSpPr>
        <p:spPr>
          <a:xfrm>
            <a:off x="0" y="332105"/>
            <a:ext cx="12165330" cy="5648325"/>
          </a:xfrm>
          <a:solidFill>
            <a:schemeClr val="bg1">
              <a:alpha val="45000"/>
            </a:schemeClr>
          </a:solidFill>
        </p:spPr>
        <p:txBody>
          <a:bodyPr vert="horz" wrap="square" lIns="91440" tIns="45720" rIns="91440" bIns="45720" numCol="1" rtlCol="0" anchor="t" anchorCtr="0" compatLnSpc="1">
            <a:normAutofit/>
          </a:bodyPr>
          <a:lstStyle/>
          <a:p>
            <a:pPr marL="228600" marR="0" lvl="0" indent="-228600" algn="l" defTabSz="914400" rtl="0" eaLnBrk="1" fontAlgn="auto" latinLnBrk="0" hangingPunct="1">
              <a:lnSpc>
                <a:spcPct val="170000"/>
              </a:lnSpc>
              <a:spcBef>
                <a:spcPts val="1000"/>
              </a:spcBef>
              <a:spcAft>
                <a:spcPct val="0"/>
              </a:spcAft>
              <a:buClrTx/>
              <a:buSzTx/>
              <a:buFont typeface="Wingdings" panose="05000000000000000000" pitchFamily="2" charset="2"/>
              <a:buNone/>
              <a:defRPr/>
            </a:pPr>
            <a:r>
              <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（二）情节</a:t>
            </a:r>
            <a:endPar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endParaRPr>
          </a:p>
          <a:p>
            <a:pPr marL="228600" marR="0" lvl="0" indent="-228600" algn="l" defTabSz="914400" rtl="0" eaLnBrk="1" fontAlgn="auto" latinLnBrk="0" hangingPunct="1">
              <a:lnSpc>
                <a:spcPct val="170000"/>
              </a:lnSpc>
              <a:spcBef>
                <a:spcPts val="1000"/>
              </a:spcBef>
              <a:spcAft>
                <a:spcPct val="0"/>
              </a:spcAft>
              <a:buClrTx/>
              <a:buSzTx/>
              <a:buFont typeface="Wingdings" panose="05000000000000000000" pitchFamily="2" charset="2"/>
              <a:buNone/>
              <a:defRPr/>
            </a:pPr>
            <a:r>
              <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 </a:t>
            </a:r>
            <a:r>
              <a:rPr kumimoji="0" lang="en-US" altLang="zh-CN"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        </a:t>
            </a:r>
            <a:r>
              <a:rPr kumimoji="0" lang="zh-CN" altLang="en-US" b="1" i="0" u="none" strike="noStrike" kern="1200" cap="none" spc="0" normalizeH="0" baseline="0" noProof="0">
                <a:ln>
                  <a:noFill/>
                </a:ln>
                <a:solidFill>
                  <a:srgbClr val="0000FF"/>
                </a:solidFill>
                <a:effectLst/>
                <a:uLnTx/>
                <a:uFillTx/>
                <a:latin typeface="微软雅黑" panose="020b0503020204020204" charset="-122"/>
                <a:ea typeface="微软雅黑" panose="020b0503020204020204" charset="-122"/>
                <a:cs typeface="微软雅黑" panose="020b0503020204020204" charset="-122"/>
              </a:rPr>
              <a:t>小说的情节起着展示人物性格、表现主题思想的作用</a:t>
            </a:r>
            <a:r>
              <a:rPr kumimoji="0" lang="zh-CN" altLang="en-US" b="1" i="0" u="none" strike="noStrike" kern="1200" cap="none" spc="0" normalizeH="0" baseline="0" noProof="0">
                <a:ln>
                  <a:noFill/>
                </a:ln>
                <a:solidFill>
                  <a:schemeClr val="folHlink"/>
                </a:solidFill>
                <a:effectLst/>
                <a:uLnTx/>
                <a:uFillTx/>
                <a:latin typeface="微软雅黑" panose="020b0503020204020204" charset="-122"/>
                <a:ea typeface="微软雅黑" panose="020b0503020204020204" charset="-122"/>
                <a:cs typeface="微软雅黑" panose="020b0503020204020204" charset="-122"/>
              </a:rPr>
              <a:t>。</a:t>
            </a:r>
            <a:r>
              <a:rPr kumimoji="0" lang="zh-CN" altLang="en-US" b="1" i="0" u="none" strike="noStrike" kern="1200" cap="none" spc="0" normalizeH="0" baseline="0" noProof="0">
                <a:ln>
                  <a:noFill/>
                </a:ln>
                <a:solidFill>
                  <a:srgbClr val="0070C0"/>
                </a:solidFill>
                <a:effectLst/>
                <a:uLnTx/>
                <a:uFillTx/>
                <a:latin typeface="微软雅黑" panose="020b0503020204020204" charset="-122"/>
                <a:ea typeface="微软雅黑" panose="020b0503020204020204" charset="-122"/>
                <a:cs typeface="微软雅黑" panose="020b0503020204020204" charset="-122"/>
              </a:rPr>
              <a:t>情节一般包括</a:t>
            </a:r>
            <a:r>
              <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开端、发展、高潮、结局</a:t>
            </a:r>
            <a:r>
              <a:rPr kumimoji="0" lang="zh-CN" altLang="en-US" b="1" i="0" u="none" strike="noStrike" kern="1200" cap="none" spc="0" normalizeH="0" baseline="0" noProof="0">
                <a:ln>
                  <a:noFill/>
                </a:ln>
                <a:solidFill>
                  <a:srgbClr val="0070C0"/>
                </a:solidFill>
                <a:effectLst/>
                <a:uLnTx/>
                <a:uFillTx/>
                <a:latin typeface="微软雅黑" panose="020b0503020204020204" charset="-122"/>
                <a:ea typeface="微软雅黑" panose="020b0503020204020204" charset="-122"/>
                <a:cs typeface="微软雅黑" panose="020b0503020204020204" charset="-122"/>
              </a:rPr>
              <a:t>四部分。</a:t>
            </a:r>
            <a:r>
              <a:rPr kumimoji="0" lang="zh-CN" altLang="en-US"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情节通常由</a:t>
            </a:r>
            <a:r>
              <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场面</a:t>
            </a:r>
            <a:r>
              <a:rPr kumimoji="0" lang="zh-CN" altLang="en-US"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和</a:t>
            </a:r>
            <a:r>
              <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线索</a:t>
            </a:r>
            <a:r>
              <a:rPr kumimoji="0" lang="zh-CN" altLang="en-US"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构成。场面，指小说中被处理在某一时间、某一地点的具体的矛盾冲突</a:t>
            </a:r>
            <a:r>
              <a:rPr kumimoji="0" lang="en-US" altLang="zh-CN"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a:t>
            </a:r>
            <a:r>
              <a:rPr kumimoji="0" lang="zh-CN" altLang="en-US"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人物之间的关系，它是比事件更为具体的生活画面。线索，指把人物活动贯穿起来完成情节发展的事物或事件。</a:t>
            </a:r>
            <a:endParaRPr kumimoji="0" lang="zh-CN" altLang="en-US"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endParaRPr>
          </a:p>
          <a:p>
            <a:pPr marL="228600" marR="0" lvl="0" indent="-228600" algn="l" defTabSz="914400" rtl="0" eaLnBrk="1" fontAlgn="auto" latinLnBrk="0" hangingPunct="1">
              <a:lnSpc>
                <a:spcPct val="170000"/>
              </a:lnSpc>
              <a:spcBef>
                <a:spcPts val="1000"/>
              </a:spcBef>
              <a:spcAft>
                <a:spcPct val="0"/>
              </a:spcAft>
              <a:buClrTx/>
              <a:buSzTx/>
              <a:buFont typeface="Wingdings" panose="05000000000000000000" pitchFamily="2" charset="2"/>
              <a:buNone/>
              <a:defRPr/>
            </a:pPr>
            <a:r>
              <a:rPr kumimoji="0" lang="zh-CN" altLang="en-US"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 </a:t>
            </a:r>
            <a:r>
              <a:rPr kumimoji="0" lang="en-US" altLang="zh-CN"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        </a:t>
            </a:r>
            <a:r>
              <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线索既有一条也有两条。一是主线，一是次线；一是明线，一是暗线。</a:t>
            </a:r>
            <a:endParaRPr kumimoji="0" lang="zh-CN" altLang="en-US"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5538">
                                            <p:bg/>
                                          </p:spTgt>
                                        </p:tgtEl>
                                        <p:attrNameLst>
                                          <p:attrName>style.visibility</p:attrName>
                                        </p:attrNameLst>
                                      </p:cBhvr>
                                      <p:to>
                                        <p:strVal val="visible"/>
                                      </p:to>
                                    </p:set>
                                    <p:animEffect transition="in" filter="blinds(horizontal)">
                                      <p:cBhvr>
                                        <p:cTn id="7" dur="500"/>
                                        <p:tgtEl>
                                          <p:spTgt spid="65538">
                                            <p:bg/>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5538">
                                            <p:txEl>
                                              <p:pRg st="0" end="0"/>
                                            </p:txEl>
                                          </p:spTgt>
                                        </p:tgtEl>
                                        <p:attrNameLst>
                                          <p:attrName>style.visibility</p:attrName>
                                        </p:attrNameLst>
                                      </p:cBhvr>
                                      <p:to>
                                        <p:strVal val="visible"/>
                                      </p:to>
                                    </p:set>
                                    <p:animEffect transition="in" filter="blinds(horizontal)">
                                      <p:cBhvr>
                                        <p:cTn id="12" dur="500"/>
                                        <p:tgtEl>
                                          <p:spTgt spid="65538">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5538">
                                            <p:txEl>
                                              <p:pRg st="1" end="1"/>
                                            </p:txEl>
                                          </p:spTgt>
                                        </p:tgtEl>
                                        <p:attrNameLst>
                                          <p:attrName>style.visibility</p:attrName>
                                        </p:attrNameLst>
                                      </p:cBhvr>
                                      <p:to>
                                        <p:strVal val="visible"/>
                                      </p:to>
                                    </p:set>
                                    <p:animEffect transition="in" filter="blinds(horizontal)">
                                      <p:cBhvr>
                                        <p:cTn id="17" dur="500"/>
                                        <p:tgtEl>
                                          <p:spTgt spid="65538">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5538">
                                            <p:txEl>
                                              <p:pRg st="2" end="2"/>
                                            </p:txEl>
                                          </p:spTgt>
                                        </p:tgtEl>
                                        <p:attrNameLst>
                                          <p:attrName>style.visibility</p:attrName>
                                        </p:attrNameLst>
                                      </p:cBhvr>
                                      <p:to>
                                        <p:strVal val="visible"/>
                                      </p:to>
                                    </p:set>
                                    <p:animEffect transition="in" filter="blinds(horizontal)">
                                      <p:cBhvr>
                                        <p:cTn id="22" dur="500"/>
                                        <p:tgtEl>
                                          <p:spTgt spid="65538">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5538" grpId="0" uiExpand="1" build="p" animBg="1"/>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 name="矩形 5"/>
          <p:cNvSpPr/>
          <p:nvPr/>
        </p:nvSpPr>
        <p:spPr>
          <a:xfrm>
            <a:off x="279241" y="2505075"/>
            <a:ext cx="1560830" cy="922020"/>
          </a:xfrm>
          <a:prstGeom prst="rect">
            <a:avLst/>
          </a:prstGeom>
          <a:noFill/>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5400" b="1" i="0" u="none" strike="noStrike" kern="1200" cap="none" spc="0" normalizeH="0" baseline="0" noProof="0">
                <a:ln>
                  <a:noFill/>
                </a:ln>
                <a:solidFill>
                  <a:schemeClr val="tx1"/>
                </a:solidFill>
                <a:effectLst/>
                <a:uLnTx/>
                <a:uFillTx/>
                <a:latin typeface="+mn-lt"/>
                <a:ea typeface="+mn-ea"/>
                <a:cs typeface="+mn-cs"/>
              </a:rPr>
              <a:t>情节</a:t>
            </a:r>
            <a:endParaRPr kumimoji="0" lang="zh-CN" altLang="en-US" sz="5400" b="0" i="0" u="none" strike="noStrike" kern="1200" cap="none" spc="0" normalizeH="0" baseline="0" noProof="0">
              <a:ln w="0"/>
              <a:solidFill>
                <a:schemeClr val="tx1"/>
              </a:solidFill>
              <a:effectLst>
                <a:outerShdw blurRad="38100" dist="19050" dir="2700000" algn="tl" rotWithShape="0">
                  <a:schemeClr val="dk1">
                    <a:alpha val="40000"/>
                  </a:schemeClr>
                </a:outerShdw>
              </a:effectLst>
              <a:uLnTx/>
              <a:uFillTx/>
              <a:latin typeface="+mn-lt"/>
              <a:ea typeface="+mn-ea"/>
              <a:cs typeface="+mn-cs"/>
            </a:endParaRPr>
          </a:p>
        </p:txBody>
      </p:sp>
      <p:sp>
        <p:nvSpPr>
          <p:cNvPr id="7" name="矩形 6"/>
          <p:cNvSpPr/>
          <p:nvPr/>
        </p:nvSpPr>
        <p:spPr>
          <a:xfrm>
            <a:off x="2901950" y="877888"/>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开端</a:t>
            </a:r>
            <a:endParaRPr lang="zh-CN" altLang="en-US">
              <a:latin typeface="Calibri" panose="020f0502020204030204" pitchFamily="34" charset="0"/>
            </a:endParaRPr>
          </a:p>
        </p:txBody>
      </p:sp>
      <p:sp>
        <p:nvSpPr>
          <p:cNvPr id="8" name="矩形 7"/>
          <p:cNvSpPr/>
          <p:nvPr/>
        </p:nvSpPr>
        <p:spPr>
          <a:xfrm>
            <a:off x="2901950" y="2038350"/>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发展</a:t>
            </a:r>
            <a:endParaRPr lang="zh-CN" altLang="en-US">
              <a:latin typeface="Calibri" panose="020f0502020204030204" pitchFamily="34" charset="0"/>
            </a:endParaRPr>
          </a:p>
        </p:txBody>
      </p:sp>
      <p:sp>
        <p:nvSpPr>
          <p:cNvPr id="9" name="矩形 8"/>
          <p:cNvSpPr/>
          <p:nvPr/>
        </p:nvSpPr>
        <p:spPr>
          <a:xfrm>
            <a:off x="2922588" y="3033713"/>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高潮</a:t>
            </a:r>
            <a:endParaRPr lang="zh-CN" altLang="en-US">
              <a:latin typeface="Calibri" panose="020f0502020204030204" pitchFamily="34" charset="0"/>
            </a:endParaRPr>
          </a:p>
        </p:txBody>
      </p:sp>
      <p:sp>
        <p:nvSpPr>
          <p:cNvPr id="10" name="矩形 9"/>
          <p:cNvSpPr/>
          <p:nvPr/>
        </p:nvSpPr>
        <p:spPr>
          <a:xfrm>
            <a:off x="2901950" y="4151313"/>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结局</a:t>
            </a:r>
            <a:endParaRPr lang="zh-CN" altLang="en-US">
              <a:latin typeface="Calibri" panose="020f0502020204030204" pitchFamily="34" charset="0"/>
            </a:endParaRPr>
          </a:p>
        </p:txBody>
      </p:sp>
      <p:sp>
        <p:nvSpPr>
          <p:cNvPr id="16" name="左大括号 15"/>
          <p:cNvSpPr/>
          <p:nvPr/>
        </p:nvSpPr>
        <p:spPr>
          <a:xfrm>
            <a:off x="1933575" y="784225"/>
            <a:ext cx="649288" cy="409257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chemeClr val="tx1"/>
              </a:solidFill>
              <a:effectLst/>
              <a:uLnTx/>
              <a:uFillTx/>
              <a:latin typeface="+mn-lt"/>
              <a:ea typeface="+mn-ea"/>
              <a:cs typeface="+mn-cs"/>
            </a:endParaRPr>
          </a:p>
        </p:txBody>
      </p:sp>
      <p:sp>
        <p:nvSpPr>
          <p:cNvPr id="17" name="左大括号 16"/>
          <p:cNvSpPr/>
          <p:nvPr/>
        </p:nvSpPr>
        <p:spPr>
          <a:xfrm>
            <a:off x="4949825" y="784225"/>
            <a:ext cx="438150" cy="407352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chemeClr val="tx1"/>
              </a:solidFill>
              <a:effectLst/>
              <a:uLnTx/>
              <a:uFillTx/>
              <a:latin typeface="+mn-lt"/>
              <a:ea typeface="+mn-ea"/>
              <a:cs typeface="+mn-cs"/>
            </a:endParaRPr>
          </a:p>
        </p:txBody>
      </p:sp>
      <p:sp>
        <p:nvSpPr>
          <p:cNvPr id="2" name="矩形 1"/>
          <p:cNvSpPr/>
          <p:nvPr/>
        </p:nvSpPr>
        <p:spPr>
          <a:xfrm>
            <a:off x="5595938" y="1174750"/>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场面</a:t>
            </a:r>
            <a:endParaRPr lang="zh-CN" altLang="en-US">
              <a:latin typeface="Calibri" panose="020f0502020204030204" pitchFamily="34" charset="0"/>
            </a:endParaRPr>
          </a:p>
        </p:txBody>
      </p:sp>
      <p:sp>
        <p:nvSpPr>
          <p:cNvPr id="3" name="矩形 2"/>
          <p:cNvSpPr/>
          <p:nvPr/>
        </p:nvSpPr>
        <p:spPr>
          <a:xfrm>
            <a:off x="5616575" y="3797300"/>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线索</a:t>
            </a:r>
            <a:endParaRPr lang="zh-CN" altLang="en-US">
              <a:latin typeface="Calibri" panose="020f0502020204030204" pitchFamily="34" charset="0"/>
            </a:endParaRPr>
          </a:p>
        </p:txBody>
      </p:sp>
      <p:sp>
        <p:nvSpPr>
          <p:cNvPr id="4" name="矩形 3"/>
          <p:cNvSpPr/>
          <p:nvPr/>
        </p:nvSpPr>
        <p:spPr>
          <a:xfrm>
            <a:off x="7058025" y="3263900"/>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主线</a:t>
            </a:r>
            <a:endParaRPr lang="zh-CN" altLang="en-US">
              <a:latin typeface="Calibri" panose="020f0502020204030204" pitchFamily="34" charset="0"/>
            </a:endParaRPr>
          </a:p>
        </p:txBody>
      </p:sp>
      <p:sp>
        <p:nvSpPr>
          <p:cNvPr id="15" name="矩形 14"/>
          <p:cNvSpPr/>
          <p:nvPr/>
        </p:nvSpPr>
        <p:spPr>
          <a:xfrm>
            <a:off x="7058025" y="4108450"/>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次线</a:t>
            </a:r>
            <a:endParaRPr lang="zh-CN" altLang="en-US">
              <a:latin typeface="Calibri" panose="020f0502020204030204" pitchFamily="34" charset="0"/>
            </a:endParaRPr>
          </a:p>
        </p:txBody>
      </p:sp>
      <p:sp>
        <p:nvSpPr>
          <p:cNvPr id="18" name="矩形 17"/>
          <p:cNvSpPr/>
          <p:nvPr/>
        </p:nvSpPr>
        <p:spPr>
          <a:xfrm>
            <a:off x="8726488" y="3263900"/>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明线</a:t>
            </a:r>
            <a:endParaRPr lang="zh-CN" altLang="en-US">
              <a:latin typeface="Calibri" panose="020f0502020204030204" pitchFamily="34" charset="0"/>
            </a:endParaRPr>
          </a:p>
        </p:txBody>
      </p:sp>
      <p:sp>
        <p:nvSpPr>
          <p:cNvPr id="19" name="矩形 18"/>
          <p:cNvSpPr/>
          <p:nvPr/>
        </p:nvSpPr>
        <p:spPr>
          <a:xfrm>
            <a:off x="8726488" y="4168775"/>
            <a:ext cx="120396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暗线</a:t>
            </a:r>
            <a:endParaRPr lang="zh-CN" altLang="en-US">
              <a:latin typeface="Calibri" panose="020f0502020204030204" pitchFamily="34" charset="0"/>
            </a:endParaRPr>
          </a:p>
        </p:txBody>
      </p:sp>
      <p:sp>
        <p:nvSpPr>
          <p:cNvPr id="20" name="左大括号 19"/>
          <p:cNvSpPr/>
          <p:nvPr/>
        </p:nvSpPr>
        <p:spPr>
          <a:xfrm>
            <a:off x="6829425" y="3741738"/>
            <a:ext cx="228600" cy="72072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
        <p:nvSpPr>
          <p:cNvPr id="22" name="左大括号 21"/>
          <p:cNvSpPr/>
          <p:nvPr/>
        </p:nvSpPr>
        <p:spPr>
          <a:xfrm>
            <a:off x="8385175" y="3679825"/>
            <a:ext cx="341313" cy="842963"/>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0" i="0" u="none" strike="noStrike" kern="1200" cap="none" spc="0" normalizeH="0" baseline="0" noProof="0">
              <a:ln>
                <a:noFill/>
              </a:ln>
              <a:solidFill>
                <a:schemeClr val="tx1"/>
              </a:solidFill>
              <a:effectLst/>
              <a:uLnTx/>
              <a:uFillTx/>
              <a:latin typeface="+mn-lt"/>
              <a:ea typeface="+mn-ea"/>
              <a:cs typeface="+mn-cs"/>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nodeType="clickEffect">
                                  <p:stCondLst>
                                    <p:cond delay="0"/>
                                  </p:stCondLst>
                                  <p:childTnLst>
                                    <p:set>
                                      <p:cBhvr>
                                        <p:cTn id="16" dur="1" fill="hold">
                                          <p:stCondLst>
                                            <p:cond delay="0"/>
                                          </p:stCondLst>
                                        </p:cTn>
                                        <p:tgtEl>
                                          <p:spTgt spid="9">
                                            <p:txEl>
                                              <p:pRg st="0" end="0"/>
                                            </p:txEl>
                                          </p:spTgt>
                                        </p:tgtEl>
                                        <p:attrNameLst>
                                          <p:attrName>style.visibility</p:attrName>
                                        </p:attrNameLst>
                                      </p:cBhvr>
                                      <p:to>
                                        <p:strVal val="visible"/>
                                      </p:to>
                                    </p:set>
                                    <p:animEffect transition="in" filter="fade">
                                      <p:cBhvr>
                                        <p:cTn id="17" dur="500"/>
                                        <p:tgtEl>
                                          <p:spTgt spid="9">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nodeType="clickEffect">
                                  <p:stCondLst>
                                    <p:cond delay="0"/>
                                  </p:stCondLst>
                                  <p:childTnLst>
                                    <p:set>
                                      <p:cBhvr>
                                        <p:cTn id="21" dur="1" fill="hold">
                                          <p:stCondLst>
                                            <p:cond delay="0"/>
                                          </p:stCondLst>
                                        </p:cTn>
                                        <p:tgtEl>
                                          <p:spTgt spid="10">
                                            <p:txEl>
                                              <p:pRg st="0" end="0"/>
                                            </p:txEl>
                                          </p:spTgt>
                                        </p:tgtEl>
                                        <p:attrNameLst>
                                          <p:attrName>style.visibility</p:attrName>
                                        </p:attrNameLst>
                                      </p:cBhvr>
                                      <p:to>
                                        <p:strVal val="visible"/>
                                      </p:to>
                                    </p:set>
                                    <p:animEffect transition="in" filter="fade">
                                      <p:cBhvr>
                                        <p:cTn id="22" dur="500"/>
                                        <p:tgtEl>
                                          <p:spTgt spid="10">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nodeType="clickEffect">
                                  <p:stCondLst>
                                    <p:cond delay="0"/>
                                  </p:stCondLst>
                                  <p:childTnLst>
                                    <p:set>
                                      <p:cBhvr>
                                        <p:cTn id="26" dur="1" fill="hold">
                                          <p:stCondLst>
                                            <p:cond delay="0"/>
                                          </p:stCondLst>
                                        </p:cTn>
                                        <p:tgtEl>
                                          <p:spTgt spid="2">
                                            <p:txEl>
                                              <p:pRg st="0" end="0"/>
                                            </p:txEl>
                                          </p:spTgt>
                                        </p:tgtEl>
                                        <p:attrNameLst>
                                          <p:attrName>style.visibility</p:attrName>
                                        </p:attrNameLst>
                                      </p:cBhvr>
                                      <p:to>
                                        <p:strVal val="visible"/>
                                      </p:to>
                                    </p:set>
                                    <p:animEffect transition="in" filter="fade">
                                      <p:cBhvr>
                                        <p:cTn id="27" dur="500"/>
                                        <p:tgtEl>
                                          <p:spTgt spid="2">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nodeType="clickEffect">
                                  <p:stCondLst>
                                    <p:cond delay="0"/>
                                  </p:stCondLst>
                                  <p:childTnLst>
                                    <p:set>
                                      <p:cBhvr>
                                        <p:cTn id="31" dur="1" fill="hold">
                                          <p:stCondLst>
                                            <p:cond delay="0"/>
                                          </p:stCondLst>
                                        </p:cTn>
                                        <p:tgtEl>
                                          <p:spTgt spid="3">
                                            <p:txEl>
                                              <p:pRg st="0" end="0"/>
                                            </p:txEl>
                                          </p:spTgt>
                                        </p:tgtEl>
                                        <p:attrNameLst>
                                          <p:attrName>style.visibility</p:attrName>
                                        </p:attrNameLst>
                                      </p:cBhvr>
                                      <p:to>
                                        <p:strVal val="visible"/>
                                      </p:to>
                                    </p:set>
                                    <p:animEffect transition="in" filter="fade">
                                      <p:cBhvr>
                                        <p:cTn id="32" dur="500"/>
                                        <p:tgtEl>
                                          <p:spTgt spid="3">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0" presetClass="entr" presetSubtype="0" dur="500" fill="hold" nodeType="clickEffect">
                                  <p:stCondLst>
                                    <p:cond delay="0"/>
                                  </p:stCondLst>
                                  <p:childTnLst>
                                    <p:set>
                                      <p:cBhvr>
                                        <p:cTn id="36" dur="1" fill="hold">
                                          <p:stCondLst>
                                            <p:cond delay="0"/>
                                          </p:stCondLst>
                                        </p:cTn>
                                        <p:tgtEl>
                                          <p:spTgt spid="4">
                                            <p:txEl>
                                              <p:pRg st="0" end="0"/>
                                            </p:txEl>
                                          </p:spTgt>
                                        </p:tgtEl>
                                        <p:attrNameLst>
                                          <p:attrName>style.visibility</p:attrName>
                                        </p:attrNameLst>
                                      </p:cBhvr>
                                      <p:to>
                                        <p:strVal val="visible"/>
                                      </p:to>
                                    </p:set>
                                    <p:animEffect transition="in" filter="fade">
                                      <p:cBhvr>
                                        <p:cTn id="37" dur="500"/>
                                        <p:tgtEl>
                                          <p:spTgt spid="4">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0" presetClass="entr" presetSubtype="0" dur="500" fill="hold" nodeType="clickEffect">
                                  <p:stCondLst>
                                    <p:cond delay="0"/>
                                  </p:stCondLst>
                                  <p:childTnLst>
                                    <p:set>
                                      <p:cBhvr>
                                        <p:cTn id="41" dur="1" fill="hold">
                                          <p:stCondLst>
                                            <p:cond delay="0"/>
                                          </p:stCondLst>
                                        </p:cTn>
                                        <p:tgtEl>
                                          <p:spTgt spid="15">
                                            <p:txEl>
                                              <p:pRg st="0" end="0"/>
                                            </p:txEl>
                                          </p:spTgt>
                                        </p:tgtEl>
                                        <p:attrNameLst>
                                          <p:attrName>style.visibility</p:attrName>
                                        </p:attrNameLst>
                                      </p:cBhvr>
                                      <p:to>
                                        <p:strVal val="visible"/>
                                      </p:to>
                                    </p:set>
                                    <p:animEffect transition="in" filter="fade">
                                      <p:cBhvr>
                                        <p:cTn id="42" dur="500"/>
                                        <p:tgtEl>
                                          <p:spTgt spid="15">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500" fill="hold" nodeType="clickEffect">
                                  <p:stCondLst>
                                    <p:cond delay="0"/>
                                  </p:stCondLst>
                                  <p:childTnLst>
                                    <p:set>
                                      <p:cBhvr>
                                        <p:cTn id="46" dur="1" fill="hold">
                                          <p:stCondLst>
                                            <p:cond delay="0"/>
                                          </p:stCondLst>
                                        </p:cTn>
                                        <p:tgtEl>
                                          <p:spTgt spid="18">
                                            <p:txEl>
                                              <p:pRg st="0" end="0"/>
                                            </p:txEl>
                                          </p:spTgt>
                                        </p:tgtEl>
                                        <p:attrNameLst>
                                          <p:attrName>style.visibility</p:attrName>
                                        </p:attrNameLst>
                                      </p:cBhvr>
                                      <p:to>
                                        <p:strVal val="visible"/>
                                      </p:to>
                                    </p:set>
                                    <p:animEffect transition="in" filter="fade">
                                      <p:cBhvr>
                                        <p:cTn id="47" dur="500"/>
                                        <p:tgtEl>
                                          <p:spTgt spid="18">
                                            <p:txEl>
                                              <p:pRg st="0" end="0"/>
                                            </p:txEl>
                                          </p:spTgt>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500" fill="hold" nodeType="clickEffect">
                                  <p:stCondLst>
                                    <p:cond delay="0"/>
                                  </p:stCondLst>
                                  <p:childTnLst>
                                    <p:set>
                                      <p:cBhvr>
                                        <p:cTn id="51" dur="1" fill="hold">
                                          <p:stCondLst>
                                            <p:cond delay="0"/>
                                          </p:stCondLst>
                                        </p:cTn>
                                        <p:tgtEl>
                                          <p:spTgt spid="19">
                                            <p:txEl>
                                              <p:pRg st="0" end="0"/>
                                            </p:txEl>
                                          </p:spTgt>
                                        </p:tgtEl>
                                        <p:attrNameLst>
                                          <p:attrName>style.visibility</p:attrName>
                                        </p:attrNameLst>
                                      </p:cBhvr>
                                      <p:to>
                                        <p:strVal val="visible"/>
                                      </p:to>
                                    </p:set>
                                    <p:animEffect transition="in" filter="fade">
                                      <p:cBhvr>
                                        <p:cTn id="52" dur="500"/>
                                        <p:tgtEl>
                                          <p:spTgt spid="19">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5538" name="Rectangle 2"/>
          <p:cNvSpPr>
            <a:spLocks noGrp="1" noRot="1" noChangeArrowheads="1"/>
          </p:cNvSpPr>
          <p:nvPr>
            <p:ph idx="1"/>
          </p:nvPr>
        </p:nvSpPr>
        <p:spPr>
          <a:xfrm>
            <a:off x="243205" y="342900"/>
            <a:ext cx="11705590" cy="4947920"/>
          </a:xfrm>
          <a:solidFill>
            <a:schemeClr val="bg1">
              <a:alpha val="45000"/>
            </a:schemeClr>
          </a:solidFill>
        </p:spPr>
        <p:txBody>
          <a:bodyPr vert="horz" wrap="square" lIns="91440" tIns="45720" rIns="91440" bIns="45720" numCol="1" rtlCol="0" anchor="t" anchorCtr="0" compatLnSpc="1">
            <a:normAutofit fontScale="57500" lnSpcReduction="10000"/>
          </a:bodyPr>
          <a:lstStyle/>
          <a:p>
            <a:pPr marL="228600" marR="0" lvl="0" indent="-228600" algn="l" defTabSz="914400" rtl="0" eaLnBrk="1" fontAlgn="auto" latinLnBrk="0" hangingPunct="1">
              <a:lnSpc>
                <a:spcPct val="130000"/>
              </a:lnSpc>
              <a:spcBef>
                <a:spcPts val="1000"/>
              </a:spcBef>
              <a:spcAft>
                <a:spcPct val="0"/>
              </a:spcAft>
              <a:buClrTx/>
              <a:buSzTx/>
              <a:buFont typeface="Wingdings" panose="05000000000000000000" pitchFamily="2" charset="2"/>
              <a:buNone/>
              <a:defRPr/>
            </a:pPr>
            <a:r>
              <a:rPr kumimoji="0" lang="en-US" altLang="zh-CN" sz="5700" b="1" i="0" u="none" strike="noStrike" kern="1200" cap="none" spc="0" normalizeH="0" baseline="0" noProof="0">
                <a:ln>
                  <a:noFill/>
                </a:ln>
                <a:solidFill>
                  <a:schemeClr val="tx1"/>
                </a:solidFill>
                <a:effectLst/>
                <a:uLnTx/>
                <a:uFillTx/>
                <a:latin typeface="+mn-lt"/>
                <a:ea typeface="+mn-ea"/>
                <a:cs typeface="+mn-cs"/>
              </a:rPr>
              <a:t> </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（三）环境</a:t>
            </a:r>
            <a:endParaRPr kumimoji="0" lang="zh-CN" altLang="en-US" sz="4480" b="0"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endParaRPr>
          </a:p>
          <a:p>
            <a:pPr marL="228600" marR="0" lvl="0" indent="-228600" algn="l" defTabSz="914400" rtl="0" eaLnBrk="1" fontAlgn="auto" latinLnBrk="0" hangingPunct="1">
              <a:lnSpc>
                <a:spcPct val="150000"/>
              </a:lnSpc>
              <a:spcBef>
                <a:spcPts val="1000"/>
              </a:spcBef>
              <a:spcAft>
                <a:spcPct val="0"/>
              </a:spcAft>
              <a:buClrTx/>
              <a:buSzTx/>
              <a:buFont typeface="Wingdings" panose="05000000000000000000" pitchFamily="2" charset="2"/>
              <a:buNone/>
              <a:defRPr/>
            </a:pPr>
            <a:r>
              <a:rPr kumimoji="0" lang="zh-CN" altLang="en-US" sz="4480" b="0"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         </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作品中的环境描写，不论是</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社会环境</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或</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自然环境</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，都密切地联系着人物的思想行动。从广义上说，环境是指一定的历史时期的社会生活、人际关系的总和。自然环境是指自然界的景物，如季节变化、风霜雨雪、山川湖海、森林原野等，自然环境描写又称为</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景物描写</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a:t>
            </a:r>
            <a:endPar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endParaRPr>
          </a:p>
          <a:p>
            <a:pPr marL="228600" marR="0" lvl="0" indent="-228600" algn="l" defTabSz="914400" rtl="0" eaLnBrk="1" fontAlgn="auto" latinLnBrk="0" hangingPunct="1">
              <a:lnSpc>
                <a:spcPct val="150000"/>
              </a:lnSpc>
              <a:spcBef>
                <a:spcPts val="1000"/>
              </a:spcBef>
              <a:spcAft>
                <a:spcPct val="0"/>
              </a:spcAft>
              <a:buClrTx/>
              <a:buSzTx/>
              <a:buFont typeface="Wingdings" panose="05000000000000000000" pitchFamily="2" charset="2"/>
              <a:buNone/>
              <a:defRPr/>
            </a:pP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         环境描写主要有以下作用</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一</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是交代故事的时代背景，</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二</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是渲染气氛，</a:t>
            </a:r>
            <a:r>
              <a:rPr kumimoji="0" lang="zh-CN" altLang="en-US" sz="4480" b="1" i="0" u="none" strike="noStrike" kern="1200" cap="none" spc="0" normalizeH="0" baseline="0" noProof="0">
                <a:ln>
                  <a:noFill/>
                </a:ln>
                <a:solidFill>
                  <a:schemeClr val="tx1"/>
                </a:solidFill>
                <a:effectLst/>
                <a:uLnTx/>
                <a:uFillTx/>
                <a:latin typeface="微软雅黑" panose="020b0503020204020204" charset="-122"/>
                <a:ea typeface="微软雅黑" panose="020b0503020204020204" charset="-122"/>
                <a:cs typeface="微软雅黑" panose="020b0503020204020204" charset="-122"/>
              </a:rPr>
              <a:t>三</a:t>
            </a:r>
            <a:r>
              <a:rPr kumimoji="0" lang="zh-CN" altLang="en-US" sz="4480" b="1"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rPr>
              <a:t>是烘托人物性格。此外，还可推动故事情节的发展，映衬人物的心情，抒发作者的思想感情（点明中心）等。</a:t>
            </a:r>
            <a:endParaRPr kumimoji="0" lang="en-US" altLang="zh-CN" sz="4480" b="0" i="0" u="none" strike="noStrike" kern="1200" cap="none" spc="0" normalizeH="0" baseline="0" noProof="0">
              <a:ln>
                <a:noFill/>
              </a:ln>
              <a:solidFill>
                <a:srgbClr val="FF0000"/>
              </a:solidFill>
              <a:effectLst/>
              <a:uLnTx/>
              <a:uFillTx/>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3" name="矩形 5"/>
          <p:cNvSpPr/>
          <p:nvPr/>
        </p:nvSpPr>
        <p:spPr>
          <a:xfrm>
            <a:off x="265113" y="2303463"/>
            <a:ext cx="1407160" cy="105092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228600" indent="-228600" eaLnBrk="1" hangingPunct="1">
              <a:lnSpc>
                <a:spcPct val="130000"/>
              </a:lnSpc>
              <a:spcBef>
                <a:spcPts val="1000"/>
              </a:spcBef>
            </a:pPr>
            <a:r>
              <a:rPr lang="zh-CN" altLang="en-US" sz="4800" b="1">
                <a:latin typeface="Calibri" panose="020f0502020204030204" pitchFamily="34" charset="0"/>
              </a:rPr>
              <a:t>环境</a:t>
            </a:r>
            <a:endParaRPr lang="zh-CN" altLang="en-US" sz="4800">
              <a:latin typeface="Calibri" panose="020f0502020204030204" pitchFamily="34" charset="0"/>
            </a:endParaRPr>
          </a:p>
        </p:txBody>
      </p:sp>
      <p:sp>
        <p:nvSpPr>
          <p:cNvPr id="7" name="矩形 6"/>
          <p:cNvSpPr/>
          <p:nvPr/>
        </p:nvSpPr>
        <p:spPr>
          <a:xfrm>
            <a:off x="2128838" y="911225"/>
            <a:ext cx="222504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社会环境</a:t>
            </a:r>
            <a:endParaRPr lang="zh-CN" altLang="en-US" sz="4000">
              <a:latin typeface="Calibri" panose="020f0502020204030204" pitchFamily="34" charset="0"/>
            </a:endParaRPr>
          </a:p>
        </p:txBody>
      </p:sp>
      <p:sp>
        <p:nvSpPr>
          <p:cNvPr id="8" name="矩形 7"/>
          <p:cNvSpPr/>
          <p:nvPr/>
        </p:nvSpPr>
        <p:spPr>
          <a:xfrm>
            <a:off x="2128838" y="3611563"/>
            <a:ext cx="222504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自然环境</a:t>
            </a:r>
            <a:endParaRPr lang="zh-CN" altLang="en-US" sz="4000">
              <a:latin typeface="Calibri" panose="020f0502020204030204" pitchFamily="34" charset="0"/>
            </a:endParaRPr>
          </a:p>
        </p:txBody>
      </p:sp>
      <p:sp>
        <p:nvSpPr>
          <p:cNvPr id="16" name="左大括号 15"/>
          <p:cNvSpPr/>
          <p:nvPr/>
        </p:nvSpPr>
        <p:spPr>
          <a:xfrm>
            <a:off x="1643063" y="782638"/>
            <a:ext cx="649288" cy="409257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chemeClr val="tx1"/>
              </a:solidFill>
              <a:effectLst/>
              <a:uLnTx/>
              <a:uFillTx/>
              <a:latin typeface="+mn-lt"/>
              <a:ea typeface="+mn-ea"/>
              <a:cs typeface="+mn-cs"/>
            </a:endParaRPr>
          </a:p>
        </p:txBody>
      </p:sp>
      <p:sp>
        <p:nvSpPr>
          <p:cNvPr id="17" name="左大括号 16"/>
          <p:cNvSpPr/>
          <p:nvPr/>
        </p:nvSpPr>
        <p:spPr>
          <a:xfrm>
            <a:off x="5699125" y="565150"/>
            <a:ext cx="439738" cy="4625975"/>
          </a:xfrm>
          <a:prstGeom prst="leftBrace">
            <a:avLst/>
          </a:prstGeom>
        </p:spPr>
        <p:style>
          <a:lnRef idx="1">
            <a:schemeClr val="dk1"/>
          </a:lnRef>
          <a:fillRef idx="0">
            <a:schemeClr val="dk1"/>
          </a:fillRef>
          <a:effectRef idx="0">
            <a:schemeClr val="dk1"/>
          </a:effectRef>
          <a:fontRef idx="minor">
            <a:schemeClr val="tx1"/>
          </a:fontRef>
        </p:style>
        <p:txBody>
          <a:bodyPr anchor="ct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rgbClr val="000000"/>
                </a:solidFill>
                <a:latin typeface="Calibri"/>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endParaRPr kumimoji="0" lang="zh-CN" altLang="en-US" sz="1800" b="1" i="0" u="none" strike="noStrike" kern="1200" cap="none" spc="0" normalizeH="0" baseline="0" noProof="0">
              <a:ln>
                <a:noFill/>
              </a:ln>
              <a:solidFill>
                <a:schemeClr val="tx1"/>
              </a:solidFill>
              <a:effectLst/>
              <a:uLnTx/>
              <a:uFillTx/>
              <a:latin typeface="+mn-lt"/>
              <a:ea typeface="+mn-ea"/>
              <a:cs typeface="+mn-cs"/>
            </a:endParaRPr>
          </a:p>
        </p:txBody>
      </p:sp>
      <p:sp>
        <p:nvSpPr>
          <p:cNvPr id="11" name="矩形 10"/>
          <p:cNvSpPr/>
          <p:nvPr/>
        </p:nvSpPr>
        <p:spPr>
          <a:xfrm>
            <a:off x="1749425" y="4292600"/>
            <a:ext cx="3246120" cy="706755"/>
          </a:xfrm>
          <a:prstGeom prst="rect">
            <a:avLst/>
          </a:prstGeom>
          <a:no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4000" b="1">
                <a:solidFill>
                  <a:srgbClr val="FF0000"/>
                </a:solidFill>
                <a:latin typeface="Calibri" panose="020f0502020204030204" pitchFamily="34" charset="0"/>
              </a:rPr>
              <a:t>（景物描写）</a:t>
            </a:r>
            <a:endParaRPr lang="zh-CN" altLang="en-US" sz="4000">
              <a:latin typeface="Calibri" panose="020f0502020204030204" pitchFamily="34" charset="0"/>
            </a:endParaRPr>
          </a:p>
        </p:txBody>
      </p:sp>
      <p:sp>
        <p:nvSpPr>
          <p:cNvPr id="12" name="矩形 11"/>
          <p:cNvSpPr/>
          <p:nvPr/>
        </p:nvSpPr>
        <p:spPr>
          <a:xfrm>
            <a:off x="4266248" y="2462213"/>
            <a:ext cx="1402080" cy="829945"/>
          </a:xfrm>
          <a:prstGeom prst="rect">
            <a:avLst/>
          </a:prstGeom>
          <a:noFill/>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marL="0" marR="0" lvl="0" indent="0" algn="ctr" defTabSz="914400" rtl="0" eaLnBrk="1" fontAlgn="auto" latinLnBrk="0" hangingPunct="1">
              <a:lnSpc>
                <a:spcPct val="100000"/>
              </a:lnSpc>
              <a:spcBef>
                <a:spcPct val="0"/>
              </a:spcBef>
              <a:spcAft>
                <a:spcPct val="0"/>
              </a:spcAft>
              <a:buClrTx/>
              <a:buSzTx/>
              <a:buFontTx/>
              <a:buNone/>
              <a:defRPr/>
            </a:pPr>
            <a:r>
              <a:rPr kumimoji="0" lang="zh-CN" altLang="en-US" sz="4800" b="0" i="0" u="none" strike="noStrike" kern="1200" cap="none" spc="0" normalizeH="0" baseline="0" noProof="0">
                <a:ln w="0"/>
                <a:solidFill>
                  <a:schemeClr val="tx1"/>
                </a:solidFill>
                <a:effectLst>
                  <a:outerShdw blurRad="38100" dist="19050" dir="2700000" algn="tl" rotWithShape="0">
                    <a:schemeClr val="dk1">
                      <a:alpha val="40000"/>
                    </a:schemeClr>
                  </a:outerShdw>
                </a:effectLst>
                <a:uLnTx/>
                <a:uFillTx/>
                <a:latin typeface="+mn-lt"/>
                <a:ea typeface="+mn-ea"/>
                <a:cs typeface="+mn-cs"/>
              </a:rPr>
              <a:t>作用</a:t>
            </a:r>
            <a:endParaRPr kumimoji="0" lang="zh-CN" altLang="en-US" sz="4800" b="0" i="0" u="none" strike="noStrike" kern="1200" cap="none" spc="0" normalizeH="0" baseline="0" noProof="0">
              <a:ln w="0"/>
              <a:solidFill>
                <a:schemeClr val="tx1"/>
              </a:solidFill>
              <a:effectLst>
                <a:outerShdw blurRad="38100" dist="19050" dir="2700000" algn="tl" rotWithShape="0">
                  <a:schemeClr val="dk1">
                    <a:alpha val="40000"/>
                  </a:schemeClr>
                </a:outerShdw>
              </a:effectLst>
              <a:uLnTx/>
              <a:uFillTx/>
              <a:latin typeface="+mn-lt"/>
              <a:ea typeface="+mn-ea"/>
              <a:cs typeface="+mn-cs"/>
            </a:endParaRPr>
          </a:p>
        </p:txBody>
      </p:sp>
      <p:sp>
        <p:nvSpPr>
          <p:cNvPr id="13" name="矩形 12"/>
          <p:cNvSpPr/>
          <p:nvPr/>
        </p:nvSpPr>
        <p:spPr>
          <a:xfrm>
            <a:off x="6138863" y="668338"/>
            <a:ext cx="5172075" cy="645160"/>
          </a:xfrm>
          <a:prstGeom prst="rect">
            <a:avLst/>
          </a:prstGeom>
          <a:solidFill>
            <a:schemeClr val="bg1">
              <a:alpha val="45000"/>
            </a:schemeClr>
          </a:solid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一</a:t>
            </a:r>
            <a:r>
              <a:rPr lang="en-US" altLang="zh-CN" sz="3600" b="1">
                <a:solidFill>
                  <a:srgbClr val="FF0000"/>
                </a:solidFill>
                <a:latin typeface="Calibri" panose="020f0502020204030204" pitchFamily="34" charset="0"/>
              </a:rPr>
              <a:t>.</a:t>
            </a:r>
            <a:r>
              <a:rPr lang="zh-CN" altLang="en-US" sz="3600" b="1">
                <a:solidFill>
                  <a:srgbClr val="FF0000"/>
                </a:solidFill>
                <a:latin typeface="Calibri" panose="020f0502020204030204" pitchFamily="34" charset="0"/>
              </a:rPr>
              <a:t> 交代故事的时代背景</a:t>
            </a:r>
            <a:endParaRPr lang="zh-CN" altLang="en-US" sz="3600">
              <a:latin typeface="Calibri" panose="020f0502020204030204" pitchFamily="34" charset="0"/>
            </a:endParaRPr>
          </a:p>
        </p:txBody>
      </p:sp>
      <p:sp>
        <p:nvSpPr>
          <p:cNvPr id="14" name="矩形 13"/>
          <p:cNvSpPr/>
          <p:nvPr/>
        </p:nvSpPr>
        <p:spPr>
          <a:xfrm>
            <a:off x="6096000" y="1401763"/>
            <a:ext cx="3059430" cy="645160"/>
          </a:xfrm>
          <a:prstGeom prst="rect">
            <a:avLst/>
          </a:prstGeom>
          <a:solidFill>
            <a:schemeClr val="bg1">
              <a:alpha val="45000"/>
            </a:schemeClr>
          </a:solid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二</a:t>
            </a:r>
            <a:r>
              <a:rPr lang="en-US" altLang="zh-CN" sz="3600" b="1">
                <a:solidFill>
                  <a:srgbClr val="FF0000"/>
                </a:solidFill>
                <a:latin typeface="Calibri" panose="020f0502020204030204" pitchFamily="34" charset="0"/>
              </a:rPr>
              <a:t>.</a:t>
            </a:r>
            <a:r>
              <a:rPr lang="zh-CN" altLang="en-US" sz="3600" b="1">
                <a:solidFill>
                  <a:srgbClr val="FF0000"/>
                </a:solidFill>
                <a:latin typeface="Calibri" panose="020f0502020204030204" pitchFamily="34" charset="0"/>
              </a:rPr>
              <a:t>是渲染气氛</a:t>
            </a:r>
            <a:endParaRPr lang="zh-CN" altLang="en-US" sz="3600">
              <a:latin typeface="Calibri" panose="020f0502020204030204" pitchFamily="34" charset="0"/>
            </a:endParaRPr>
          </a:p>
        </p:txBody>
      </p:sp>
      <p:sp>
        <p:nvSpPr>
          <p:cNvPr id="21" name="矩形 20"/>
          <p:cNvSpPr/>
          <p:nvPr/>
        </p:nvSpPr>
        <p:spPr>
          <a:xfrm>
            <a:off x="6096000" y="2179638"/>
            <a:ext cx="3977640" cy="645160"/>
          </a:xfrm>
          <a:prstGeom prst="rect">
            <a:avLst/>
          </a:prstGeom>
          <a:solidFill>
            <a:schemeClr val="bg1">
              <a:alpha val="45000"/>
            </a:schemeClr>
          </a:solid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三</a:t>
            </a:r>
            <a:r>
              <a:rPr lang="en-US" altLang="zh-CN" sz="3600" b="1">
                <a:solidFill>
                  <a:srgbClr val="FF0000"/>
                </a:solidFill>
                <a:latin typeface="Calibri" panose="020f0502020204030204" pitchFamily="34" charset="0"/>
              </a:rPr>
              <a:t>.</a:t>
            </a:r>
            <a:r>
              <a:rPr lang="zh-CN" altLang="en-US" sz="3600" b="1">
                <a:solidFill>
                  <a:srgbClr val="FF0000"/>
                </a:solidFill>
                <a:latin typeface="Calibri" panose="020f0502020204030204" pitchFamily="34" charset="0"/>
              </a:rPr>
              <a:t>是烘托人物性格</a:t>
            </a:r>
            <a:endParaRPr lang="zh-CN" altLang="en-US" sz="3600">
              <a:latin typeface="Calibri" panose="020f0502020204030204" pitchFamily="34" charset="0"/>
            </a:endParaRPr>
          </a:p>
        </p:txBody>
      </p:sp>
      <p:sp>
        <p:nvSpPr>
          <p:cNvPr id="23" name="矩形 22"/>
          <p:cNvSpPr/>
          <p:nvPr/>
        </p:nvSpPr>
        <p:spPr>
          <a:xfrm>
            <a:off x="6096000" y="2995613"/>
            <a:ext cx="4895850" cy="645160"/>
          </a:xfrm>
          <a:prstGeom prst="rect">
            <a:avLst/>
          </a:prstGeom>
          <a:solidFill>
            <a:schemeClr val="bg1">
              <a:alpha val="45000"/>
            </a:schemeClr>
          </a:solid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四</a:t>
            </a:r>
            <a:r>
              <a:rPr lang="en-US" altLang="zh-CN" sz="3600" b="1">
                <a:solidFill>
                  <a:srgbClr val="FF0000"/>
                </a:solidFill>
                <a:latin typeface="Calibri" panose="020f0502020204030204" pitchFamily="34" charset="0"/>
              </a:rPr>
              <a:t>.</a:t>
            </a:r>
            <a:r>
              <a:rPr lang="zh-CN" altLang="en-US" sz="3600" b="1">
                <a:solidFill>
                  <a:srgbClr val="FF0000"/>
                </a:solidFill>
                <a:latin typeface="Calibri" panose="020f0502020204030204" pitchFamily="34" charset="0"/>
              </a:rPr>
              <a:t>推动故事情节的发展</a:t>
            </a:r>
            <a:endParaRPr lang="zh-CN" altLang="en-US" sz="3600">
              <a:latin typeface="Calibri" panose="020f0502020204030204" pitchFamily="34" charset="0"/>
            </a:endParaRPr>
          </a:p>
        </p:txBody>
      </p:sp>
      <p:sp>
        <p:nvSpPr>
          <p:cNvPr id="24" name="矩形 23"/>
          <p:cNvSpPr/>
          <p:nvPr/>
        </p:nvSpPr>
        <p:spPr>
          <a:xfrm>
            <a:off x="6096000" y="3860800"/>
            <a:ext cx="3977640" cy="645160"/>
          </a:xfrm>
          <a:prstGeom prst="rect">
            <a:avLst/>
          </a:prstGeom>
          <a:solidFill>
            <a:schemeClr val="bg1">
              <a:alpha val="45000"/>
            </a:schemeClr>
          </a:solid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五</a:t>
            </a:r>
            <a:r>
              <a:rPr lang="en-US" altLang="zh-CN" sz="3600" b="1">
                <a:solidFill>
                  <a:srgbClr val="FF0000"/>
                </a:solidFill>
                <a:latin typeface="Calibri" panose="020f0502020204030204" pitchFamily="34" charset="0"/>
              </a:rPr>
              <a:t>.</a:t>
            </a:r>
            <a:r>
              <a:rPr lang="zh-CN" altLang="en-US" sz="3600" b="1">
                <a:solidFill>
                  <a:srgbClr val="FF0000"/>
                </a:solidFill>
                <a:latin typeface="Calibri" panose="020f0502020204030204" pitchFamily="34" charset="0"/>
              </a:rPr>
              <a:t>映衬人物的心情</a:t>
            </a:r>
            <a:endParaRPr lang="zh-CN" altLang="en-US" sz="3600">
              <a:solidFill>
                <a:srgbClr val="000000"/>
              </a:solidFill>
              <a:latin typeface="Calibri" panose="020f0502020204030204" pitchFamily="34" charset="0"/>
            </a:endParaRPr>
          </a:p>
        </p:txBody>
      </p:sp>
      <p:sp>
        <p:nvSpPr>
          <p:cNvPr id="25" name="矩形 24"/>
          <p:cNvSpPr/>
          <p:nvPr/>
        </p:nvSpPr>
        <p:spPr>
          <a:xfrm>
            <a:off x="6096000" y="4603750"/>
            <a:ext cx="6071870" cy="645160"/>
          </a:xfrm>
          <a:prstGeom prst="rect">
            <a:avLst/>
          </a:prstGeom>
          <a:solidFill>
            <a:schemeClr val="bg1">
              <a:alpha val="45000"/>
            </a:schemeClr>
          </a:solidFill>
          <a:ln w="9525">
            <a:noFill/>
          </a:ln>
        </p:spPr>
        <p:txBody>
          <a:bodyPr wrap="non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r>
              <a:rPr lang="zh-CN" altLang="en-US" sz="3600" b="1">
                <a:solidFill>
                  <a:srgbClr val="FF0000"/>
                </a:solidFill>
                <a:latin typeface="Calibri" panose="020f0502020204030204" pitchFamily="34" charset="0"/>
              </a:rPr>
              <a:t>六</a:t>
            </a:r>
            <a:r>
              <a:rPr lang="en-US" altLang="zh-CN" sz="3600" b="1">
                <a:solidFill>
                  <a:srgbClr val="FF0000"/>
                </a:solidFill>
                <a:latin typeface="Calibri" panose="020f0502020204030204" pitchFamily="34" charset="0"/>
              </a:rPr>
              <a:t>.</a:t>
            </a:r>
            <a:r>
              <a:rPr lang="zh-CN" altLang="en-US" sz="3200" b="1">
                <a:solidFill>
                  <a:srgbClr val="FF0000"/>
                </a:solidFill>
                <a:latin typeface="Calibri" panose="020f0502020204030204" pitchFamily="34" charset="0"/>
              </a:rPr>
              <a:t>抒发作者的思想感情（中心）</a:t>
            </a:r>
            <a:endParaRPr lang="zh-CN" altLang="en-US" sz="3600">
              <a:solidFill>
                <a:srgbClr val="000000"/>
              </a:solidFill>
              <a:latin typeface="Calibri" panose="020f0502020204030204"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10" presetClass="entr" presetSubtype="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10" presetClass="entr" presetSubtype="0" dur="500" fill="hold" nodeType="clickEffect">
                                  <p:stCondLst>
                                    <p:cond delay="0"/>
                                  </p:stCondLst>
                                  <p:childTnLst>
                                    <p:set>
                                      <p:cBhvr>
                                        <p:cTn id="11" dur="1" fill="hold">
                                          <p:stCondLst>
                                            <p:cond delay="0"/>
                                          </p:stCondLst>
                                        </p:cTn>
                                        <p:tgtEl>
                                          <p:spTgt spid="8">
                                            <p:txEl>
                                              <p:pRg st="0" end="0"/>
                                            </p:txEl>
                                          </p:spTgt>
                                        </p:tgtEl>
                                        <p:attrNameLst>
                                          <p:attrName>style.visibility</p:attrName>
                                        </p:attrNameLst>
                                      </p:cBhvr>
                                      <p:to>
                                        <p:strVal val="visible"/>
                                      </p:to>
                                    </p:set>
                                    <p:animEffect transition="in" filter="fade">
                                      <p:cBhvr>
                                        <p:cTn id="12" dur="500"/>
                                        <p:tgtEl>
                                          <p:spTgt spid="8">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10" presetClass="entr" presetSubtype="0" dur="500" fill="hold" grpId="0"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fade">
                                      <p:cBhvr>
                                        <p:cTn id="17" dur="500"/>
                                        <p:tgtEl>
                                          <p:spTgt spid="1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10" presetClass="entr" presetSubtype="0" dur="500" fill="hold" grpId="0" nodeType="clickEffect">
                                  <p:stCondLst>
                                    <p:cond delay="0"/>
                                  </p:stCondLst>
                                  <p:childTnLst>
                                    <p:set>
                                      <p:cBhvr>
                                        <p:cTn id="21" dur="1" fill="hold">
                                          <p:stCondLst>
                                            <p:cond delay="0"/>
                                          </p:stCondLst>
                                        </p:cTn>
                                        <p:tgtEl>
                                          <p:spTgt spid="12"/>
                                        </p:tgtEl>
                                        <p:attrNameLst>
                                          <p:attrName>style.visibility</p:attrName>
                                        </p:attrNameLst>
                                      </p:cBhvr>
                                      <p:to>
                                        <p:strVal val="visible"/>
                                      </p:to>
                                    </p:set>
                                    <p:animEffect transition="in" filter="fade">
                                      <p:cBhvr>
                                        <p:cTn id="22" dur="500"/>
                                        <p:tgtEl>
                                          <p:spTgt spid="1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10" presetClass="entr" presetSubtype="0" dur="500" fill="hold" grpId="0" nodeType="clickEffect">
                                  <p:stCondLst>
                                    <p:cond delay="0"/>
                                  </p:stCondLst>
                                  <p:childTnLst>
                                    <p:set>
                                      <p:cBhvr>
                                        <p:cTn id="26" dur="1" fill="hold">
                                          <p:stCondLst>
                                            <p:cond delay="0"/>
                                          </p:stCondLst>
                                        </p:cTn>
                                        <p:tgtEl>
                                          <p:spTgt spid="17"/>
                                        </p:tgtEl>
                                        <p:attrNameLst>
                                          <p:attrName>style.visibility</p:attrName>
                                        </p:attrNameLst>
                                      </p:cBhvr>
                                      <p:to>
                                        <p:strVal val="visible"/>
                                      </p:to>
                                    </p:set>
                                    <p:animEffect transition="in" filter="fade">
                                      <p:cBhvr>
                                        <p:cTn id="27" dur="500"/>
                                        <p:tgtEl>
                                          <p:spTgt spid="17"/>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10" presetClass="entr" presetSubtype="0" dur="500" fill="hold" grpId="0" nodeType="clickEffect">
                                  <p:stCondLst>
                                    <p:cond delay="0"/>
                                  </p:stCondLst>
                                  <p:childTnLst>
                                    <p:set>
                                      <p:cBhvr>
                                        <p:cTn id="31" dur="1" fill="hold">
                                          <p:stCondLst>
                                            <p:cond delay="0"/>
                                          </p:stCondLst>
                                        </p:cTn>
                                        <p:tgtEl>
                                          <p:spTgt spid="13"/>
                                        </p:tgtEl>
                                        <p:attrNameLst>
                                          <p:attrName>style.visibility</p:attrName>
                                        </p:attrNameLst>
                                      </p:cBhvr>
                                      <p:to>
                                        <p:strVal val="visible"/>
                                      </p:to>
                                    </p:set>
                                    <p:animEffect transition="in" filter="fade">
                                      <p:cBhvr>
                                        <p:cTn id="32" dur="500"/>
                                        <p:tgtEl>
                                          <p:spTgt spid="13"/>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10" presetClass="entr" presetSubtype="0" dur="500" fill="hold" nodeType="clickEffect">
                                  <p:stCondLst>
                                    <p:cond delay="0"/>
                                  </p:stCondLst>
                                  <p:childTnLst>
                                    <p:set>
                                      <p:cBhvr>
                                        <p:cTn id="36" dur="1" fill="hold">
                                          <p:stCondLst>
                                            <p:cond delay="0"/>
                                          </p:stCondLst>
                                        </p:cTn>
                                        <p:tgtEl>
                                          <p:spTgt spid="14">
                                            <p:txEl>
                                              <p:pRg st="0" end="0"/>
                                            </p:txEl>
                                          </p:spTgt>
                                        </p:tgtEl>
                                        <p:attrNameLst>
                                          <p:attrName>style.visibility</p:attrName>
                                        </p:attrNameLst>
                                      </p:cBhvr>
                                      <p:to>
                                        <p:strVal val="visible"/>
                                      </p:to>
                                    </p:set>
                                    <p:animEffect transition="in" filter="fade">
                                      <p:cBhvr>
                                        <p:cTn id="37" dur="500"/>
                                        <p:tgtEl>
                                          <p:spTgt spid="14">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10" presetClass="entr" presetSubtype="0" dur="500" fill="hold" nodeType="clickEffect">
                                  <p:stCondLst>
                                    <p:cond delay="0"/>
                                  </p:stCondLst>
                                  <p:childTnLst>
                                    <p:set>
                                      <p:cBhvr>
                                        <p:cTn id="41" dur="1" fill="hold">
                                          <p:stCondLst>
                                            <p:cond delay="0"/>
                                          </p:stCondLst>
                                        </p:cTn>
                                        <p:tgtEl>
                                          <p:spTgt spid="21">
                                            <p:txEl>
                                              <p:pRg st="0" end="0"/>
                                            </p:txEl>
                                          </p:spTgt>
                                        </p:tgtEl>
                                        <p:attrNameLst>
                                          <p:attrName>style.visibility</p:attrName>
                                        </p:attrNameLst>
                                      </p:cBhvr>
                                      <p:to>
                                        <p:strVal val="visible"/>
                                      </p:to>
                                    </p:set>
                                    <p:animEffect transition="in" filter="fade">
                                      <p:cBhvr>
                                        <p:cTn id="42" dur="500"/>
                                        <p:tgtEl>
                                          <p:spTgt spid="21">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10" presetClass="entr" presetSubtype="0" dur="500" fill="hold" nodeType="clickEffect">
                                  <p:stCondLst>
                                    <p:cond delay="0"/>
                                  </p:stCondLst>
                                  <p:childTnLst>
                                    <p:set>
                                      <p:cBhvr>
                                        <p:cTn id="46" dur="1" fill="hold">
                                          <p:stCondLst>
                                            <p:cond delay="0"/>
                                          </p:stCondLst>
                                        </p:cTn>
                                        <p:tgtEl>
                                          <p:spTgt spid="23">
                                            <p:txEl>
                                              <p:pRg st="0" end="0"/>
                                            </p:txEl>
                                          </p:spTgt>
                                        </p:tgtEl>
                                        <p:attrNameLst>
                                          <p:attrName>style.visibility</p:attrName>
                                        </p:attrNameLst>
                                      </p:cBhvr>
                                      <p:to>
                                        <p:strVal val="visible"/>
                                      </p:to>
                                    </p:set>
                                    <p:animEffect transition="in" filter="fade">
                                      <p:cBhvr>
                                        <p:cTn id="47" dur="500"/>
                                        <p:tgtEl>
                                          <p:spTgt spid="23">
                                            <p:txEl>
                                              <p:pRg st="0" end="0"/>
                                            </p:txEl>
                                          </p:spTgt>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10" presetClass="entr" presetSubtype="0" dur="500" fill="hold" nodeType="clickEffect">
                                  <p:stCondLst>
                                    <p:cond delay="0"/>
                                  </p:stCondLst>
                                  <p:childTnLst>
                                    <p:set>
                                      <p:cBhvr>
                                        <p:cTn id="51" dur="1" fill="hold">
                                          <p:stCondLst>
                                            <p:cond delay="0"/>
                                          </p:stCondLst>
                                        </p:cTn>
                                        <p:tgtEl>
                                          <p:spTgt spid="24">
                                            <p:txEl>
                                              <p:pRg st="0" end="0"/>
                                            </p:txEl>
                                          </p:spTgt>
                                        </p:tgtEl>
                                        <p:attrNameLst>
                                          <p:attrName>style.visibility</p:attrName>
                                        </p:attrNameLst>
                                      </p:cBhvr>
                                      <p:to>
                                        <p:strVal val="visible"/>
                                      </p:to>
                                    </p:set>
                                    <p:animEffect transition="in" filter="fade">
                                      <p:cBhvr>
                                        <p:cTn id="52" dur="500"/>
                                        <p:tgtEl>
                                          <p:spTgt spid="24">
                                            <p:txEl>
                                              <p:pRg st="0" end="0"/>
                                            </p:txEl>
                                          </p:spTgt>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10" presetClass="entr" presetSubtype="0" dur="500" fill="hold" grpId="0"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fade">
                                      <p:cBhvr>
                                        <p:cTn id="57" dur="500"/>
                                        <p:tgtEl>
                                          <p:spTgt spid="2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7" grpId="0"/>
      <p:bldP spid="11" grpId="0"/>
      <p:bldP spid="12" grpId="0"/>
      <p:bldP spid="13" grpId="0"/>
      <p:bldP spid="25" grpId="0"/>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ru-RU"/>
              <a:t>9</a:t>
            </a:fld>
            <a:endParaRPr lang="ru-RU" sz="1400" u="none">
              <a:solidFill>
                <a:schemeClr val="tx1"/>
              </a:solidFill>
            </a:endParaRPr>
          </a:p>
        </p:txBody>
      </p:sp>
      <p:sp>
        <p:nvSpPr>
          <p:cNvPr id="2059" name="标题 2058"/>
          <p:cNvSpPr>
            <a:spLocks noGrp="1"/>
          </p:cNvSpPr>
          <p:nvPr>
            <p:ph type="ctrTitle" idx="4294967295"/>
          </p:nvPr>
        </p:nvSpPr>
        <p:spPr>
          <a:xfrm>
            <a:off x="1774508" y="306070"/>
            <a:ext cx="3733800" cy="533400"/>
          </a:xfrm>
          <a:noFill/>
          <a:extLst>
            <a:ext uri="{909E8E84-426E-40DD-AFC4-6F175D3DCCD1}">
              <a14:hiddenFill xmlns:a14="http://schemas.microsoft.com/office/drawing/2010/main">
                <a:gradFill rotWithShape="0">
                  <a:gsLst>
                    <a:gs pos="0">
                      <a:srgbClr val="CCFF33"/>
                    </a:gs>
                    <a:gs pos="100000">
                      <a:srgbClr val="FF99CC"/>
                    </a:gs>
                  </a:gsLst>
                  <a:path path="shape">
                    <a:fillToRect l="50000" t="50000" r="50000" b="50000"/>
                  </a:path>
                  <a:tileRect/>
                </a:gradFill>
              </a14:hiddenFill>
            </a:ext>
          </a:extLst>
        </p:spPr>
        <p:txBody>
          <a:bodyPr anchor="ctr" anchorCtr="0"/>
          <a:lstStyle>
            <a:lvl1pPr marL="0" lvl="0" indent="0" algn="ctr" defTabSz="914400" rtl="0" eaLnBrk="1" fontAlgn="base" latinLnBrk="0" hangingPunct="1">
              <a:lnSpc>
                <a:spcPct val="100000"/>
              </a:lnSpc>
              <a:spcBef>
                <a:spcPct val="0"/>
              </a:spcBef>
              <a:spcAft>
                <a:spcPct val="0"/>
              </a:spcAft>
              <a:buClrTx/>
              <a:buSzTx/>
              <a:buFontTx/>
              <a:buNone/>
              <a:defRPr sz="4400" b="0" i="0" u="none">
                <a:solidFill>
                  <a:schemeClr val="tx2"/>
                </a:solidFill>
                <a:latin typeface="Arial"/>
                <a:ea typeface="宋体" panose="02010600030101010101" pitchFamily="2" charset="-122"/>
              </a:defRPr>
            </a:lvl1pPr>
          </a:lstStyle>
          <a:p>
            <a:pPr lvl="0"/>
            <a:r>
              <a:rPr lang="zh-CN" altLang="en-US" sz="3600" b="1">
                <a:solidFill>
                  <a:srgbClr val="0000FF"/>
                </a:solidFill>
                <a:latin typeface="微软雅黑" panose="020b0503020204020204" charset="-122"/>
                <a:ea typeface="微软雅黑" panose="020b0503020204020204" charset="-122"/>
              </a:rPr>
              <a:t>小说基本知识</a:t>
            </a:r>
            <a:endParaRPr lang="zh-CN" altLang="en-US" sz="3600" b="1">
              <a:solidFill>
                <a:srgbClr val="0000FF"/>
              </a:solidFill>
              <a:latin typeface="微软雅黑" panose="020b0503020204020204" charset="-122"/>
              <a:ea typeface="微软雅黑" panose="020b0503020204020204" charset="-122"/>
            </a:endParaRPr>
          </a:p>
        </p:txBody>
      </p:sp>
      <p:sp>
        <p:nvSpPr>
          <p:cNvPr id="2060" name="副标题 2059"/>
          <p:cNvSpPr>
            <a:spLocks noGrp="1"/>
          </p:cNvSpPr>
          <p:nvPr>
            <p:ph type="subTitle" idx="4294967295"/>
          </p:nvPr>
        </p:nvSpPr>
        <p:spPr>
          <a:xfrm>
            <a:off x="1905000" y="1066800"/>
            <a:ext cx="4191000" cy="457200"/>
          </a:xfrm>
        </p:spPr>
        <p:txBody>
          <a:bodyPr/>
          <a:lstStyle>
            <a:lvl1pPr marL="0" lvl="0" indent="0" algn="ctr" defTabSz="914400" rtl="0" eaLnBrk="1" fontAlgn="base" latinLnBrk="0" hangingPunct="1">
              <a:lnSpc>
                <a:spcPct val="100000"/>
              </a:lnSpc>
              <a:spcBef>
                <a:spcPct val="20000"/>
              </a:spcBef>
              <a:spcAft>
                <a:spcPct val="0"/>
              </a:spcAft>
              <a:buClrTx/>
              <a:buSzTx/>
              <a:buFontTx/>
              <a:buNone/>
              <a:defRPr sz="3200" b="0" i="0" u="none">
                <a:solidFill>
                  <a:schemeClr val="tx1"/>
                </a:solidFill>
                <a:latin typeface="Arial"/>
                <a:ea typeface="宋体" panose="02010600030101010101" pitchFamily="2" charset="-122"/>
              </a:defRPr>
            </a:lvl1pPr>
            <a:lvl2pPr marL="457200" lvl="1" indent="0" algn="ctr" defTabSz="914400" rtl="0" eaLnBrk="1" fontAlgn="base" latinLnBrk="0" hangingPunct="1">
              <a:lnSpc>
                <a:spcPct val="100000"/>
              </a:lnSpc>
              <a:spcBef>
                <a:spcPct val="20000"/>
              </a:spcBef>
              <a:spcAft>
                <a:spcPct val="0"/>
              </a:spcAft>
              <a:buClrTx/>
              <a:buSzTx/>
              <a:buFontTx/>
              <a:buNone/>
              <a:defRPr sz="2800" b="0" i="0" u="none">
                <a:solidFill>
                  <a:schemeClr val="tx1"/>
                </a:solidFill>
                <a:latin typeface="Arial"/>
                <a:ea typeface="宋体" panose="02010600030101010101" pitchFamily="2" charset="-122"/>
              </a:defRPr>
            </a:lvl2pPr>
            <a:lvl3pPr marL="914400" lvl="2" indent="0" algn="ctr" defTabSz="914400" rtl="0" eaLnBrk="1" fontAlgn="base" latinLnBrk="0" hangingPunct="1">
              <a:lnSpc>
                <a:spcPct val="100000"/>
              </a:lnSpc>
              <a:spcBef>
                <a:spcPct val="20000"/>
              </a:spcBef>
              <a:spcAft>
                <a:spcPct val="0"/>
              </a:spcAft>
              <a:buClrTx/>
              <a:buSzTx/>
              <a:buFontTx/>
              <a:buNone/>
              <a:defRPr sz="2400" b="0" i="0" u="none">
                <a:solidFill>
                  <a:schemeClr val="tx1"/>
                </a:solidFill>
                <a:latin typeface="Arial"/>
                <a:ea typeface="宋体" panose="02010600030101010101" pitchFamily="2" charset="-122"/>
              </a:defRPr>
            </a:lvl3pPr>
            <a:lvl4pPr marL="1371600" lvl="3" indent="0" algn="ctr" defTabSz="914400" rtl="0" eaLnBrk="1" fontAlgn="base" latinLnBrk="0" hangingPunct="1">
              <a:lnSpc>
                <a:spcPct val="100000"/>
              </a:lnSpc>
              <a:spcBef>
                <a:spcPct val="20000"/>
              </a:spcBef>
              <a:spcAft>
                <a:spcPct val="0"/>
              </a:spcAft>
              <a:buClrTx/>
              <a:buSzTx/>
              <a:buFontTx/>
              <a:buNone/>
              <a:defRPr sz="2000" b="0" i="0" u="none">
                <a:solidFill>
                  <a:schemeClr val="tx1"/>
                </a:solidFill>
                <a:latin typeface="Arial"/>
                <a:ea typeface="宋体" panose="02010600030101010101" pitchFamily="2" charset="-122"/>
              </a:defRPr>
            </a:lvl4pPr>
            <a:lvl5pPr marL="1828800" lvl="4" indent="0" algn="ctr" defTabSz="914400" rtl="0" eaLnBrk="1" fontAlgn="base" latinLnBrk="0" hangingPunct="1">
              <a:lnSpc>
                <a:spcPct val="100000"/>
              </a:lnSpc>
              <a:spcBef>
                <a:spcPct val="20000"/>
              </a:spcBef>
              <a:spcAft>
                <a:spcPct val="0"/>
              </a:spcAft>
              <a:buClrTx/>
              <a:buSzTx/>
              <a:buFontTx/>
              <a:buNone/>
              <a:defRPr sz="2000" b="0" i="0" u="none">
                <a:solidFill>
                  <a:schemeClr val="tx1"/>
                </a:solidFill>
                <a:latin typeface="Arial"/>
                <a:ea typeface="宋体" panose="02010600030101010101" pitchFamily="2" charset="-122"/>
              </a:defRPr>
            </a:lvl5pPr>
          </a:lstStyle>
          <a:p>
            <a:pPr lvl="0" algn="l"/>
            <a:r>
              <a:rPr lang="zh-CN" altLang="en-US" sz="2400" b="1">
                <a:latin typeface="微软雅黑" panose="020b0503020204020204" charset="-122"/>
                <a:ea typeface="微软雅黑" panose="020b0503020204020204" charset="-122"/>
              </a:rPr>
              <a:t>一、文学作品的四大样式</a:t>
            </a:r>
            <a:r>
              <a:rPr lang="zh-CN" altLang="en-US" sz="2400">
                <a:latin typeface="微软雅黑" panose="020b0503020204020204" charset="-122"/>
                <a:ea typeface="微软雅黑" panose="020b0503020204020204" charset="-122"/>
              </a:rPr>
              <a:t>：</a:t>
            </a:r>
            <a:endParaRPr lang="zh-CN" altLang="en-US" sz="2400">
              <a:latin typeface="微软雅黑" panose="020b0503020204020204" charset="-122"/>
              <a:ea typeface="微软雅黑" panose="020b0503020204020204" charset="-122"/>
            </a:endParaRPr>
          </a:p>
        </p:txBody>
      </p:sp>
      <p:sp>
        <p:nvSpPr>
          <p:cNvPr id="2061" name="矩形 2060"/>
          <p:cNvSpPr/>
          <p:nvPr/>
        </p:nvSpPr>
        <p:spPr>
          <a:xfrm>
            <a:off x="6024563" y="981075"/>
            <a:ext cx="3881437"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诗歌、散文、小说、戏剧</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62" name="矩形 2061"/>
          <p:cNvSpPr/>
          <p:nvPr/>
        </p:nvSpPr>
        <p:spPr>
          <a:xfrm>
            <a:off x="1847850" y="1557338"/>
            <a:ext cx="3203575"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b="1">
                <a:latin typeface="微软雅黑" panose="020b0503020204020204" charset="-122"/>
                <a:ea typeface="微软雅黑" panose="020b0503020204020204" charset="-122"/>
              </a:rPr>
              <a:t>二、关于小说知识</a:t>
            </a:r>
            <a:r>
              <a:rPr lang="zh-CN" altLang="en-US" sz="2400">
                <a:latin typeface="微软雅黑" panose="020b0503020204020204" charset="-122"/>
                <a:ea typeface="微软雅黑" panose="020b0503020204020204" charset="-122"/>
              </a:rPr>
              <a:t>：</a:t>
            </a:r>
            <a:endParaRPr lang="zh-CN" altLang="en-US" sz="2400">
              <a:latin typeface="微软雅黑" panose="020b0503020204020204" charset="-122"/>
              <a:ea typeface="微软雅黑" panose="020b0503020204020204" charset="-122"/>
            </a:endParaRPr>
          </a:p>
        </p:txBody>
      </p:sp>
      <p:sp>
        <p:nvSpPr>
          <p:cNvPr id="2063" name="矩形 2062"/>
          <p:cNvSpPr/>
          <p:nvPr/>
        </p:nvSpPr>
        <p:spPr>
          <a:xfrm>
            <a:off x="1905000" y="2057400"/>
            <a:ext cx="1601788"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en-US" altLang="zh-CN" sz="2400" b="1">
                <a:latin typeface="微软雅黑" panose="020b0503020204020204" charset="-122"/>
                <a:ea typeface="微软雅黑" panose="020b0503020204020204" charset="-122"/>
                <a:cs typeface="微软雅黑" panose="020b0503020204020204" charset="-122"/>
              </a:rPr>
              <a:t>1</a:t>
            </a:r>
            <a:r>
              <a:rPr lang="zh-CN" altLang="en-US" sz="2400" b="1">
                <a:latin typeface="微软雅黑" panose="020b0503020204020204" charset="-122"/>
                <a:ea typeface="微软雅黑" panose="020b0503020204020204" charset="-122"/>
                <a:cs typeface="微软雅黑" panose="020b0503020204020204" charset="-122"/>
              </a:rPr>
              <a:t>、定义：</a:t>
            </a:r>
            <a:endParaRPr lang="zh-CN" altLang="en-US" sz="2400" b="1">
              <a:latin typeface="微软雅黑" panose="020b0503020204020204" charset="-122"/>
              <a:ea typeface="微软雅黑" panose="020b0503020204020204" charset="-122"/>
              <a:cs typeface="微软雅黑" panose="020b0503020204020204" charset="-122"/>
            </a:endParaRPr>
          </a:p>
        </p:txBody>
      </p:sp>
      <p:sp>
        <p:nvSpPr>
          <p:cNvPr id="2064" name="矩形 2063"/>
          <p:cNvSpPr/>
          <p:nvPr/>
        </p:nvSpPr>
        <p:spPr>
          <a:xfrm>
            <a:off x="3287713" y="2060575"/>
            <a:ext cx="6483350" cy="1198880"/>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小说是以塑造人物形象为中心，通过完整的故事情节和具体的环境描写来反映社会生活的一种文学体裁。</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65" name="矩形 2064"/>
          <p:cNvSpPr/>
          <p:nvPr/>
        </p:nvSpPr>
        <p:spPr>
          <a:xfrm>
            <a:off x="1905000" y="3200400"/>
            <a:ext cx="2970213"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en-US" altLang="zh-CN" sz="2400" b="1">
                <a:latin typeface="微软雅黑" panose="020b0503020204020204" charset="-122"/>
                <a:ea typeface="微软雅黑" panose="020b0503020204020204" charset="-122"/>
                <a:cs typeface="微软雅黑" panose="020b0503020204020204" charset="-122"/>
              </a:rPr>
              <a:t>2</a:t>
            </a:r>
            <a:r>
              <a:rPr lang="zh-CN" altLang="en-US" sz="2400" b="1">
                <a:latin typeface="微软雅黑" panose="020b0503020204020204" charset="-122"/>
                <a:ea typeface="微软雅黑" panose="020b0503020204020204" charset="-122"/>
                <a:cs typeface="微软雅黑" panose="020b0503020204020204" charset="-122"/>
              </a:rPr>
              <a:t>、小说的三要素</a:t>
            </a:r>
            <a:r>
              <a:rPr lang="zh-CN" altLang="en-US" sz="2000" b="1">
                <a:latin typeface="微软雅黑" panose="020b0503020204020204" charset="-122"/>
                <a:ea typeface="微软雅黑" panose="020b0503020204020204" charset="-122"/>
                <a:cs typeface="微软雅黑" panose="020b0503020204020204" charset="-122"/>
              </a:rPr>
              <a:t>：</a:t>
            </a:r>
            <a:endParaRPr lang="zh-CN" altLang="en-US" sz="2000" b="1">
              <a:latin typeface="微软雅黑" panose="020b0503020204020204" charset="-122"/>
              <a:ea typeface="微软雅黑" panose="020b0503020204020204" charset="-122"/>
              <a:cs typeface="微软雅黑" panose="020b0503020204020204" charset="-122"/>
            </a:endParaRPr>
          </a:p>
        </p:txBody>
      </p:sp>
      <p:sp>
        <p:nvSpPr>
          <p:cNvPr id="2066" name="矩形 2065"/>
          <p:cNvSpPr/>
          <p:nvPr/>
        </p:nvSpPr>
        <p:spPr>
          <a:xfrm>
            <a:off x="4495800" y="3200400"/>
            <a:ext cx="6178550"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人物形象（主要要素）、故事情节、环境。</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67" name="矩形 2066"/>
          <p:cNvSpPr/>
          <p:nvPr/>
        </p:nvSpPr>
        <p:spPr>
          <a:xfrm>
            <a:off x="1905000" y="3733800"/>
            <a:ext cx="2393950"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400" b="1">
                <a:latin typeface="微软雅黑" panose="020b0503020204020204" charset="-122"/>
                <a:ea typeface="微软雅黑" panose="020b0503020204020204" charset="-122"/>
                <a:cs typeface="微软雅黑" panose="020b0503020204020204" charset="-122"/>
              </a:rPr>
              <a:t>3</a:t>
            </a:r>
            <a:r>
              <a:rPr lang="zh-CN" altLang="en-US" sz="2400" b="1">
                <a:latin typeface="微软雅黑" panose="020b0503020204020204" charset="-122"/>
                <a:ea typeface="微软雅黑" panose="020b0503020204020204" charset="-122"/>
                <a:cs typeface="微软雅黑" panose="020b0503020204020204" charset="-122"/>
              </a:rPr>
              <a:t>、人物</a:t>
            </a:r>
            <a:r>
              <a:rPr lang="zh-CN" altLang="en-US" sz="2400" b="1">
                <a:latin typeface="微软雅黑" panose="020b0503020204020204" charset="-122"/>
                <a:ea typeface="微软雅黑" panose="020b0503020204020204" charset="-122"/>
                <a:cs typeface="微软雅黑" panose="020b0503020204020204" charset="-122"/>
                <a:sym typeface="Wingdings" panose="05000000000000000000" pitchFamily="2" charset="2"/>
              </a:rPr>
              <a:t>塑造</a:t>
            </a:r>
            <a:r>
              <a:rPr lang="zh-CN" altLang="en-US" sz="2400" b="1">
                <a:latin typeface="微软雅黑" panose="020b0503020204020204" charset="-122"/>
                <a:ea typeface="微软雅黑" panose="020b0503020204020204" charset="-122"/>
                <a:cs typeface="微软雅黑" panose="020b0503020204020204" charset="-122"/>
              </a:rPr>
              <a:t>：</a:t>
            </a:r>
            <a:endParaRPr lang="zh-CN" altLang="en-US" sz="2400" b="1">
              <a:latin typeface="微软雅黑" panose="020b0503020204020204" charset="-122"/>
              <a:ea typeface="微软雅黑" panose="020b0503020204020204" charset="-122"/>
              <a:cs typeface="微软雅黑" panose="020b0503020204020204" charset="-122"/>
            </a:endParaRPr>
          </a:p>
        </p:txBody>
      </p:sp>
      <p:sp>
        <p:nvSpPr>
          <p:cNvPr id="2068" name="矩形 2067"/>
          <p:cNvSpPr/>
          <p:nvPr/>
        </p:nvSpPr>
        <p:spPr>
          <a:xfrm>
            <a:off x="4727575" y="3789363"/>
            <a:ext cx="4881563"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语言、动作、心理、外貌、神态。</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69" name="矩形 2068"/>
          <p:cNvSpPr/>
          <p:nvPr/>
        </p:nvSpPr>
        <p:spPr>
          <a:xfrm>
            <a:off x="1905000" y="4343400"/>
            <a:ext cx="2363788"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en-US" altLang="zh-CN" sz="2400" b="1">
                <a:latin typeface="微软雅黑" panose="020b0503020204020204" charset="-122"/>
                <a:ea typeface="微软雅黑" panose="020b0503020204020204" charset="-122"/>
                <a:cs typeface="微软雅黑" panose="020b0503020204020204" charset="-122"/>
              </a:rPr>
              <a:t>4</a:t>
            </a:r>
            <a:r>
              <a:rPr lang="zh-CN" altLang="en-US" sz="2400" b="1">
                <a:latin typeface="微软雅黑" panose="020b0503020204020204" charset="-122"/>
                <a:ea typeface="微软雅黑" panose="020b0503020204020204" charset="-122"/>
                <a:cs typeface="微软雅黑" panose="020b0503020204020204" charset="-122"/>
              </a:rPr>
              <a:t>、故事情节</a:t>
            </a:r>
            <a:r>
              <a:rPr lang="zh-CN" altLang="en-US" sz="2400" b="1">
                <a:latin typeface="微软雅黑" panose="020b0503020204020204" charset="-122"/>
                <a:ea typeface="微软雅黑" panose="020b0503020204020204" charset="-122"/>
                <a:cs typeface="微软雅黑" panose="020b0503020204020204" charset="-122"/>
                <a:sym typeface="Wingdings" panose="05000000000000000000" pitchFamily="2" charset="2"/>
              </a:rPr>
              <a:t>：</a:t>
            </a:r>
            <a:endParaRPr lang="zh-CN" altLang="en-US" sz="2400" b="1">
              <a:latin typeface="微软雅黑" panose="020b0503020204020204" charset="-122"/>
              <a:ea typeface="微软雅黑" panose="020b0503020204020204" charset="-122"/>
              <a:cs typeface="微软雅黑" panose="020b0503020204020204" charset="-122"/>
              <a:sym typeface="Wingdings" panose="05000000000000000000" pitchFamily="2" charset="2"/>
            </a:endParaRPr>
          </a:p>
        </p:txBody>
      </p:sp>
      <p:sp>
        <p:nvSpPr>
          <p:cNvPr id="2070" name="矩形 2069"/>
          <p:cNvSpPr/>
          <p:nvPr/>
        </p:nvSpPr>
        <p:spPr>
          <a:xfrm>
            <a:off x="4295775" y="4365625"/>
            <a:ext cx="4586288"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开端、发展、高潮、结局。</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71" name="矩形 2070"/>
          <p:cNvSpPr/>
          <p:nvPr/>
        </p:nvSpPr>
        <p:spPr>
          <a:xfrm>
            <a:off x="1905000" y="5181600"/>
            <a:ext cx="1671638"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en-US" altLang="zh-CN" sz="2400" b="1">
                <a:latin typeface="微软雅黑" panose="020b0503020204020204" charset="-122"/>
                <a:ea typeface="微软雅黑" panose="020b0503020204020204" charset="-122"/>
                <a:cs typeface="微软雅黑" panose="020b0503020204020204" charset="-122"/>
              </a:rPr>
              <a:t>5</a:t>
            </a:r>
            <a:r>
              <a:rPr lang="zh-CN" altLang="en-US" sz="2400" b="1">
                <a:latin typeface="微软雅黑" panose="020b0503020204020204" charset="-122"/>
                <a:ea typeface="微软雅黑" panose="020b0503020204020204" charset="-122"/>
                <a:cs typeface="微软雅黑" panose="020b0503020204020204" charset="-122"/>
              </a:rPr>
              <a:t>、环境</a:t>
            </a:r>
            <a:r>
              <a:rPr lang="zh-CN" altLang="en-US" sz="2400">
                <a:latin typeface="微软雅黑" panose="020b0503020204020204" charset="-122"/>
                <a:ea typeface="微软雅黑" panose="020b0503020204020204" charset="-122"/>
                <a:cs typeface="微软雅黑" panose="020b0503020204020204" charset="-122"/>
              </a:rPr>
              <a:t>：</a:t>
            </a:r>
            <a:endParaRPr lang="zh-CN" altLang="en-US" sz="2400">
              <a:latin typeface="微软雅黑" panose="020b0503020204020204" charset="-122"/>
              <a:ea typeface="微软雅黑" panose="020b0503020204020204" charset="-122"/>
              <a:cs typeface="微软雅黑" panose="020b0503020204020204" charset="-122"/>
            </a:endParaRPr>
          </a:p>
        </p:txBody>
      </p:sp>
      <p:sp>
        <p:nvSpPr>
          <p:cNvPr id="2072" name="矩形 2071"/>
          <p:cNvSpPr/>
          <p:nvPr/>
        </p:nvSpPr>
        <p:spPr>
          <a:xfrm>
            <a:off x="3581400" y="4876800"/>
            <a:ext cx="6842125"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自然环境（地点、季节、气候、时间、场景。）</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73" name="矩形 2072"/>
          <p:cNvSpPr/>
          <p:nvPr/>
        </p:nvSpPr>
        <p:spPr>
          <a:xfrm>
            <a:off x="3575050" y="5445125"/>
            <a:ext cx="3597275"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zh-CN" altLang="en-US" sz="2400">
                <a:solidFill>
                  <a:srgbClr val="0000FF"/>
                </a:solidFill>
                <a:latin typeface="Times New Roman" panose="02020603050405020304" pitchFamily="18" charset="0"/>
                <a:ea typeface="宋体" panose="02010600030101010101" pitchFamily="2" charset="-122"/>
              </a:rPr>
              <a:t>社会环境（时代背景）</a:t>
            </a:r>
            <a:endParaRPr lang="zh-CN" altLang="en-US" sz="2400">
              <a:solidFill>
                <a:srgbClr val="0000FF"/>
              </a:solidFill>
              <a:latin typeface="Times New Roman" panose="02020603050405020304" pitchFamily="18" charset="0"/>
              <a:ea typeface="宋体" panose="02010600030101010101" pitchFamily="2" charset="-122"/>
            </a:endParaRPr>
          </a:p>
        </p:txBody>
      </p:sp>
      <p:sp>
        <p:nvSpPr>
          <p:cNvPr id="2074" name="左大括号 2073"/>
          <p:cNvSpPr/>
          <p:nvPr/>
        </p:nvSpPr>
        <p:spPr>
          <a:xfrm>
            <a:off x="3216275" y="4941888"/>
            <a:ext cx="228600" cy="914400"/>
          </a:xfrm>
          <a:prstGeom prst="leftBrace">
            <a:avLst>
              <a:gd name="adj1" fmla="val 33333"/>
              <a:gd name="adj2" fmla="val 50000"/>
            </a:avLst>
          </a:prstGeom>
          <a:noFill/>
          <a:ln w="9525" cap="flat" cmpd="sng">
            <a:solidFill>
              <a:srgbClr val="0000FF"/>
            </a:solidFill>
            <a:prstDash val="solid"/>
            <a:headEnd type="none" w="med" len="med"/>
            <a:tailEnd type="none" w="med" len="med"/>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p>
        </p:txBody>
      </p:sp>
      <p:sp>
        <p:nvSpPr>
          <p:cNvPr id="2075" name="矩形 2074"/>
          <p:cNvSpPr/>
          <p:nvPr/>
        </p:nvSpPr>
        <p:spPr>
          <a:xfrm>
            <a:off x="1774825" y="6021388"/>
            <a:ext cx="8902700" cy="46037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50000"/>
              </a:spcBef>
            </a:pPr>
            <a:r>
              <a:rPr lang="en-US" altLang="zh-CN" sz="2400" b="1">
                <a:latin typeface="宋体" panose="02010600030101010101" pitchFamily="2" charset="-122"/>
                <a:ea typeface="宋体" panose="02010600030101010101" pitchFamily="2" charset="-122"/>
              </a:rPr>
              <a:t> </a:t>
            </a:r>
            <a:r>
              <a:rPr lang="en-US" altLang="zh-CN" sz="2400" b="1">
                <a:latin typeface="微软雅黑" panose="020b0503020204020204" charset="-122"/>
                <a:ea typeface="微软雅黑" panose="020b0503020204020204" charset="-122"/>
                <a:cs typeface="微软雅黑" panose="020b0503020204020204" charset="-122"/>
              </a:rPr>
              <a:t>6</a:t>
            </a:r>
            <a:r>
              <a:rPr lang="zh-CN" altLang="en-US" sz="2400" b="1">
                <a:latin typeface="微软雅黑" panose="020b0503020204020204" charset="-122"/>
                <a:ea typeface="微软雅黑" panose="020b0503020204020204" charset="-122"/>
                <a:cs typeface="微软雅黑" panose="020b0503020204020204" charset="-122"/>
              </a:rPr>
              <a:t>、按篇幅长短分类：</a:t>
            </a:r>
            <a:r>
              <a:rPr lang="zh-CN" altLang="en-US" sz="2400">
                <a:solidFill>
                  <a:srgbClr val="0000FF"/>
                </a:solidFill>
                <a:latin typeface="华文行楷" panose="02010800040101010101" pitchFamily="2" charset="-122"/>
                <a:ea typeface="宋体" panose="02010600030101010101" pitchFamily="2" charset="-122"/>
              </a:rPr>
              <a:t>长篇、中篇、短篇及小小说。</a:t>
            </a:r>
            <a:endParaRPr lang="zh-CN" altLang="en-US" sz="2400">
              <a:solidFill>
                <a:srgbClr val="0000FF"/>
              </a:solidFill>
              <a:latin typeface="华文行楷" panose="02010800040101010101" pitchFamily="2" charset="-122"/>
              <a:ea typeface="宋体" panose="0201060003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additive="base">
                                        <p:cTn id="6" dur="1" fill="hold">
                                          <p:stCondLst>
                                            <p:cond delay="0"/>
                                          </p:stCondLst>
                                        </p:cTn>
                                        <p:tgtEl>
                                          <p:spTgt spid="2059"/>
                                        </p:tgtEl>
                                        <p:attrNameLst>
                                          <p:attrName>style.visibility</p:attrName>
                                        </p:attrNameLst>
                                      </p:cBhvr>
                                      <p:to>
                                        <p:strVal val="visible"/>
                                      </p:to>
                                    </p:set>
                                    <p:animEffect transition="in" filter="blinds(horizontal)">
                                      <p:cBhvr additive="base">
                                        <p:cTn id="7" dur="500"/>
                                        <p:tgtEl>
                                          <p:spTgt spid="2059"/>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2" nodeType="clickEffect">
                                  <p:stCondLst>
                                    <p:cond delay="0"/>
                                  </p:stCondLst>
                                  <p:childTnLst>
                                    <p:set>
                                      <p:cBhvr additive="base">
                                        <p:cTn id="11" dur="1" fill="hold">
                                          <p:stCondLst>
                                            <p:cond delay="0"/>
                                          </p:stCondLst>
                                        </p:cTn>
                                        <p:tgtEl>
                                          <p:spTgt spid="2062"/>
                                        </p:tgtEl>
                                        <p:attrNameLst>
                                          <p:attrName>style.visibility</p:attrName>
                                        </p:attrNameLst>
                                      </p:cBhvr>
                                      <p:to>
                                        <p:strVal val="visible"/>
                                      </p:to>
                                    </p:set>
                                    <p:animEffect transition="in" filter="blinds(horizontal)">
                                      <p:cBhvr additive="base">
                                        <p:cTn id="12" dur="500"/>
                                        <p:tgtEl>
                                          <p:spTgt spid="2062"/>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nodeType="clickEffect">
                                  <p:stCondLst>
                                    <p:cond delay="0"/>
                                  </p:stCondLst>
                                  <p:childTnLst>
                                    <p:set>
                                      <p:cBhvr additive="base">
                                        <p:cTn id="16" dur="1" fill="hold">
                                          <p:stCondLst>
                                            <p:cond delay="0"/>
                                          </p:stCondLst>
                                        </p:cTn>
                                        <p:tgtEl>
                                          <p:spTgt spid="2063">
                                            <p:txEl>
                                              <p:pRg st="0" end="0"/>
                                            </p:txEl>
                                          </p:spTgt>
                                        </p:tgtEl>
                                        <p:attrNameLst>
                                          <p:attrName>style.visibility</p:attrName>
                                        </p:attrNameLst>
                                      </p:cBhvr>
                                      <p:to>
                                        <p:strVal val="visible"/>
                                      </p:to>
                                    </p:set>
                                    <p:animEffect transition="in" filter="blinds(horizontal)">
                                      <p:cBhvr additive="base">
                                        <p:cTn id="17" dur="500"/>
                                        <p:tgtEl>
                                          <p:spTgt spid="2063">
                                            <p:txEl>
                                              <p:pRg st="0" end="0"/>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4" presetClass="entr" presetSubtype="16" dur="500" fill="hold" nodeType="clickEffect">
                                  <p:stCondLst>
                                    <p:cond delay="0"/>
                                  </p:stCondLst>
                                  <p:childTnLst>
                                    <p:set>
                                      <p:cBhvr additive="base">
                                        <p:cTn id="21" dur="1" fill="hold">
                                          <p:stCondLst>
                                            <p:cond delay="0"/>
                                          </p:stCondLst>
                                        </p:cTn>
                                        <p:tgtEl>
                                          <p:spTgt spid="2065">
                                            <p:txEl>
                                              <p:pRg st="0" end="0"/>
                                            </p:txEl>
                                          </p:spTgt>
                                        </p:tgtEl>
                                        <p:attrNameLst>
                                          <p:attrName>style.visibility</p:attrName>
                                        </p:attrNameLst>
                                      </p:cBhvr>
                                      <p:to>
                                        <p:strVal val="visible"/>
                                      </p:to>
                                    </p:set>
                                    <p:animEffect transition="in" filter="box(in)">
                                      <p:cBhvr additive="base">
                                        <p:cTn id="22" dur="500"/>
                                        <p:tgtEl>
                                          <p:spTgt spid="2065">
                                            <p:txEl>
                                              <p:pRg st="0" end="0"/>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4" presetClass="entr" presetSubtype="16" dur="500" fill="hold" nodeType="clickEffect">
                                  <p:stCondLst>
                                    <p:cond delay="0"/>
                                  </p:stCondLst>
                                  <p:childTnLst>
                                    <p:set>
                                      <p:cBhvr additive="base">
                                        <p:cTn id="26" dur="1" fill="hold">
                                          <p:stCondLst>
                                            <p:cond delay="0"/>
                                          </p:stCondLst>
                                        </p:cTn>
                                        <p:tgtEl>
                                          <p:spTgt spid="2067">
                                            <p:txEl>
                                              <p:pRg st="0" end="0"/>
                                            </p:txEl>
                                          </p:spTgt>
                                        </p:tgtEl>
                                        <p:attrNameLst>
                                          <p:attrName>style.visibility</p:attrName>
                                        </p:attrNameLst>
                                      </p:cBhvr>
                                      <p:to>
                                        <p:strVal val="visible"/>
                                      </p:to>
                                    </p:set>
                                    <p:animEffect transition="in" filter="box(in)">
                                      <p:cBhvr additive="base">
                                        <p:cTn id="27" dur="500"/>
                                        <p:tgtEl>
                                          <p:spTgt spid="2067">
                                            <p:txEl>
                                              <p:pRg st="0" end="0"/>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5" presetClass="entr" presetSubtype="10" dur="500" fill="hold" nodeType="clickEffect">
                                  <p:stCondLst>
                                    <p:cond delay="0"/>
                                  </p:stCondLst>
                                  <p:childTnLst>
                                    <p:set>
                                      <p:cBhvr additive="base">
                                        <p:cTn id="31" dur="1" fill="hold">
                                          <p:stCondLst>
                                            <p:cond delay="0"/>
                                          </p:stCondLst>
                                        </p:cTn>
                                        <p:tgtEl>
                                          <p:spTgt spid="2069">
                                            <p:txEl>
                                              <p:pRg st="0" end="0"/>
                                            </p:txEl>
                                          </p:spTgt>
                                        </p:tgtEl>
                                        <p:attrNameLst>
                                          <p:attrName>style.visibility</p:attrName>
                                        </p:attrNameLst>
                                      </p:cBhvr>
                                      <p:to>
                                        <p:strVal val="visible"/>
                                      </p:to>
                                    </p:set>
                                    <p:animEffect transition="in" filter="checkerboard(across)">
                                      <p:cBhvr additive="base">
                                        <p:cTn id="32" dur="500"/>
                                        <p:tgtEl>
                                          <p:spTgt spid="2069">
                                            <p:txEl>
                                              <p:pRg st="0" end="0"/>
                                            </p:txEl>
                                          </p:spTgt>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5" presetClass="entr" presetSubtype="10" dur="500" fill="hold" nodeType="clickEffect">
                                  <p:stCondLst>
                                    <p:cond delay="0"/>
                                  </p:stCondLst>
                                  <p:childTnLst>
                                    <p:set>
                                      <p:cBhvr additive="base">
                                        <p:cTn id="36" dur="1" fill="hold">
                                          <p:stCondLst>
                                            <p:cond delay="0"/>
                                          </p:stCondLst>
                                        </p:cTn>
                                        <p:tgtEl>
                                          <p:spTgt spid="2071">
                                            <p:txEl>
                                              <p:pRg st="0" end="0"/>
                                            </p:txEl>
                                          </p:spTgt>
                                        </p:tgtEl>
                                        <p:attrNameLst>
                                          <p:attrName>style.visibility</p:attrName>
                                        </p:attrNameLst>
                                      </p:cBhvr>
                                      <p:to>
                                        <p:strVal val="visible"/>
                                      </p:to>
                                    </p:set>
                                    <p:animEffect transition="in" filter="checkerboard(across)">
                                      <p:cBhvr additive="base">
                                        <p:cTn id="37" dur="500"/>
                                        <p:tgtEl>
                                          <p:spTgt spid="2071">
                                            <p:txEl>
                                              <p:pRg st="0" end="0"/>
                                            </p:txEl>
                                          </p:spTgt>
                                        </p:tgtEl>
                                      </p:cBhvr>
                                    </p:animEffect>
                                  </p:childTnLst>
                                </p:cTn>
                              </p:par>
                            </p:childTnLst>
                          </p:cTn>
                        </p:par>
                      </p:childTnLst>
                    </p:cTn>
                  </p:par>
                  <p:par>
                    <p:cTn id="38" fill="hold" nodeType="clickPar">
                      <p:stCondLst>
                        <p:cond delay="indefinite"/>
                      </p:stCondLst>
                      <p:childTnLst>
                        <p:par>
                          <p:cTn id="39" fill="hold">
                            <p:stCondLst>
                              <p:cond delay="0"/>
                            </p:stCondLst>
                            <p:childTnLst>
                              <p:par>
                                <p:cTn id="40" presetID="3" presetClass="entr" presetSubtype="10" dur="500" fill="hold" nodeType="clickEffect">
                                  <p:stCondLst>
                                    <p:cond delay="0"/>
                                  </p:stCondLst>
                                  <p:childTnLst>
                                    <p:set>
                                      <p:cBhvr additive="base">
                                        <p:cTn id="41" dur="1" fill="hold">
                                          <p:stCondLst>
                                            <p:cond delay="0"/>
                                          </p:stCondLst>
                                        </p:cTn>
                                        <p:tgtEl>
                                          <p:spTgt spid="2061">
                                            <p:txEl>
                                              <p:pRg st="0" end="0"/>
                                            </p:txEl>
                                          </p:spTgt>
                                        </p:tgtEl>
                                        <p:attrNameLst>
                                          <p:attrName>style.visibility</p:attrName>
                                        </p:attrNameLst>
                                      </p:cBhvr>
                                      <p:to>
                                        <p:strVal val="visible"/>
                                      </p:to>
                                    </p:set>
                                    <p:animEffect transition="in" filter="blinds(horizontal)">
                                      <p:cBhvr additive="base">
                                        <p:cTn id="42" dur="500"/>
                                        <p:tgtEl>
                                          <p:spTgt spid="2061">
                                            <p:txEl>
                                              <p:pRg st="0" end="0"/>
                                            </p:txEl>
                                          </p:spTgt>
                                        </p:tgtEl>
                                      </p:cBhvr>
                                    </p:animEffect>
                                  </p:childTnLst>
                                </p:cTn>
                              </p:par>
                            </p:childTnLst>
                          </p:cTn>
                        </p:par>
                      </p:childTnLst>
                    </p:cTn>
                  </p:par>
                  <p:par>
                    <p:cTn id="43" fill="hold" nodeType="clickPar">
                      <p:stCondLst>
                        <p:cond delay="indefinite"/>
                      </p:stCondLst>
                      <p:childTnLst>
                        <p:par>
                          <p:cTn id="44" fill="hold">
                            <p:stCondLst>
                              <p:cond delay="0"/>
                            </p:stCondLst>
                            <p:childTnLst>
                              <p:par>
                                <p:cTn id="45" presetID="4" presetClass="entr" presetSubtype="16" dur="500" fill="hold" nodeType="clickEffect">
                                  <p:stCondLst>
                                    <p:cond delay="0"/>
                                  </p:stCondLst>
                                  <p:childTnLst>
                                    <p:set>
                                      <p:cBhvr additive="base">
                                        <p:cTn id="46" dur="1" fill="hold">
                                          <p:stCondLst>
                                            <p:cond delay="0"/>
                                          </p:stCondLst>
                                        </p:cTn>
                                        <p:tgtEl>
                                          <p:spTgt spid="2064">
                                            <p:txEl>
                                              <p:pRg st="0" end="0"/>
                                            </p:txEl>
                                          </p:spTgt>
                                        </p:tgtEl>
                                        <p:attrNameLst>
                                          <p:attrName>style.visibility</p:attrName>
                                        </p:attrNameLst>
                                      </p:cBhvr>
                                      <p:to>
                                        <p:strVal val="visible"/>
                                      </p:to>
                                    </p:set>
                                    <p:animEffect transition="in" filter="box(in)">
                                      <p:cBhvr additive="base">
                                        <p:cTn id="47" dur="500"/>
                                        <p:tgtEl>
                                          <p:spTgt spid="2064">
                                            <p:txEl>
                                              <p:pRg st="0" end="0"/>
                                            </p:txEl>
                                          </p:spTgt>
                                        </p:tgtEl>
                                      </p:cBhvr>
                                    </p:animEffect>
                                  </p:childTnLst>
                                </p:cTn>
                              </p:par>
                            </p:childTnLst>
                          </p:cTn>
                        </p:par>
                      </p:childTnLst>
                    </p:cTn>
                  </p:par>
                  <p:par>
                    <p:cTn id="48" fill="hold" nodeType="clickPar">
                      <p:stCondLst>
                        <p:cond delay="indefinite"/>
                      </p:stCondLst>
                      <p:childTnLst>
                        <p:par>
                          <p:cTn id="49" fill="hold">
                            <p:stCondLst>
                              <p:cond delay="0"/>
                            </p:stCondLst>
                            <p:childTnLst>
                              <p:par>
                                <p:cTn id="50" presetID="8" presetClass="entr" presetSubtype="16" dur="2000" fill="hold" nodeType="clickEffect">
                                  <p:stCondLst>
                                    <p:cond delay="0"/>
                                  </p:stCondLst>
                                  <p:childTnLst>
                                    <p:set>
                                      <p:cBhvr additive="base">
                                        <p:cTn id="51" dur="1" fill="hold">
                                          <p:stCondLst>
                                            <p:cond delay="0"/>
                                          </p:stCondLst>
                                        </p:cTn>
                                        <p:tgtEl>
                                          <p:spTgt spid="2066">
                                            <p:txEl>
                                              <p:pRg st="0" end="0"/>
                                            </p:txEl>
                                          </p:spTgt>
                                        </p:tgtEl>
                                        <p:attrNameLst>
                                          <p:attrName>style.visibility</p:attrName>
                                        </p:attrNameLst>
                                      </p:cBhvr>
                                      <p:to>
                                        <p:strVal val="visible"/>
                                      </p:to>
                                    </p:set>
                                    <p:animEffect transition="in" filter="diamond(in)">
                                      <p:cBhvr additive="base">
                                        <p:cTn id="52" dur="2000"/>
                                        <p:tgtEl>
                                          <p:spTgt spid="2066">
                                            <p:txEl>
                                              <p:pRg st="0" end="0"/>
                                            </p:txEl>
                                          </p:spTgt>
                                        </p:tgtEl>
                                      </p:cBhvr>
                                    </p:animEffect>
                                  </p:childTnLst>
                                </p:cTn>
                              </p:par>
                            </p:childTnLst>
                          </p:cTn>
                        </p:par>
                      </p:childTnLst>
                    </p:cTn>
                  </p:par>
                  <p:par>
                    <p:cTn id="53" fill="hold" nodeType="clickPar">
                      <p:stCondLst>
                        <p:cond delay="indefinite"/>
                      </p:stCondLst>
                      <p:childTnLst>
                        <p:par>
                          <p:cTn id="54" fill="hold">
                            <p:stCondLst>
                              <p:cond delay="0"/>
                            </p:stCondLst>
                            <p:childTnLst>
                              <p:par>
                                <p:cTn id="55" presetID="5" presetClass="entr" presetSubtype="10" dur="500" fill="hold" grpId="3" nodeType="clickEffect">
                                  <p:stCondLst>
                                    <p:cond delay="0"/>
                                  </p:stCondLst>
                                  <p:childTnLst>
                                    <p:set>
                                      <p:cBhvr additive="base">
                                        <p:cTn id="56" dur="1" fill="hold">
                                          <p:stCondLst>
                                            <p:cond delay="0"/>
                                          </p:stCondLst>
                                        </p:cTn>
                                        <p:tgtEl>
                                          <p:spTgt spid="2068"/>
                                        </p:tgtEl>
                                        <p:attrNameLst>
                                          <p:attrName>style.visibility</p:attrName>
                                        </p:attrNameLst>
                                      </p:cBhvr>
                                      <p:to>
                                        <p:strVal val="visible"/>
                                      </p:to>
                                    </p:set>
                                    <p:animEffect transition="in" filter="checkerboard(across)">
                                      <p:cBhvr additive="base">
                                        <p:cTn id="57" dur="500"/>
                                        <p:tgtEl>
                                          <p:spTgt spid="2068"/>
                                        </p:tgtEl>
                                      </p:cBhvr>
                                    </p:animEffect>
                                  </p:childTnLst>
                                </p:cTn>
                              </p:par>
                            </p:childTnLst>
                          </p:cTn>
                        </p:par>
                      </p:childTnLst>
                    </p:cTn>
                  </p:par>
                  <p:par>
                    <p:cTn id="58" fill="hold" nodeType="clickPar">
                      <p:stCondLst>
                        <p:cond delay="indefinite"/>
                      </p:stCondLst>
                      <p:childTnLst>
                        <p:par>
                          <p:cTn id="59" fill="hold">
                            <p:stCondLst>
                              <p:cond delay="0"/>
                            </p:stCondLst>
                            <p:childTnLst>
                              <p:par>
                                <p:cTn id="60" presetID="5" presetClass="entr" presetSubtype="10" dur="500" fill="hold" nodeType="clickEffect">
                                  <p:stCondLst>
                                    <p:cond delay="0"/>
                                  </p:stCondLst>
                                  <p:childTnLst>
                                    <p:set>
                                      <p:cBhvr additive="base">
                                        <p:cTn id="61" dur="1" fill="hold">
                                          <p:stCondLst>
                                            <p:cond delay="0"/>
                                          </p:stCondLst>
                                        </p:cTn>
                                        <p:tgtEl>
                                          <p:spTgt spid="2070">
                                            <p:txEl>
                                              <p:pRg st="0" end="0"/>
                                            </p:txEl>
                                          </p:spTgt>
                                        </p:tgtEl>
                                        <p:attrNameLst>
                                          <p:attrName>style.visibility</p:attrName>
                                        </p:attrNameLst>
                                      </p:cBhvr>
                                      <p:to>
                                        <p:strVal val="visible"/>
                                      </p:to>
                                    </p:set>
                                    <p:animEffect transition="in" filter="checkerboard(across)">
                                      <p:cBhvr additive="base">
                                        <p:cTn id="62" dur="500"/>
                                        <p:tgtEl>
                                          <p:spTgt spid="2070">
                                            <p:txEl>
                                              <p:pRg st="0" end="0"/>
                                            </p:txEl>
                                          </p:spTgt>
                                        </p:tgtEl>
                                      </p:cBhvr>
                                    </p:animEffect>
                                  </p:childTnLst>
                                </p:cTn>
                              </p:par>
                            </p:childTnLst>
                          </p:cTn>
                        </p:par>
                      </p:childTnLst>
                    </p:cTn>
                  </p:par>
                  <p:par>
                    <p:cTn id="63" fill="hold" nodeType="clickPar">
                      <p:stCondLst>
                        <p:cond delay="indefinite"/>
                      </p:stCondLst>
                      <p:childTnLst>
                        <p:par>
                          <p:cTn id="64" fill="hold">
                            <p:stCondLst>
                              <p:cond delay="0"/>
                            </p:stCondLst>
                            <p:childTnLst>
                              <p:par>
                                <p:cTn id="65" presetID="3" presetClass="entr" presetSubtype="10" dur="500" fill="hold" nodeType="clickEffect">
                                  <p:stCondLst>
                                    <p:cond delay="0"/>
                                  </p:stCondLst>
                                  <p:childTnLst>
                                    <p:set>
                                      <p:cBhvr additive="base">
                                        <p:cTn id="66" dur="1" fill="hold">
                                          <p:stCondLst>
                                            <p:cond delay="0"/>
                                          </p:stCondLst>
                                        </p:cTn>
                                        <p:tgtEl>
                                          <p:spTgt spid="2074"/>
                                        </p:tgtEl>
                                        <p:attrNameLst>
                                          <p:attrName>style.visibility</p:attrName>
                                        </p:attrNameLst>
                                      </p:cBhvr>
                                      <p:to>
                                        <p:strVal val="visible"/>
                                      </p:to>
                                    </p:set>
                                    <p:animEffect transition="in" filter="blinds(horizontal)">
                                      <p:cBhvr additive="base">
                                        <p:cTn id="67" dur="500"/>
                                        <p:tgtEl>
                                          <p:spTgt spid="2074"/>
                                        </p:tgtEl>
                                      </p:cBhvr>
                                    </p:animEffect>
                                  </p:childTnLst>
                                </p:cTn>
                              </p:par>
                            </p:childTnLst>
                          </p:cTn>
                        </p:par>
                      </p:childTnLst>
                    </p:cTn>
                  </p:par>
                  <p:par>
                    <p:cTn id="68" fill="hold" nodeType="clickPar">
                      <p:stCondLst>
                        <p:cond delay="indefinite"/>
                      </p:stCondLst>
                      <p:childTnLst>
                        <p:par>
                          <p:cTn id="69" fill="hold">
                            <p:stCondLst>
                              <p:cond delay="0"/>
                            </p:stCondLst>
                            <p:childTnLst>
                              <p:par>
                                <p:cTn id="70" presetID="5" presetClass="entr" presetSubtype="10" dur="500" fill="hold" grpId="4" nodeType="clickEffect">
                                  <p:stCondLst>
                                    <p:cond delay="0"/>
                                  </p:stCondLst>
                                  <p:childTnLst>
                                    <p:set>
                                      <p:cBhvr additive="base">
                                        <p:cTn id="71" dur="1" fill="hold">
                                          <p:stCondLst>
                                            <p:cond delay="0"/>
                                          </p:stCondLst>
                                        </p:cTn>
                                        <p:tgtEl>
                                          <p:spTgt spid="2072"/>
                                        </p:tgtEl>
                                        <p:attrNameLst>
                                          <p:attrName>style.visibility</p:attrName>
                                        </p:attrNameLst>
                                      </p:cBhvr>
                                      <p:to>
                                        <p:strVal val="visible"/>
                                      </p:to>
                                    </p:set>
                                    <p:animEffect transition="in" filter="checkerboard(across)">
                                      <p:cBhvr additive="base">
                                        <p:cTn id="72" dur="500"/>
                                        <p:tgtEl>
                                          <p:spTgt spid="2072"/>
                                        </p:tgtEl>
                                      </p:cBhvr>
                                    </p:animEffect>
                                  </p:childTnLst>
                                </p:cTn>
                              </p:par>
                            </p:childTnLst>
                          </p:cTn>
                        </p:par>
                      </p:childTnLst>
                    </p:cTn>
                  </p:par>
                  <p:par>
                    <p:cTn id="73" fill="hold" nodeType="clickPar">
                      <p:stCondLst>
                        <p:cond delay="indefinite"/>
                      </p:stCondLst>
                      <p:childTnLst>
                        <p:par>
                          <p:cTn id="74" fill="hold">
                            <p:stCondLst>
                              <p:cond delay="0"/>
                            </p:stCondLst>
                            <p:childTnLst>
                              <p:par>
                                <p:cTn id="75" presetID="5" presetClass="entr" presetSubtype="10" dur="500" fill="hold" nodeType="clickEffect">
                                  <p:stCondLst>
                                    <p:cond delay="0"/>
                                  </p:stCondLst>
                                  <p:childTnLst>
                                    <p:set>
                                      <p:cBhvr additive="base">
                                        <p:cTn id="76" dur="1" fill="hold">
                                          <p:stCondLst>
                                            <p:cond delay="0"/>
                                          </p:stCondLst>
                                        </p:cTn>
                                        <p:tgtEl>
                                          <p:spTgt spid="2073">
                                            <p:txEl>
                                              <p:pRg st="0" end="0"/>
                                            </p:txEl>
                                          </p:spTgt>
                                        </p:tgtEl>
                                        <p:attrNameLst>
                                          <p:attrName>style.visibility</p:attrName>
                                        </p:attrNameLst>
                                      </p:cBhvr>
                                      <p:to>
                                        <p:strVal val="visible"/>
                                      </p:to>
                                    </p:set>
                                    <p:animEffect transition="in" filter="checkerboard(across)">
                                      <p:cBhvr additive="base">
                                        <p:cTn id="77" dur="500"/>
                                        <p:tgtEl>
                                          <p:spTgt spid="2073">
                                            <p:txEl>
                                              <p:pRg st="0" end="0"/>
                                            </p:txEl>
                                          </p:spTgt>
                                        </p:tgtEl>
                                      </p:cBhvr>
                                    </p:animEffect>
                                  </p:childTnLst>
                                </p:cTn>
                              </p:par>
                            </p:childTnLst>
                          </p:cTn>
                        </p:par>
                      </p:childTnLst>
                    </p:cTn>
                  </p:par>
                  <p:par>
                    <p:cTn id="78" fill="hold" nodeType="clickPar">
                      <p:stCondLst>
                        <p:cond delay="indefinite"/>
                      </p:stCondLst>
                      <p:childTnLst>
                        <p:par>
                          <p:cTn id="79" fill="hold">
                            <p:stCondLst>
                              <p:cond delay="0"/>
                            </p:stCondLst>
                            <p:childTnLst>
                              <p:par>
                                <p:cTn id="80" presetID="5" presetClass="entr" presetSubtype="10" dur="500" fill="hold" nodeType="clickEffect">
                                  <p:stCondLst>
                                    <p:cond delay="0"/>
                                  </p:stCondLst>
                                  <p:childTnLst>
                                    <p:set>
                                      <p:cBhvr additive="base">
                                        <p:cTn id="81" dur="1" fill="hold">
                                          <p:stCondLst>
                                            <p:cond delay="0"/>
                                          </p:stCondLst>
                                        </p:cTn>
                                        <p:tgtEl>
                                          <p:spTgt spid="2075">
                                            <p:txEl>
                                              <p:pRg st="0" end="0"/>
                                            </p:txEl>
                                          </p:spTgt>
                                        </p:tgtEl>
                                        <p:attrNameLst>
                                          <p:attrName>style.visibility</p:attrName>
                                        </p:attrNameLst>
                                      </p:cBhvr>
                                      <p:to>
                                        <p:strVal val="visible"/>
                                      </p:to>
                                    </p:set>
                                    <p:animEffect transition="in" filter="checkerboard(across)">
                                      <p:cBhvr additive="base">
                                        <p:cTn id="82" dur="500"/>
                                        <p:tgtEl>
                                          <p:spTgt spid="2075">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059" grpId="0"/>
      <p:bldP spid="2062" grpId="2"/>
      <p:bldP spid="2068" grpId="3"/>
      <p:bldP spid="2072" grpId="4"/>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7" name="Rectangle 19"/>
          <p:cNvSpPr/>
          <p:nvPr/>
        </p:nvSpPr>
        <p:spPr>
          <a:xfrm>
            <a:off x="1929130" y="316865"/>
            <a:ext cx="8229600" cy="838200"/>
          </a:xfrm>
          <a:prstGeom prst="rect">
            <a:avLst/>
          </a:prstGeom>
          <a:noFill/>
          <a:ln w="9525">
            <a:noFill/>
          </a:ln>
        </p:spPr>
        <p:txBody>
          <a:bodyPr anchor="ctr" anchorCtr="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6000" b="1">
                <a:ln>
                  <a:noFill/>
                </a:ln>
                <a:latin typeface="方正姚体" panose="02010601030101010101" pitchFamily="2" charset="-122"/>
                <a:ea typeface="方正姚体" panose="02010601030101010101" pitchFamily="2" charset="-122"/>
              </a:rPr>
              <a:t>小说的考点</a:t>
            </a:r>
            <a:endParaRPr lang="zh-CN" altLang="en-US" sz="6000" b="1">
              <a:ln>
                <a:noFill/>
              </a:ln>
              <a:latin typeface="方正姚体" panose="02010601030101010101" pitchFamily="2" charset="-122"/>
              <a:ea typeface="方正姚体" panose="02010601030101010101" pitchFamily="2" charset="-122"/>
            </a:endParaRPr>
          </a:p>
        </p:txBody>
      </p:sp>
      <p:sp>
        <p:nvSpPr>
          <p:cNvPr id="11268" name="Text Box 20"/>
          <p:cNvSpPr txBox="1"/>
          <p:nvPr/>
        </p:nvSpPr>
        <p:spPr>
          <a:xfrm>
            <a:off x="3352800" y="1447800"/>
            <a:ext cx="5257800" cy="645160"/>
          </a:xfrm>
          <a:prstGeom prst="rect">
            <a:avLst/>
          </a:prstGeom>
          <a:solidFill>
            <a:schemeClr val="bg1">
              <a:alpha val="40000"/>
            </a:schemeClr>
          </a:solidFill>
          <a:ln w="9525" cap="flat" cmpd="sng">
            <a:noFill/>
            <a:prstDash val="solid"/>
            <a:miter/>
            <a:headEnd type="none" w="med" len="med"/>
            <a:tailEnd type="none" w="med" len="med"/>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rPr>
              <a:t>考点一、揣摩人物形象</a:t>
            </a:r>
            <a:endPar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endParaRPr>
          </a:p>
        </p:txBody>
      </p:sp>
      <p:sp>
        <p:nvSpPr>
          <p:cNvPr id="11269" name="Text Box 21"/>
          <p:cNvSpPr txBox="1"/>
          <p:nvPr/>
        </p:nvSpPr>
        <p:spPr>
          <a:xfrm>
            <a:off x="3352800" y="2168525"/>
            <a:ext cx="5257800" cy="645160"/>
          </a:xfrm>
          <a:prstGeom prst="rect">
            <a:avLst/>
          </a:prstGeom>
          <a:solidFill>
            <a:schemeClr val="bg1">
              <a:alpha val="40000"/>
            </a:schemeClr>
          </a:solid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solidFill>
                  <a:srgbClr val="00B050"/>
                </a:solidFill>
                <a:latin typeface="微软雅黑" panose="020b0503020204020204" charset="-122"/>
                <a:ea typeface="微软雅黑" panose="020b0503020204020204" charset="-122"/>
                <a:cs typeface="微软雅黑" panose="020b0503020204020204" charset="-122"/>
              </a:rPr>
              <a:t>考点二、注意环境描写</a:t>
            </a:r>
            <a:r>
              <a:rPr lang="zh-CN" altLang="en-US" sz="3600" b="1">
                <a:solidFill>
                  <a:srgbClr val="D60093"/>
                </a:solidFill>
                <a:latin typeface="微软雅黑" panose="020b0503020204020204" charset="-122"/>
                <a:ea typeface="微软雅黑" panose="020b0503020204020204" charset="-122"/>
                <a:cs typeface="微软雅黑" panose="020b0503020204020204" charset="-122"/>
              </a:rPr>
              <a:t> </a:t>
            </a:r>
            <a:endParaRPr lang="zh-CN" altLang="en-US" sz="3600" b="1">
              <a:solidFill>
                <a:srgbClr val="D60093"/>
              </a:solidFill>
              <a:latin typeface="微软雅黑" panose="020b0503020204020204" charset="-122"/>
              <a:ea typeface="微软雅黑" panose="020b0503020204020204" charset="-122"/>
              <a:cs typeface="微软雅黑" panose="020b0503020204020204" charset="-122"/>
            </a:endParaRPr>
          </a:p>
        </p:txBody>
      </p:sp>
      <p:sp>
        <p:nvSpPr>
          <p:cNvPr id="11270" name="Text Box 22"/>
          <p:cNvSpPr txBox="1"/>
          <p:nvPr/>
        </p:nvSpPr>
        <p:spPr>
          <a:xfrm>
            <a:off x="3352800" y="2889250"/>
            <a:ext cx="5257800" cy="645160"/>
          </a:xfrm>
          <a:prstGeom prst="rect">
            <a:avLst/>
          </a:prstGeom>
          <a:solidFill>
            <a:schemeClr val="bg1">
              <a:alpha val="40000"/>
            </a:schemeClr>
          </a:solidFill>
          <a:ln w="9525" cap="flat" cmpd="sng">
            <a:noFill/>
            <a:prstDash val="solid"/>
            <a:miter/>
            <a:headEnd type="none" w="med" len="med"/>
            <a:tailEnd type="none" w="med" len="med"/>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rPr>
              <a:t>考点三、把握故事情节</a:t>
            </a:r>
            <a:endPar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endParaRPr>
          </a:p>
        </p:txBody>
      </p:sp>
      <p:sp>
        <p:nvSpPr>
          <p:cNvPr id="11271" name="Text Box 24"/>
          <p:cNvSpPr txBox="1"/>
          <p:nvPr/>
        </p:nvSpPr>
        <p:spPr>
          <a:xfrm>
            <a:off x="3352800" y="4329113"/>
            <a:ext cx="5319713" cy="645160"/>
          </a:xfrm>
          <a:prstGeom prst="rect">
            <a:avLst/>
          </a:prstGeom>
          <a:solidFill>
            <a:schemeClr val="bg1">
              <a:alpha val="40000"/>
            </a:schemeClr>
          </a:solidFill>
          <a:ln w="9525" cap="flat" cmpd="sng">
            <a:noFill/>
            <a:prstDash val="solid"/>
            <a:miter/>
            <a:headEnd type="none" w="med" len="med"/>
            <a:tailEnd type="none" w="med" len="med"/>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rPr>
              <a:t>考点五、理解小说标题</a:t>
            </a:r>
            <a:endPar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endParaRPr>
          </a:p>
        </p:txBody>
      </p:sp>
      <p:sp>
        <p:nvSpPr>
          <p:cNvPr id="11272" name="Text Box 26"/>
          <p:cNvSpPr txBox="1"/>
          <p:nvPr/>
        </p:nvSpPr>
        <p:spPr>
          <a:xfrm>
            <a:off x="3352800" y="3608388"/>
            <a:ext cx="5281613" cy="645160"/>
          </a:xfrm>
          <a:prstGeom prst="rect">
            <a:avLst/>
          </a:prstGeom>
          <a:solidFill>
            <a:schemeClr val="bg1">
              <a:alpha val="40000"/>
            </a:schemeClr>
          </a:solid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solidFill>
                  <a:srgbClr val="00B050"/>
                </a:solidFill>
                <a:latin typeface="微软雅黑" panose="020b0503020204020204" charset="-122"/>
                <a:ea typeface="微软雅黑" panose="020b0503020204020204" charset="-122"/>
              </a:rPr>
              <a:t>考点四、概括主题内容</a:t>
            </a:r>
            <a:endParaRPr lang="zh-CN" altLang="en-US" sz="3600" b="1">
              <a:solidFill>
                <a:srgbClr val="00B050"/>
              </a:solidFill>
              <a:latin typeface="微软雅黑" panose="020b0503020204020204" charset="-122"/>
              <a:ea typeface="微软雅黑" panose="020b0503020204020204" charset="-122"/>
            </a:endParaRPr>
          </a:p>
        </p:txBody>
      </p:sp>
      <p:sp>
        <p:nvSpPr>
          <p:cNvPr id="11273" name="Text Box 27"/>
          <p:cNvSpPr txBox="1"/>
          <p:nvPr/>
        </p:nvSpPr>
        <p:spPr>
          <a:xfrm>
            <a:off x="3352800" y="5048250"/>
            <a:ext cx="5381625" cy="645160"/>
          </a:xfrm>
          <a:prstGeom prst="rect">
            <a:avLst/>
          </a:prstGeom>
          <a:solidFill>
            <a:schemeClr val="bg1">
              <a:alpha val="40000"/>
            </a:schemeClr>
          </a:solid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solidFill>
                  <a:srgbClr val="00B050"/>
                </a:solidFill>
                <a:latin typeface="微软雅黑" panose="020b0503020204020204" charset="-122"/>
                <a:ea typeface="微软雅黑" panose="020b0503020204020204" charset="-122"/>
              </a:rPr>
              <a:t>考点六、分析写作技巧</a:t>
            </a:r>
            <a:endParaRPr lang="zh-CN" altLang="en-US" sz="3600" b="1">
              <a:solidFill>
                <a:srgbClr val="00B050"/>
              </a:solidFill>
              <a:latin typeface="微软雅黑" panose="020b0503020204020204" charset="-122"/>
              <a:ea typeface="微软雅黑" panose="020b0503020204020204" charset="-122"/>
            </a:endParaRPr>
          </a:p>
        </p:txBody>
      </p:sp>
      <p:sp>
        <p:nvSpPr>
          <p:cNvPr id="11274" name="Text Box 28"/>
          <p:cNvSpPr txBox="1"/>
          <p:nvPr/>
        </p:nvSpPr>
        <p:spPr>
          <a:xfrm>
            <a:off x="3313113" y="5767388"/>
            <a:ext cx="5257800" cy="645160"/>
          </a:xfrm>
          <a:prstGeom prst="rect">
            <a:avLst/>
          </a:prstGeom>
          <a:solidFill>
            <a:schemeClr val="bg1">
              <a:alpha val="40000"/>
            </a:schemeClr>
          </a:solid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rPr>
              <a:t>考点七、品味语言特色</a:t>
            </a:r>
            <a:r>
              <a:rPr lang="zh-CN" altLang="en-US" sz="3600" b="1">
                <a:solidFill>
                  <a:srgbClr val="FF0000"/>
                </a:solidFill>
                <a:latin typeface="Times New Roman" panose="02020603050405020304" pitchFamily="18" charset="0"/>
                <a:ea typeface="黑体" panose="02010609060101010101" pitchFamily="49" charset="-122"/>
              </a:rPr>
              <a:t> </a:t>
            </a:r>
            <a:endParaRPr lang="zh-CN" altLang="en-US" sz="3600" b="1">
              <a:solidFill>
                <a:srgbClr val="FF0000"/>
              </a:solidFill>
              <a:latin typeface="Times New Roman" panose="02020603050405020304" pitchFamily="18" charset="0"/>
              <a:ea typeface="黑体" panose="02010609060101010101" pitchFamily="49"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1268"/>
                                        </p:tgtEl>
                                        <p:attrNameLst>
                                          <p:attrName>style.visibility</p:attrName>
                                        </p:attrNameLst>
                                      </p:cBhvr>
                                      <p:to>
                                        <p:strVal val="visible"/>
                                      </p:to>
                                    </p:set>
                                    <p:animEffect transition="in" filter="blinds(horizontal)">
                                      <p:cBhvr>
                                        <p:cTn id="7" dur="500"/>
                                        <p:tgtEl>
                                          <p:spTgt spid="1126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1269"/>
                                        </p:tgtEl>
                                        <p:attrNameLst>
                                          <p:attrName>style.visibility</p:attrName>
                                        </p:attrNameLst>
                                      </p:cBhvr>
                                      <p:to>
                                        <p:strVal val="visible"/>
                                      </p:to>
                                    </p:set>
                                    <p:animEffect transition="in" filter="blinds(horizontal)">
                                      <p:cBhvr>
                                        <p:cTn id="12" dur="500"/>
                                        <p:tgtEl>
                                          <p:spTgt spid="1126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1270"/>
                                        </p:tgtEl>
                                        <p:attrNameLst>
                                          <p:attrName>style.visibility</p:attrName>
                                        </p:attrNameLst>
                                      </p:cBhvr>
                                      <p:to>
                                        <p:strVal val="visible"/>
                                      </p:to>
                                    </p:set>
                                    <p:animEffect transition="in" filter="blinds(horizontal)">
                                      <p:cBhvr>
                                        <p:cTn id="17" dur="500"/>
                                        <p:tgtEl>
                                          <p:spTgt spid="11270"/>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1272"/>
                                        </p:tgtEl>
                                        <p:attrNameLst>
                                          <p:attrName>style.visibility</p:attrName>
                                        </p:attrNameLst>
                                      </p:cBhvr>
                                      <p:to>
                                        <p:strVal val="visible"/>
                                      </p:to>
                                    </p:set>
                                    <p:animEffect transition="in" filter="blinds(horizontal)">
                                      <p:cBhvr>
                                        <p:cTn id="22" dur="500"/>
                                        <p:tgtEl>
                                          <p:spTgt spid="11272"/>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1271"/>
                                        </p:tgtEl>
                                        <p:attrNameLst>
                                          <p:attrName>style.visibility</p:attrName>
                                        </p:attrNameLst>
                                      </p:cBhvr>
                                      <p:to>
                                        <p:strVal val="visible"/>
                                      </p:to>
                                    </p:set>
                                    <p:animEffect transition="in" filter="blinds(horizontal)">
                                      <p:cBhvr>
                                        <p:cTn id="27" dur="500"/>
                                        <p:tgtEl>
                                          <p:spTgt spid="11271"/>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1273"/>
                                        </p:tgtEl>
                                        <p:attrNameLst>
                                          <p:attrName>style.visibility</p:attrName>
                                        </p:attrNameLst>
                                      </p:cBhvr>
                                      <p:to>
                                        <p:strVal val="visible"/>
                                      </p:to>
                                    </p:set>
                                    <p:animEffect transition="in" filter="blinds(horizontal)">
                                      <p:cBhvr>
                                        <p:cTn id="32" dur="500"/>
                                        <p:tgtEl>
                                          <p:spTgt spid="11273"/>
                                        </p:tgtEl>
                                      </p:cBhvr>
                                    </p:animEffect>
                                  </p:childTnLst>
                                </p:cTn>
                              </p:par>
                            </p:childTnLst>
                          </p:cTn>
                        </p:par>
                      </p:childTnLst>
                    </p:cTn>
                  </p:par>
                  <p:par>
                    <p:cTn id="33" fill="hold" nodeType="clickPar">
                      <p:stCondLst>
                        <p:cond delay="indefinite"/>
                      </p:stCondLst>
                      <p:childTnLst>
                        <p:par>
                          <p:cTn id="34" fill="hold">
                            <p:stCondLst>
                              <p:cond delay="0"/>
                            </p:stCondLst>
                            <p:childTnLst>
                              <p:par>
                                <p:cTn id="35" presetID="3" presetClass="entr" presetSubtype="10" dur="500" fill="hold" grpId="0" nodeType="clickEffect">
                                  <p:stCondLst>
                                    <p:cond delay="0"/>
                                  </p:stCondLst>
                                  <p:childTnLst>
                                    <p:set>
                                      <p:cBhvr>
                                        <p:cTn id="36" dur="1" fill="hold">
                                          <p:stCondLst>
                                            <p:cond delay="0"/>
                                          </p:stCondLst>
                                        </p:cTn>
                                        <p:tgtEl>
                                          <p:spTgt spid="11274"/>
                                        </p:tgtEl>
                                        <p:attrNameLst>
                                          <p:attrName>style.visibility</p:attrName>
                                        </p:attrNameLst>
                                      </p:cBhvr>
                                      <p:to>
                                        <p:strVal val="visible"/>
                                      </p:to>
                                    </p:set>
                                    <p:animEffect transition="in" filter="blinds(horizontal)">
                                      <p:cBhvr>
                                        <p:cTn id="37" dur="500"/>
                                        <p:tgtEl>
                                          <p:spTgt spid="1127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268" grpId="0"/>
      <p:bldP spid="11269" grpId="0"/>
      <p:bldP spid="11270" grpId="0"/>
      <p:bldP spid="11271" grpId="0"/>
      <p:bldP spid="11272" grpId="0"/>
      <p:bldP spid="11273" grpId="0"/>
      <p:bldP spid="11274" grpId="0"/>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1" name="Rectangle 2"/>
          <p:cNvSpPr>
            <a:spLocks noGrp="1" noRot="1"/>
          </p:cNvSpPr>
          <p:nvPr>
            <p:ph idx="1"/>
          </p:nvPr>
        </p:nvSpPr>
        <p:spPr>
          <a:xfrm>
            <a:off x="306705" y="1036955"/>
            <a:ext cx="11858625" cy="4973320"/>
          </a:xfrm>
          <a:solidFill>
            <a:schemeClr val="bg1">
              <a:alpha val="38000"/>
            </a:schemeClr>
          </a:solidFill>
        </p:spPr>
        <p:txBody>
          <a:bodyPr vert="horz" wrap="square" lIns="91440" tIns="45720" rIns="91440" bIns="45720" anchor="t" anchorCtr="0"/>
          <a:lstStyle/>
          <a:p>
            <a:pPr eaLnBrk="1" hangingPunct="1">
              <a:lnSpc>
                <a:spcPct val="110000"/>
              </a:lnSpc>
            </a:pPr>
            <a:r>
              <a:rPr lang="zh-CN" altLang="en-US" sz="3200" b="1">
                <a:solidFill>
                  <a:srgbClr val="FF0000"/>
                </a:solidFill>
                <a:ea typeface="方正姚体" panose="02010601030101010101" pitchFamily="2" charset="-122"/>
              </a:rPr>
              <a:t>题型有：</a:t>
            </a:r>
            <a:r>
              <a:rPr lang="en-US" altLang="zh-CN" sz="3200" b="1">
                <a:solidFill>
                  <a:srgbClr val="000000"/>
                </a:solidFill>
                <a:latin typeface="华文中宋" panose="02010600040101010101" pitchFamily="2" charset="-122"/>
                <a:ea typeface="华文中宋" panose="02010600040101010101" pitchFamily="2" charset="-122"/>
              </a:rPr>
              <a:t>1</a:t>
            </a:r>
            <a:r>
              <a:rPr lang="zh-CN" altLang="en-US" sz="3200" b="1">
                <a:solidFill>
                  <a:srgbClr val="000000"/>
                </a:solidFill>
                <a:latin typeface="华文中宋" panose="02010600040101010101" pitchFamily="2" charset="-122"/>
                <a:ea typeface="华文中宋" panose="02010600040101010101" pitchFamily="2" charset="-122"/>
              </a:rPr>
              <a:t>、结合全文，简要分析人物形象。</a:t>
            </a:r>
            <a:endParaRPr lang="zh-CN" altLang="en-US" sz="3200" b="1">
              <a:solidFill>
                <a:srgbClr val="0000FF"/>
              </a:solidFill>
              <a:latin typeface="华文中宋" panose="02010600040101010101" pitchFamily="2" charset="-122"/>
              <a:ea typeface="华文中宋" panose="02010600040101010101" pitchFamily="2" charset="-122"/>
            </a:endParaRPr>
          </a:p>
          <a:p>
            <a:pPr eaLnBrk="1" hangingPunct="1">
              <a:lnSpc>
                <a:spcPct val="110000"/>
              </a:lnSpc>
              <a:buFont typeface="Wingdings" panose="05000000000000000000" pitchFamily="2" charset="2"/>
              <a:buNone/>
            </a:pPr>
            <a:r>
              <a:rPr lang="zh-CN" altLang="en-US" sz="3200" b="1">
                <a:solidFill>
                  <a:srgbClr val="000000"/>
                </a:solidFill>
                <a:latin typeface="华文中宋" panose="02010600040101010101" pitchFamily="2" charset="-122"/>
                <a:ea typeface="华文中宋" panose="02010600040101010101" pitchFamily="2" charset="-122"/>
              </a:rPr>
              <a:t>　　　     </a:t>
            </a:r>
            <a:r>
              <a:rPr lang="en-US" altLang="zh-CN" sz="3200" b="1">
                <a:solidFill>
                  <a:srgbClr val="000000"/>
                </a:solidFill>
                <a:latin typeface="华文中宋" panose="02010600040101010101" pitchFamily="2" charset="-122"/>
                <a:ea typeface="华文中宋" panose="02010600040101010101" pitchFamily="2" charset="-122"/>
              </a:rPr>
              <a:t>2</a:t>
            </a:r>
            <a:r>
              <a:rPr lang="zh-CN" altLang="en-US" sz="3200" b="1">
                <a:solidFill>
                  <a:srgbClr val="000000"/>
                </a:solidFill>
                <a:latin typeface="华文中宋" panose="02010600040101010101" pitchFamily="2" charset="-122"/>
                <a:ea typeface="华文中宋" panose="02010600040101010101" pitchFamily="2" charset="-122"/>
              </a:rPr>
              <a:t>、</a:t>
            </a:r>
            <a:r>
              <a:rPr lang="en-US" altLang="zh-CN" sz="3200" b="1">
                <a:solidFill>
                  <a:srgbClr val="000000"/>
                </a:solidFill>
                <a:latin typeface="华文中宋" panose="02010600040101010101" pitchFamily="2" charset="-122"/>
                <a:ea typeface="华文中宋" panose="02010600040101010101" pitchFamily="2" charset="-122"/>
              </a:rPr>
              <a:t>XX</a:t>
            </a:r>
            <a:r>
              <a:rPr lang="zh-CN" altLang="en-US" sz="3200" b="1">
                <a:solidFill>
                  <a:srgbClr val="000000"/>
                </a:solidFill>
                <a:latin typeface="华文中宋" panose="02010600040101010101" pitchFamily="2" charset="-122"/>
                <a:ea typeface="华文中宋" panose="02010600040101010101" pitchFamily="2" charset="-122"/>
              </a:rPr>
              <a:t>是一个怎样的人物？</a:t>
            </a:r>
            <a:endParaRPr lang="zh-CN" altLang="en-US" sz="3200" b="1">
              <a:solidFill>
                <a:srgbClr val="0000FF"/>
              </a:solidFill>
              <a:latin typeface="华文中宋" panose="02010600040101010101" pitchFamily="2" charset="-122"/>
              <a:ea typeface="华文中宋" panose="02010600040101010101" pitchFamily="2" charset="-122"/>
            </a:endParaRPr>
          </a:p>
          <a:p>
            <a:pPr eaLnBrk="1" hangingPunct="1">
              <a:lnSpc>
                <a:spcPct val="110000"/>
              </a:lnSpc>
              <a:buFont typeface="Wingdings" panose="05000000000000000000" pitchFamily="2" charset="2"/>
              <a:buNone/>
            </a:pPr>
            <a:r>
              <a:rPr lang="zh-CN" altLang="en-US" sz="3200" b="1">
                <a:solidFill>
                  <a:srgbClr val="000000"/>
                </a:solidFill>
                <a:latin typeface="华文中宋" panose="02010600040101010101" pitchFamily="2" charset="-122"/>
                <a:ea typeface="华文中宋" panose="02010600040101010101" pitchFamily="2" charset="-122"/>
              </a:rPr>
              <a:t>　　　     </a:t>
            </a:r>
            <a:r>
              <a:rPr lang="en-US" altLang="zh-CN" sz="3200" b="1">
                <a:solidFill>
                  <a:srgbClr val="000000"/>
                </a:solidFill>
                <a:latin typeface="华文中宋" panose="02010600040101010101" pitchFamily="2" charset="-122"/>
                <a:ea typeface="华文中宋" panose="02010600040101010101" pitchFamily="2" charset="-122"/>
              </a:rPr>
              <a:t>3</a:t>
            </a:r>
            <a:r>
              <a:rPr lang="zh-CN" altLang="en-US" sz="3200" b="1">
                <a:solidFill>
                  <a:srgbClr val="000000"/>
                </a:solidFill>
                <a:latin typeface="华文中宋" panose="02010600040101010101" pitchFamily="2" charset="-122"/>
                <a:ea typeface="华文中宋" panose="02010600040101010101" pitchFamily="2" charset="-122"/>
              </a:rPr>
              <a:t>、</a:t>
            </a:r>
            <a:r>
              <a:rPr lang="en-US" altLang="zh-CN" sz="3200" b="1">
                <a:solidFill>
                  <a:srgbClr val="000000"/>
                </a:solidFill>
                <a:latin typeface="华文中宋" panose="02010600040101010101" pitchFamily="2" charset="-122"/>
                <a:ea typeface="华文中宋" panose="02010600040101010101" pitchFamily="2" charset="-122"/>
              </a:rPr>
              <a:t>XX</a:t>
            </a:r>
            <a:r>
              <a:rPr lang="zh-CN" altLang="en-US" sz="3200" b="1">
                <a:solidFill>
                  <a:srgbClr val="000000"/>
                </a:solidFill>
                <a:latin typeface="华文中宋" panose="02010600040101010101" pitchFamily="2" charset="-122"/>
                <a:ea typeface="华文中宋" panose="02010600040101010101" pitchFamily="2" charset="-122"/>
              </a:rPr>
              <a:t>有哪些优秀的品质？</a:t>
            </a:r>
            <a:endParaRPr lang="zh-CN" altLang="en-US" sz="3200" b="1">
              <a:solidFill>
                <a:srgbClr val="000000"/>
              </a:solidFill>
              <a:latin typeface="华文中宋" panose="02010600040101010101" pitchFamily="2" charset="-122"/>
              <a:ea typeface="华文中宋" panose="02010600040101010101" pitchFamily="2" charset="-122"/>
            </a:endParaRPr>
          </a:p>
          <a:p>
            <a:pPr eaLnBrk="1" hangingPunct="1">
              <a:lnSpc>
                <a:spcPct val="110000"/>
              </a:lnSpc>
            </a:pPr>
            <a:r>
              <a:rPr lang="zh-CN" altLang="en-US" sz="3200" b="1">
                <a:solidFill>
                  <a:srgbClr val="FF0000"/>
                </a:solidFill>
                <a:ea typeface="方正姚体" panose="02010601030101010101" pitchFamily="2" charset="-122"/>
              </a:rPr>
              <a:t>解题思路：</a:t>
            </a:r>
            <a:r>
              <a:rPr lang="zh-CN" altLang="en-US" sz="3200" b="1">
                <a:solidFill>
                  <a:srgbClr val="000000"/>
                </a:solidFill>
                <a:ea typeface="华文中宋" panose="02010600040101010101" pitchFamily="2" charset="-122"/>
              </a:rPr>
              <a:t>通过人物的描写（语言、行动、心理、肖像、细节）分析人物的性格物征，然后根据题目要求作答。</a:t>
            </a:r>
            <a:r>
              <a:rPr lang="zh-CN" altLang="en-US" sz="3200"/>
              <a:t> </a:t>
            </a:r>
            <a:endParaRPr lang="zh-CN" altLang="en-US" sz="3200" b="1">
              <a:solidFill>
                <a:srgbClr val="0000FF"/>
              </a:solidFill>
            </a:endParaRPr>
          </a:p>
          <a:p>
            <a:pPr eaLnBrk="1" hangingPunct="1">
              <a:lnSpc>
                <a:spcPct val="110000"/>
              </a:lnSpc>
            </a:pPr>
            <a:r>
              <a:rPr lang="zh-CN" altLang="en-US" sz="3200" b="1">
                <a:solidFill>
                  <a:srgbClr val="FF0000"/>
                </a:solidFill>
                <a:ea typeface="方正姚体" panose="02010601030101010101" pitchFamily="2" charset="-122"/>
              </a:rPr>
              <a:t>根据要求组织语言表达：</a:t>
            </a:r>
            <a:endParaRPr lang="zh-CN" altLang="en-US" sz="3200" b="1">
              <a:solidFill>
                <a:srgbClr val="FF0000"/>
              </a:solidFill>
              <a:ea typeface="方正姚体" panose="02010601030101010101" pitchFamily="2" charset="-122"/>
            </a:endParaRPr>
          </a:p>
          <a:p>
            <a:pPr eaLnBrk="1" hangingPunct="1">
              <a:lnSpc>
                <a:spcPct val="110000"/>
              </a:lnSpc>
              <a:buFont typeface="Wingdings" panose="05000000000000000000" pitchFamily="2" charset="2"/>
              <a:buNone/>
            </a:pPr>
            <a:r>
              <a:rPr lang="zh-CN" altLang="en-US" sz="3200" b="1">
                <a:solidFill>
                  <a:srgbClr val="0000FF"/>
                </a:solidFill>
              </a:rPr>
              <a:t>　</a:t>
            </a:r>
            <a:r>
              <a:rPr lang="zh-CN" altLang="en-US" sz="3200" b="1">
                <a:solidFill>
                  <a:srgbClr val="0000FF"/>
                </a:solidFill>
                <a:latin typeface="华文中宋" panose="02010600040101010101" pitchFamily="2" charset="-122"/>
                <a:ea typeface="华文中宋" panose="02010600040101010101" pitchFamily="2" charset="-122"/>
              </a:rPr>
              <a:t>　　</a:t>
            </a:r>
            <a:r>
              <a:rPr lang="en-US" altLang="zh-CN" sz="3200" b="1">
                <a:solidFill>
                  <a:srgbClr val="0000FF"/>
                </a:solidFill>
                <a:latin typeface="华文中宋" panose="02010600040101010101" pitchFamily="2" charset="-122"/>
                <a:ea typeface="华文中宋" panose="02010600040101010101" pitchFamily="2" charset="-122"/>
              </a:rPr>
              <a:t>XX</a:t>
            </a:r>
            <a:r>
              <a:rPr lang="zh-CN" altLang="en-US" sz="3200" b="1">
                <a:solidFill>
                  <a:srgbClr val="0000FF"/>
                </a:solidFill>
                <a:latin typeface="华文中宋" panose="02010600040101010101" pitchFamily="2" charset="-122"/>
                <a:ea typeface="华文中宋" panose="02010600040101010101" pitchFamily="2" charset="-122"/>
              </a:rPr>
              <a:t>是一个</a:t>
            </a:r>
            <a:r>
              <a:rPr lang="en-US" altLang="zh-CN" sz="3200" b="1">
                <a:solidFill>
                  <a:srgbClr val="0000FF"/>
                </a:solidFill>
                <a:latin typeface="华文中宋" panose="02010600040101010101" pitchFamily="2" charset="-122"/>
                <a:ea typeface="华文中宋" panose="02010600040101010101" pitchFamily="2" charset="-122"/>
              </a:rPr>
              <a:t>……</a:t>
            </a:r>
            <a:r>
              <a:rPr lang="zh-CN" altLang="en-US" sz="3200" b="1">
                <a:solidFill>
                  <a:srgbClr val="0000FF"/>
                </a:solidFill>
                <a:latin typeface="华文中宋" panose="02010600040101010101" pitchFamily="2" charset="-122"/>
                <a:ea typeface="华文中宋" panose="02010600040101010101" pitchFamily="2" charset="-122"/>
              </a:rPr>
              <a:t>的人（</a:t>
            </a:r>
            <a:r>
              <a:rPr lang="zh-CN" altLang="en-US" sz="3200" b="1">
                <a:solidFill>
                  <a:srgbClr val="FF0000"/>
                </a:solidFill>
                <a:latin typeface="华文中宋" panose="02010600040101010101" pitchFamily="2" charset="-122"/>
                <a:ea typeface="华文中宋" panose="02010600040101010101" pitchFamily="2" charset="-122"/>
              </a:rPr>
              <a:t>人物形象</a:t>
            </a:r>
            <a:r>
              <a:rPr lang="zh-CN" altLang="en-US" sz="3200" b="1">
                <a:solidFill>
                  <a:srgbClr val="0000FF"/>
                </a:solidFill>
                <a:latin typeface="华文中宋" panose="02010600040101010101" pitchFamily="2" charset="-122"/>
                <a:ea typeface="华文中宋" panose="02010600040101010101" pitchFamily="2" charset="-122"/>
              </a:rPr>
              <a:t>），他</a:t>
            </a:r>
            <a:r>
              <a:rPr lang="en-US" altLang="zh-CN" sz="3200" b="1">
                <a:solidFill>
                  <a:srgbClr val="0000FF"/>
                </a:solidFill>
                <a:latin typeface="华文中宋" panose="02010600040101010101" pitchFamily="2" charset="-122"/>
                <a:ea typeface="华文中宋" panose="02010600040101010101" pitchFamily="2" charset="-122"/>
              </a:rPr>
              <a:t>……</a:t>
            </a:r>
            <a:r>
              <a:rPr lang="zh-CN" altLang="en-US" sz="3200" b="1">
                <a:solidFill>
                  <a:srgbClr val="0000FF"/>
                </a:solidFill>
                <a:latin typeface="华文中宋" panose="02010600040101010101" pitchFamily="2" charset="-122"/>
                <a:ea typeface="华文中宋" panose="02010600040101010101" pitchFamily="2" charset="-122"/>
              </a:rPr>
              <a:t>（</a:t>
            </a:r>
            <a:r>
              <a:rPr lang="zh-CN" altLang="en-US" sz="3200" b="1">
                <a:solidFill>
                  <a:srgbClr val="FF0000"/>
                </a:solidFill>
                <a:latin typeface="华文中宋" panose="02010600040101010101" pitchFamily="2" charset="-122"/>
                <a:ea typeface="华文中宋" panose="02010600040101010101" pitchFamily="2" charset="-122"/>
              </a:rPr>
              <a:t>做了什么事</a:t>
            </a:r>
            <a:r>
              <a:rPr lang="zh-CN" altLang="en-US" sz="3200" b="1">
                <a:solidFill>
                  <a:srgbClr val="0000FF"/>
                </a:solidFill>
                <a:latin typeface="华文中宋" panose="02010600040101010101" pitchFamily="2" charset="-122"/>
                <a:ea typeface="华文中宋" panose="02010600040101010101" pitchFamily="2" charset="-122"/>
              </a:rPr>
              <a:t>），表现了他</a:t>
            </a:r>
            <a:r>
              <a:rPr lang="en-US" altLang="zh-CN" sz="3200" b="1">
                <a:solidFill>
                  <a:srgbClr val="0000FF"/>
                </a:solidFill>
                <a:latin typeface="华文中宋" panose="02010600040101010101" pitchFamily="2" charset="-122"/>
                <a:ea typeface="华文中宋" panose="02010600040101010101" pitchFamily="2" charset="-122"/>
              </a:rPr>
              <a:t>……</a:t>
            </a:r>
            <a:r>
              <a:rPr lang="zh-CN" altLang="en-US" sz="3200" b="1">
                <a:solidFill>
                  <a:srgbClr val="0000FF"/>
                </a:solidFill>
                <a:latin typeface="华文中宋" panose="02010600040101010101" pitchFamily="2" charset="-122"/>
                <a:ea typeface="华文中宋" panose="02010600040101010101" pitchFamily="2" charset="-122"/>
              </a:rPr>
              <a:t>的性格（</a:t>
            </a:r>
            <a:r>
              <a:rPr lang="zh-CN" altLang="en-US" sz="3200" b="1">
                <a:solidFill>
                  <a:srgbClr val="FF0000"/>
                </a:solidFill>
                <a:latin typeface="华文中宋" panose="02010600040101010101" pitchFamily="2" charset="-122"/>
                <a:ea typeface="华文中宋" panose="02010600040101010101" pitchFamily="2" charset="-122"/>
              </a:rPr>
              <a:t>思想品质</a:t>
            </a:r>
            <a:r>
              <a:rPr lang="zh-CN" altLang="en-US" sz="3200" b="1">
                <a:solidFill>
                  <a:srgbClr val="0000FF"/>
                </a:solidFill>
                <a:latin typeface="华文中宋" panose="02010600040101010101" pitchFamily="2" charset="-122"/>
                <a:ea typeface="华文中宋" panose="02010600040101010101" pitchFamily="2" charset="-122"/>
              </a:rPr>
              <a:t>）。</a:t>
            </a:r>
            <a:endParaRPr lang="zh-CN" altLang="en-US" sz="3200" b="1">
              <a:solidFill>
                <a:srgbClr val="0000FF"/>
              </a:solidFill>
              <a:latin typeface="华文中宋" panose="02010600040101010101" pitchFamily="2" charset="-122"/>
              <a:ea typeface="华文中宋" panose="02010600040101010101" pitchFamily="2" charset="-122"/>
            </a:endParaRPr>
          </a:p>
        </p:txBody>
      </p:sp>
      <p:sp>
        <p:nvSpPr>
          <p:cNvPr id="12292" name="Text Box 3"/>
          <p:cNvSpPr txBox="1"/>
          <p:nvPr/>
        </p:nvSpPr>
        <p:spPr>
          <a:xfrm>
            <a:off x="319088" y="174625"/>
            <a:ext cx="5508625" cy="70675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4000" b="1">
                <a:gradFill>
                  <a:gsLst>
                    <a:gs pos="0">
                      <a:srgbClr val="012D86"/>
                    </a:gs>
                    <a:gs pos="100000">
                      <a:srgbClr val="0E2557"/>
                    </a:gs>
                  </a:gsLst>
                  <a:lin scaled="0"/>
                </a:gradFill>
                <a:latin typeface="微软雅黑" panose="020b0503020204020204" charset="-122"/>
                <a:ea typeface="微软雅黑" panose="020b0503020204020204" charset="-122"/>
              </a:rPr>
              <a:t>考点一：揣摩人物形象</a:t>
            </a:r>
            <a:endParaRPr lang="zh-CN" altLang="en-US" sz="4000" b="1">
              <a:gradFill>
                <a:gsLst>
                  <a:gs pos="0">
                    <a:srgbClr val="012D86"/>
                  </a:gs>
                  <a:gs pos="100000">
                    <a:srgbClr val="0E2557"/>
                  </a:gs>
                </a:gsLst>
                <a:lin scaled="0"/>
              </a:gra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2291">
                                            <p:txEl>
                                              <p:pRg st="0" end="0"/>
                                            </p:txEl>
                                          </p:spTgt>
                                        </p:tgtEl>
                                        <p:attrNameLst>
                                          <p:attrName>style.visibility</p:attrName>
                                        </p:attrNameLst>
                                      </p:cBhvr>
                                      <p:to>
                                        <p:strVal val="visible"/>
                                      </p:to>
                                    </p:set>
                                    <p:animEffect transition="in" filter="blinds(horizontal)">
                                      <p:cBhvr>
                                        <p:cTn id="7" dur="500"/>
                                        <p:tgtEl>
                                          <p:spTgt spid="12291">
                                            <p:txEl>
                                              <p:pRg st="0" end="0"/>
                                            </p:txEl>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12291">
                                            <p:txEl>
                                              <p:pRg st="1" end="1"/>
                                            </p:txEl>
                                          </p:spTgt>
                                        </p:tgtEl>
                                        <p:attrNameLst>
                                          <p:attrName>style.visibility</p:attrName>
                                        </p:attrNameLst>
                                      </p:cBhvr>
                                      <p:to>
                                        <p:strVal val="visible"/>
                                      </p:to>
                                    </p:set>
                                    <p:animEffect transition="in" filter="blinds(horizontal)">
                                      <p:cBhvr>
                                        <p:cTn id="12" dur="500"/>
                                        <p:tgtEl>
                                          <p:spTgt spid="12291">
                                            <p:txEl>
                                              <p:pRg st="1" end="1"/>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12291">
                                            <p:txEl>
                                              <p:pRg st="2" end="2"/>
                                            </p:txEl>
                                          </p:spTgt>
                                        </p:tgtEl>
                                        <p:attrNameLst>
                                          <p:attrName>style.visibility</p:attrName>
                                        </p:attrNameLst>
                                      </p:cBhvr>
                                      <p:to>
                                        <p:strVal val="visible"/>
                                      </p:to>
                                    </p:set>
                                    <p:animEffect transition="in" filter="blinds(horizontal)">
                                      <p:cBhvr>
                                        <p:cTn id="17" dur="500"/>
                                        <p:tgtEl>
                                          <p:spTgt spid="12291">
                                            <p:txEl>
                                              <p:pRg st="2" end="2"/>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2291">
                                            <p:txEl>
                                              <p:pRg st="3" end="3"/>
                                            </p:txEl>
                                          </p:spTgt>
                                        </p:tgtEl>
                                        <p:attrNameLst>
                                          <p:attrName>style.visibility</p:attrName>
                                        </p:attrNameLst>
                                      </p:cBhvr>
                                      <p:to>
                                        <p:strVal val="visible"/>
                                      </p:to>
                                    </p:set>
                                    <p:animEffect transition="in" filter="blinds(horizontal)">
                                      <p:cBhvr>
                                        <p:cTn id="22" dur="500"/>
                                        <p:tgtEl>
                                          <p:spTgt spid="12291">
                                            <p:txEl>
                                              <p:pRg st="3" end="3"/>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12291">
                                            <p:txEl>
                                              <p:pRg st="4" end="4"/>
                                            </p:txEl>
                                          </p:spTgt>
                                        </p:tgtEl>
                                        <p:attrNameLst>
                                          <p:attrName>style.visibility</p:attrName>
                                        </p:attrNameLst>
                                      </p:cBhvr>
                                      <p:to>
                                        <p:strVal val="visible"/>
                                      </p:to>
                                    </p:set>
                                    <p:animEffect transition="in" filter="blinds(horizontal)">
                                      <p:cBhvr>
                                        <p:cTn id="27" dur="500"/>
                                        <p:tgtEl>
                                          <p:spTgt spid="12291">
                                            <p:txEl>
                                              <p:pRg st="4" end="4"/>
                                            </p:txEl>
                                          </p:spTgt>
                                        </p:tgtEl>
                                      </p:cBhvr>
                                    </p:animEffect>
                                  </p:childTnLst>
                                </p:cTn>
                              </p:par>
                            </p:childTnLst>
                          </p:cTn>
                        </p:par>
                      </p:childTnLst>
                    </p:cTn>
                  </p:par>
                  <p:par>
                    <p:cTn id="28" fill="hold" nodeType="clickPar">
                      <p:stCondLst>
                        <p:cond delay="indefinite"/>
                      </p:stCondLst>
                      <p:childTnLst>
                        <p:par>
                          <p:cTn id="29" fill="hold">
                            <p:stCondLst>
                              <p:cond delay="0"/>
                            </p:stCondLst>
                            <p:childTnLst>
                              <p:par>
                                <p:cTn id="30" presetID="3" presetClass="entr" presetSubtype="10" dur="500" fill="hold" grpId="0" nodeType="clickEffect">
                                  <p:stCondLst>
                                    <p:cond delay="0"/>
                                  </p:stCondLst>
                                  <p:childTnLst>
                                    <p:set>
                                      <p:cBhvr>
                                        <p:cTn id="31" dur="1" fill="hold">
                                          <p:stCondLst>
                                            <p:cond delay="0"/>
                                          </p:stCondLst>
                                        </p:cTn>
                                        <p:tgtEl>
                                          <p:spTgt spid="12291">
                                            <p:txEl>
                                              <p:pRg st="5" end="5"/>
                                            </p:txEl>
                                          </p:spTgt>
                                        </p:tgtEl>
                                        <p:attrNameLst>
                                          <p:attrName>style.visibility</p:attrName>
                                        </p:attrNameLst>
                                      </p:cBhvr>
                                      <p:to>
                                        <p:strVal val="visible"/>
                                      </p:to>
                                    </p:set>
                                    <p:animEffect transition="in" filter="blinds(horizontal)">
                                      <p:cBhvr>
                                        <p:cTn id="32" dur="500"/>
                                        <p:tgtEl>
                                          <p:spTgt spid="12291">
                                            <p:txEl>
                                              <p:pRg st="5" end="5"/>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291" grpId="0" uiExpand="1" build="p"/>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775960"/>
          </a:xfrm>
          <a:prstGeom prst="rect">
            <a:avLst/>
          </a:prstGeom>
          <a:solidFill>
            <a:schemeClr val="bg1">
              <a:alpha val="45000"/>
            </a:schemeClr>
          </a:solid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我到家已临近午夜，进门后按亮厅里的灯，立刻感觉到不对劲儿，难道……我快步走到各处，一一按亮灯，到卫生间一仰头，心就猛地往下一沉——浴盆上面那扇透气窗被撬开了!这时，忽然听见卧室床下有动静。我左手从衣兜掏出手机，准备拨110报警，右手操起窗帘叉子，朝床下喊：出来!放下手里的东西!只要你不伤人，咱们好商量!</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一个瘦小的少年从床底下爬出来了，剃着光头，穿一件黑底子的T恤。我用窗帘又指着他：你偷了些什么?把东西掏出来!</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他把两手伸进裤兜，麻利地将兜翻掏出来，又把手摊开说：啥也没拿啊!他那一副久经沙场、处变不惊的模样，倒弄得我哭笑不得。我命令他跟我来到门厅里，开始询问。他今年14岁，家在离我们这个城市很远的地方。他只上到小学三年级就辍学了，一年前开始了流浪生活，现在靠结伙偷窃为生。</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我望着这个瘦骨嶙峋、满脸大汗的少年，问他：饿吧?他眯眼看我，仿佛我是个怪物。我为他泡了一碗方便面，端到他面前。我决心放他去，对他说：我的话你未必肯听，但是我还是要跟你说，不要再干这种违法的事，你应该走正路。他点头。我给他开门时，他居然说：我还不想走。我大吃一惊：为什么?他回答的声音很小，我听来却像一声惊雷：我爸在床底下呢……天哪!原来还有个大活人在卧室床底下。我慌忙将窗帘又抢到手里，准备拨110。这工夫，那少年却已经转身进了卧室，麻利地爬进了床底下。我惊魂未定，他却又爬了出来，回到了门厅。我这才看清，他手里捧着一幅油画。我正想嚷，他对我说：我要……我要爸……求您了。那幅油画，是我临摹凡高的自画像，这幅自画像里，人物显得特别憔悴，眼神饱含忧郁，胡子拉碴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少年告诉我，他负责踩点的时候，从我家窗外隔着铁栅看见了这幅画，一看就觉得是他爸，总想偷走它。今天，他好不容易钻了进来，取下这幅画，偏巧我回来了……</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我细问他：你爸现在在哪儿呢?你妈妈呢?他执拗地告诉我，他没有妈。他妈在他还不记事的时候，嫌他爸穷，跟别人跑了。他记得他爸，那扎人的胡子茬儿，那熏鼻子的汗昧加烟味加酒味……不记得是哪一天，忽然说他们那村外地底下有黑金子，大家就挖了起来，他爸爸也去挖。去年一天半夜里，村子忽然闹嚷起来，跟着有呜哇呜哇的汽车警笛声，他揉着眼睛出了屋……简单地说，村外的小煤窑出事故了，他爸，还有别的许多孩子的爸，给埋井底下了……</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少年说这些事情的时候，眼里没有一点泪光。我听这孩子讲他爸遇难，也就是鼻子酸了酸，但是，当我听清这孩子今天钻进我的屋子，为的只是偷这幅他自以为是他父亲的画像时，我的眼泪忍不住溢出了眼角。</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zh-CN" altLang="en-US" sz="1400" b="1">
                <a:latin typeface="微软雅黑" panose="020b0503020204020204" charset="-122"/>
                <a:ea typeface="微软雅黑" panose="020b0503020204020204" charset="-122"/>
                <a:cs typeface="微软雅黑" panose="020b0503020204020204" charset="-122"/>
              </a:rPr>
              <a:t>我把画送给了他。他也不懂得道谢。我把门打开，他闪了出去。关上门以后，我若有所失，又出门一溜烟跑下楼梯，气喘吁吁地冲出楼门，四面张望。只有树影在月光下朦胧地闪动，一派寂静笼罩着我。——我是想追上去叮嘱他：孩子，你以后可以来按我的门铃，从正门进来!</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20000"/>
              </a:lnSpc>
            </a:pPr>
            <a:r>
              <a:rPr lang="en-US" altLang="zh-CN" sz="1400" b="1">
                <a:latin typeface="微软雅黑" panose="020b0503020204020204" charset="-122"/>
                <a:ea typeface="微软雅黑" panose="020b0503020204020204" charset="-122"/>
                <a:cs typeface="微软雅黑" panose="020b0503020204020204" charset="-122"/>
              </a:rPr>
              <a:t>                                                                                                                         ——</a:t>
            </a:r>
            <a:r>
              <a:rPr lang="zh-CN" altLang="en-US" sz="1400" b="1">
                <a:latin typeface="微软雅黑" panose="020b0503020204020204" charset="-122"/>
                <a:ea typeface="微软雅黑" panose="020b0503020204020204" charset="-122"/>
                <a:cs typeface="微软雅黑" panose="020b0503020204020204" charset="-122"/>
              </a:rPr>
              <a:t>(选自20xx年12月25日《文学故事报》，有删改)</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405130" y="571055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rPr>
              <a:t>简要分析“偷父”少年的人物形象。</a:t>
            </a:r>
            <a:endPar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endParaRPr>
          </a:p>
        </p:txBody>
      </p:sp>
      <p:sp>
        <p:nvSpPr>
          <p:cNvPr id="6" name="文本框 5"/>
          <p:cNvSpPr txBox="1"/>
          <p:nvPr/>
        </p:nvSpPr>
        <p:spPr>
          <a:xfrm>
            <a:off x="4107180" y="571055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altLang="en-US" b="1">
                <a:solidFill>
                  <a:srgbClr val="FF0000"/>
                </a:solidFill>
                <a:latin typeface="微软雅黑" panose="020b0503020204020204" charset="-122"/>
                <a:ea typeface="微软雅黑" panose="020b0503020204020204" charset="-122"/>
                <a:sym typeface="+mn-ea"/>
              </a:rPr>
              <a:t>【相关情节</a:t>
            </a:r>
            <a:r>
              <a:rPr lang="en-US" altLang="zh-CN" b="1">
                <a:solidFill>
                  <a:srgbClr val="FF0000"/>
                </a:solidFill>
                <a:latin typeface="微软雅黑" panose="020b0503020204020204" charset="-122"/>
                <a:ea typeface="微软雅黑" panose="020b0503020204020204" charset="-122"/>
                <a:sym typeface="+mn-ea"/>
              </a:rPr>
              <a:t>+</a:t>
            </a:r>
            <a:r>
              <a:rPr lang="zh-CN" altLang="en-US" b="1">
                <a:solidFill>
                  <a:srgbClr val="FF0000"/>
                </a:solidFill>
                <a:ea typeface="微软雅黑" panose="020b0503020204020204" charset="-122"/>
                <a:sym typeface="+mn-ea"/>
              </a:rPr>
              <a:t>人物＋性格特征（精神品质）＋身份（的人）】</a:t>
            </a:r>
            <a:endParaRPr lang="zh-CN" altLang="en-US" b="1">
              <a:solidFill>
                <a:srgbClr val="FF0000"/>
              </a:solidFill>
              <a:ea typeface="微软雅黑" panose="020b0503020204020204" charset="-122"/>
              <a:sym typeface="+mn-ea"/>
            </a:endParaRPr>
          </a:p>
        </p:txBody>
      </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20" name="Rectangle 2" descr="Large confetti"/>
          <p:cNvSpPr>
            <a:spLocks noGrp="1"/>
          </p:cNvSpPr>
          <p:nvPr>
            <p:ph type="title"/>
          </p:nvPr>
        </p:nvSpPr>
        <p:spPr>
          <a:xfrm>
            <a:off x="1847850" y="-387350"/>
            <a:ext cx="8229600" cy="1143000"/>
          </a:xfrm>
        </p:spPr>
        <p:txBody>
          <a:bodyPr vert="horz" wrap="square" lIns="91440" tIns="45720" rIns="91440" bIns="45720" anchor="b" anchorCtr="0"/>
          <a:lstStyle/>
          <a:p>
            <a:pPr eaLnBrk="1" hangingPunct="1"/>
            <a:r>
              <a:rPr lang="zh-CN" altLang="en-US" sz="3200" b="1">
                <a:solidFill>
                  <a:schemeClr val="tx1"/>
                </a:solidFill>
                <a:latin typeface="微软雅黑" panose="020b0503020204020204" charset="-122"/>
                <a:ea typeface="微软雅黑" panose="020b0503020204020204" charset="-122"/>
              </a:rPr>
              <a:t>题型一：</a:t>
            </a:r>
            <a:r>
              <a:rPr lang="zh-CN" altLang="en-US" sz="3200" b="1">
                <a:solidFill>
                  <a:srgbClr val="0000CC"/>
                </a:solidFill>
                <a:latin typeface="微软雅黑" panose="020b0503020204020204" charset="-122"/>
                <a:ea typeface="微软雅黑" panose="020b0503020204020204" charset="-122"/>
              </a:rPr>
              <a:t>结合文章内容，分析人物形象</a:t>
            </a:r>
            <a:r>
              <a:rPr lang="zh-CN" altLang="en-US" sz="3200">
                <a:solidFill>
                  <a:srgbClr val="0000CC"/>
                </a:solidFill>
                <a:latin typeface="微软雅黑" panose="020b0503020204020204" charset="-122"/>
                <a:ea typeface="微软雅黑" panose="020b0503020204020204" charset="-122"/>
              </a:rPr>
              <a:t>。</a:t>
            </a:r>
            <a:endParaRPr lang="zh-CN" altLang="en-US" sz="3200" b="1">
              <a:solidFill>
                <a:srgbClr val="0000CC"/>
              </a:solidFill>
              <a:latin typeface="微软雅黑" panose="020b0503020204020204" charset="-122"/>
              <a:ea typeface="微软雅黑" panose="020b0503020204020204" charset="-122"/>
            </a:endParaRPr>
          </a:p>
        </p:txBody>
      </p:sp>
      <p:sp>
        <p:nvSpPr>
          <p:cNvPr id="21512" name="Rectangle 8"/>
          <p:cNvSpPr>
            <a:spLocks noGrp="1"/>
          </p:cNvSpPr>
          <p:nvPr>
            <p:ph idx="1"/>
          </p:nvPr>
        </p:nvSpPr>
        <p:spPr>
          <a:xfrm>
            <a:off x="252095" y="755650"/>
            <a:ext cx="11688445" cy="4964430"/>
          </a:xfrm>
          <a:solidFill>
            <a:schemeClr val="bg1">
              <a:alpha val="45000"/>
            </a:schemeClr>
          </a:solidFill>
        </p:spPr>
        <p:txBody>
          <a:bodyPr vert="horz" wrap="square" lIns="91440" tIns="45720" rIns="91440" bIns="45720" anchor="t" anchorCtr="0"/>
          <a:lstStyle/>
          <a:p>
            <a:pPr eaLnBrk="1" hangingPunct="1">
              <a:lnSpc>
                <a:spcPct val="140000"/>
              </a:lnSpc>
              <a:buNone/>
            </a:pPr>
            <a:r>
              <a:rPr lang="en-US" altLang="zh-CN" b="1">
                <a:solidFill>
                  <a:srgbClr val="00CC00"/>
                </a:solidFill>
                <a:latin typeface="微软雅黑" panose="020b0503020204020204" charset="-122"/>
                <a:ea typeface="微软雅黑" panose="020b0503020204020204" charset="-122"/>
              </a:rPr>
              <a:t>【</a:t>
            </a:r>
            <a:r>
              <a:rPr lang="zh-CN" altLang="en-US" b="1">
                <a:solidFill>
                  <a:srgbClr val="00CC00"/>
                </a:solidFill>
                <a:latin typeface="微软雅黑" panose="020b0503020204020204" charset="-122"/>
                <a:ea typeface="微软雅黑" panose="020b0503020204020204" charset="-122"/>
              </a:rPr>
              <a:t>典例</a:t>
            </a:r>
            <a:r>
              <a:rPr lang="en-US" altLang="zh-CN" b="1">
                <a:solidFill>
                  <a:srgbClr val="00CC00"/>
                </a:solidFill>
                <a:latin typeface="微软雅黑" panose="020b0503020204020204" charset="-122"/>
                <a:ea typeface="微软雅黑" panose="020b0503020204020204" charset="-122"/>
              </a:rPr>
              <a:t>1】</a:t>
            </a:r>
            <a:r>
              <a:rPr lang="en-US" altLang="zh-CN" b="1">
                <a:latin typeface="微软雅黑" panose="020b0503020204020204" charset="-122"/>
                <a:ea typeface="微软雅黑" panose="020b0503020204020204" charset="-122"/>
              </a:rPr>
              <a:t> 《</a:t>
            </a:r>
            <a:r>
              <a:rPr lang="zh-CN" altLang="en-US" b="1">
                <a:latin typeface="微软雅黑" panose="020b0503020204020204" charset="-122"/>
                <a:ea typeface="微软雅黑" panose="020b0503020204020204" charset="-122"/>
              </a:rPr>
              <a:t>偷父</a:t>
            </a:r>
            <a:r>
              <a:rPr lang="en-US" altLang="zh-CN" b="1">
                <a:latin typeface="微软雅黑" panose="020b0503020204020204" charset="-122"/>
                <a:ea typeface="微软雅黑" panose="020b0503020204020204" charset="-122"/>
              </a:rPr>
              <a:t>》 </a:t>
            </a:r>
            <a:r>
              <a:rPr lang="zh-CN" altLang="en-US" b="1">
                <a:latin typeface="微软雅黑" panose="020b0503020204020204" charset="-122"/>
                <a:ea typeface="微软雅黑" panose="020b0503020204020204" charset="-122"/>
              </a:rPr>
              <a:t>，简要分析“偷父”少年的人物形象。</a:t>
            </a:r>
            <a:endParaRPr lang="zh-CN" altLang="en-US" b="1">
              <a:latin typeface="微软雅黑" panose="020b0503020204020204" charset="-122"/>
              <a:ea typeface="微软雅黑" panose="020b0503020204020204" charset="-122"/>
            </a:endParaRPr>
          </a:p>
          <a:p>
            <a:pPr eaLnBrk="1" hangingPunct="1">
              <a:lnSpc>
                <a:spcPct val="140000"/>
              </a:lnSpc>
            </a:pPr>
            <a:r>
              <a:rPr lang="en-US" altLang="zh-CN" b="1"/>
              <a:t>【</a:t>
            </a:r>
            <a:r>
              <a:rPr lang="zh-CN" altLang="en-US" b="1"/>
              <a:t>参考答案</a:t>
            </a:r>
            <a:r>
              <a:rPr lang="en-US" altLang="zh-CN" b="1">
                <a:latin typeface="微软雅黑" panose="020b0503020204020204" charset="-122"/>
                <a:ea typeface="微软雅黑" panose="020b0503020204020204" charset="-122"/>
              </a:rPr>
              <a:t>】</a:t>
            </a:r>
            <a:r>
              <a:rPr lang="en-US" altLang="zh-CN" b="1">
                <a:solidFill>
                  <a:srgbClr val="FF0066"/>
                </a:solidFill>
                <a:latin typeface="微软雅黑" panose="020b0503020204020204" charset="-122"/>
                <a:ea typeface="微软雅黑" panose="020b0503020204020204" charset="-122"/>
              </a:rPr>
              <a:t>“</a:t>
            </a:r>
            <a:r>
              <a:rPr lang="zh-CN" altLang="en-US" b="1">
                <a:solidFill>
                  <a:srgbClr val="FF0066"/>
                </a:solidFill>
                <a:latin typeface="微软雅黑" panose="020b0503020204020204" charset="-122"/>
                <a:ea typeface="微软雅黑" panose="020b0503020204020204" charset="-122"/>
              </a:rPr>
              <a:t>偷父”少年</a:t>
            </a:r>
            <a:r>
              <a:rPr lang="zh-CN" altLang="en-US" b="1">
                <a:solidFill>
                  <a:srgbClr val="0000CC"/>
                </a:solidFill>
                <a:latin typeface="微软雅黑" panose="020b0503020204020204" charset="-122"/>
                <a:ea typeface="微软雅黑" panose="020b0503020204020204" charset="-122"/>
              </a:rPr>
              <a:t>辍学流浪，靠结伙偷窃为生，但仍</a:t>
            </a:r>
            <a:r>
              <a:rPr lang="zh-CN" altLang="en-US" b="1">
                <a:solidFill>
                  <a:srgbClr val="FF0066"/>
                </a:solidFill>
                <a:latin typeface="微软雅黑" panose="020b0503020204020204" charset="-122"/>
                <a:ea typeface="微软雅黑" panose="020b0503020204020204" charset="-122"/>
              </a:rPr>
              <a:t>深深地怀念</a:t>
            </a:r>
            <a:r>
              <a:rPr lang="zh-CN" altLang="en-US" b="1">
                <a:solidFill>
                  <a:srgbClr val="0000CC"/>
                </a:solidFill>
                <a:latin typeface="微软雅黑" panose="020b0503020204020204" charset="-122"/>
                <a:ea typeface="微软雅黑" panose="020b0503020204020204" charset="-122"/>
              </a:rPr>
              <a:t>因矿难而死的父亲，以为看到的那张油画是他父亲的画像，竟因此冒险入室偷盗。（</a:t>
            </a:r>
            <a:r>
              <a:rPr lang="en-US" altLang="zh-CN" b="1">
                <a:solidFill>
                  <a:srgbClr val="0000CC"/>
                </a:solidFill>
                <a:latin typeface="微软雅黑" panose="020b0503020204020204" charset="-122"/>
                <a:ea typeface="微软雅黑" panose="020b0503020204020204" charset="-122"/>
              </a:rPr>
              <a:t>2</a:t>
            </a:r>
            <a:r>
              <a:rPr lang="zh-CN" altLang="en-US" b="1">
                <a:solidFill>
                  <a:srgbClr val="0000CC"/>
                </a:solidFill>
                <a:latin typeface="微软雅黑" panose="020b0503020204020204" charset="-122"/>
                <a:ea typeface="微软雅黑" panose="020b0503020204020204" charset="-122"/>
              </a:rPr>
              <a:t>分）可见</a:t>
            </a:r>
            <a:r>
              <a:rPr lang="zh-CN" altLang="en-US" b="1">
                <a:solidFill>
                  <a:srgbClr val="FF0000"/>
                </a:solidFill>
                <a:latin typeface="微软雅黑" panose="020b0503020204020204" charset="-122"/>
                <a:ea typeface="微软雅黑" panose="020b0503020204020204" charset="-122"/>
              </a:rPr>
              <a:t>他是</a:t>
            </a:r>
            <a:r>
              <a:rPr lang="zh-CN" altLang="en-US" b="1">
                <a:solidFill>
                  <a:srgbClr val="0000CC"/>
                </a:solidFill>
                <a:latin typeface="微软雅黑" panose="020b0503020204020204" charset="-122"/>
                <a:ea typeface="微软雅黑" panose="020b0503020204020204" charset="-122"/>
              </a:rPr>
              <a:t>一个虽误入歧途，但</a:t>
            </a:r>
            <a:r>
              <a:rPr lang="zh-CN" altLang="en-US" b="1">
                <a:solidFill>
                  <a:srgbClr val="FF0000"/>
                </a:solidFill>
                <a:latin typeface="微软雅黑" panose="020b0503020204020204" charset="-122"/>
                <a:ea typeface="微软雅黑" panose="020b0503020204020204" charset="-122"/>
              </a:rPr>
              <a:t>良知未泯，孝爱之心犹存，令人痛惜而又同情</a:t>
            </a:r>
            <a:r>
              <a:rPr lang="zh-CN" altLang="en-US" b="1">
                <a:solidFill>
                  <a:srgbClr val="0000CC"/>
                </a:solidFill>
                <a:latin typeface="微软雅黑" panose="020b0503020204020204" charset="-122"/>
                <a:ea typeface="微软雅黑" panose="020b0503020204020204" charset="-122"/>
              </a:rPr>
              <a:t>的</a:t>
            </a:r>
            <a:r>
              <a:rPr lang="zh-CN" altLang="en-US" b="1">
                <a:solidFill>
                  <a:srgbClr val="FF0066"/>
                </a:solidFill>
                <a:latin typeface="微软雅黑" panose="020b0503020204020204" charset="-122"/>
                <a:ea typeface="微软雅黑" panose="020b0503020204020204" charset="-122"/>
              </a:rPr>
              <a:t>少年</a:t>
            </a:r>
            <a:r>
              <a:rPr lang="zh-CN" altLang="en-US" b="1">
                <a:solidFill>
                  <a:srgbClr val="0000CC"/>
                </a:solidFill>
                <a:latin typeface="微软雅黑" panose="020b0503020204020204" charset="-122"/>
                <a:ea typeface="微软雅黑" panose="020b0503020204020204" charset="-122"/>
              </a:rPr>
              <a:t>。（</a:t>
            </a:r>
            <a:r>
              <a:rPr lang="en-US" altLang="zh-CN" b="1">
                <a:solidFill>
                  <a:srgbClr val="0000CC"/>
                </a:solidFill>
                <a:latin typeface="微软雅黑" panose="020b0503020204020204" charset="-122"/>
                <a:ea typeface="微软雅黑" panose="020b0503020204020204" charset="-122"/>
              </a:rPr>
              <a:t>2</a:t>
            </a:r>
            <a:r>
              <a:rPr lang="zh-CN" altLang="en-US" b="1">
                <a:solidFill>
                  <a:srgbClr val="0000CC"/>
                </a:solidFill>
                <a:latin typeface="微软雅黑" panose="020b0503020204020204" charset="-122"/>
                <a:ea typeface="微软雅黑" panose="020b0503020204020204" charset="-122"/>
              </a:rPr>
              <a:t>分）</a:t>
            </a:r>
            <a:endParaRPr lang="zh-CN" altLang="en-US" b="1">
              <a:solidFill>
                <a:srgbClr val="0000CC"/>
              </a:solidFill>
              <a:latin typeface="微软雅黑" panose="020b0503020204020204" charset="-122"/>
              <a:ea typeface="微软雅黑" panose="020b0503020204020204" charset="-122"/>
            </a:endParaRPr>
          </a:p>
          <a:p>
            <a:pPr eaLnBrk="1" hangingPunct="1">
              <a:lnSpc>
                <a:spcPct val="140000"/>
              </a:lnSpc>
              <a:buNone/>
            </a:pPr>
            <a:r>
              <a:rPr lang="en-US" altLang="zh-CN" b="1">
                <a:latin typeface="微软雅黑" panose="020b0503020204020204" charset="-122"/>
                <a:ea typeface="微软雅黑" panose="020b0503020204020204" charset="-122"/>
              </a:rPr>
              <a:t>【</a:t>
            </a:r>
            <a:r>
              <a:rPr lang="zh-CN" altLang="en-US" b="1">
                <a:latin typeface="微软雅黑" panose="020b0503020204020204" charset="-122"/>
                <a:ea typeface="微软雅黑" panose="020b0503020204020204" charset="-122"/>
              </a:rPr>
              <a:t>答题公式</a:t>
            </a:r>
            <a:r>
              <a:rPr lang="en-US" altLang="zh-CN" b="1">
                <a:latin typeface="微软雅黑" panose="020b0503020204020204" charset="-122"/>
                <a:ea typeface="微软雅黑" panose="020b0503020204020204" charset="-122"/>
              </a:rPr>
              <a:t>】</a:t>
            </a:r>
            <a:endParaRPr lang="en-US" altLang="zh-CN" b="1">
              <a:latin typeface="微软雅黑" panose="020b0503020204020204" charset="-122"/>
              <a:ea typeface="微软雅黑" panose="020b0503020204020204" charset="-122"/>
            </a:endParaRPr>
          </a:p>
          <a:p>
            <a:pPr eaLnBrk="1" hangingPunct="1">
              <a:lnSpc>
                <a:spcPct val="140000"/>
              </a:lnSpc>
              <a:buNone/>
            </a:pPr>
            <a:r>
              <a:rPr lang="zh-CN" altLang="en-US" b="1">
                <a:solidFill>
                  <a:srgbClr val="FF0000"/>
                </a:solidFill>
                <a:latin typeface="微软雅黑" panose="020b0503020204020204" charset="-122"/>
                <a:ea typeface="微软雅黑" panose="020b0503020204020204" charset="-122"/>
              </a:rPr>
              <a:t>     相关情节</a:t>
            </a:r>
            <a:r>
              <a:rPr lang="en-US" altLang="zh-CN" b="1">
                <a:solidFill>
                  <a:srgbClr val="FF0000"/>
                </a:solidFill>
                <a:latin typeface="微软雅黑" panose="020b0503020204020204" charset="-122"/>
                <a:ea typeface="微软雅黑" panose="020b0503020204020204" charset="-122"/>
              </a:rPr>
              <a:t>+</a:t>
            </a:r>
            <a:r>
              <a:rPr lang="zh-CN" altLang="en-US" b="1">
                <a:solidFill>
                  <a:srgbClr val="FF0000"/>
                </a:solidFill>
                <a:ea typeface="微软雅黑" panose="020b0503020204020204" charset="-122"/>
              </a:rPr>
              <a:t>人物＋性格特征（精神品质）＋身份（的人）</a:t>
            </a:r>
            <a:endParaRPr lang="zh-CN" altLang="en-US"/>
          </a:p>
        </p:txBody>
      </p:sp>
      <p:sp>
        <p:nvSpPr>
          <p:cNvPr id="9222" name="AutoShape 10" descr="u=616877786,3869319754&amp;fm=21&amp;gp=0"/>
          <p:cNvSpPr>
            <a:spLocks noChangeAspect="1"/>
          </p:cNvSpPr>
          <p:nvPr/>
        </p:nvSpPr>
        <p:spPr>
          <a:xfrm>
            <a:off x="1679575" y="46038"/>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
        <p:nvSpPr>
          <p:cNvPr id="9223" name="AutoShape 12" descr="u=616877786,3869319754&amp;fm=21&amp;gp=0"/>
          <p:cNvSpPr>
            <a:spLocks noChangeAspect="1"/>
          </p:cNvSpPr>
          <p:nvPr/>
        </p:nvSpPr>
        <p:spPr>
          <a:xfrm>
            <a:off x="5943600" y="3276600"/>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
        <p:nvSpPr>
          <p:cNvPr id="9224" name="AutoShape 14" descr="u=616877786,3869319754&amp;fm=21&amp;gp=0"/>
          <p:cNvSpPr>
            <a:spLocks noChangeAspect="1"/>
          </p:cNvSpPr>
          <p:nvPr/>
        </p:nvSpPr>
        <p:spPr>
          <a:xfrm>
            <a:off x="5943600" y="3276600"/>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
        <p:nvSpPr>
          <p:cNvPr id="9225" name="AutoShape 16" descr="u=3836212438,3221931754&amp;fm=21&amp;gp=0"/>
          <p:cNvSpPr>
            <a:spLocks noChangeAspect="1"/>
          </p:cNvSpPr>
          <p:nvPr/>
        </p:nvSpPr>
        <p:spPr>
          <a:xfrm>
            <a:off x="5943600" y="3276600"/>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nodeType="clickEffect">
                                  <p:stCondLst>
                                    <p:cond delay="0"/>
                                  </p:stCondLst>
                                  <p:childTnLst>
                                    <p:set>
                                      <p:cBhvr>
                                        <p:cTn id="6" dur="1" fill="hold">
                                          <p:stCondLst>
                                            <p:cond delay="0"/>
                                          </p:stCondLst>
                                        </p:cTn>
                                        <p:tgtEl>
                                          <p:spTgt spid="21512">
                                            <p:txEl>
                                              <p:pRg st="1" end="1"/>
                                            </p:txEl>
                                          </p:spTgt>
                                        </p:tgtEl>
                                        <p:attrNameLst>
                                          <p:attrName>style.visibility</p:attrName>
                                        </p:attrNameLst>
                                      </p:cBhvr>
                                      <p:to>
                                        <p:strVal val="visible"/>
                                      </p:to>
                                    </p:set>
                                    <p:anim calcmode="lin" valueType="num">
                                      <p:cBhvr>
                                        <p:cTn id="7" dur="500" fill="hold"/>
                                        <p:tgtEl>
                                          <p:spTgt spid="21512">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21512">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nodeType="clickEffect">
                                  <p:stCondLst>
                                    <p:cond delay="0"/>
                                  </p:stCondLst>
                                  <p:childTnLst>
                                    <p:set>
                                      <p:cBhvr>
                                        <p:cTn id="12" dur="1" fill="hold">
                                          <p:stCondLst>
                                            <p:cond delay="0"/>
                                          </p:stCondLst>
                                        </p:cTn>
                                        <p:tgtEl>
                                          <p:spTgt spid="21512">
                                            <p:txEl>
                                              <p:pRg st="2" end="2"/>
                                            </p:txEl>
                                          </p:spTgt>
                                        </p:tgtEl>
                                        <p:attrNameLst>
                                          <p:attrName>style.visibility</p:attrName>
                                        </p:attrNameLst>
                                      </p:cBhvr>
                                      <p:to>
                                        <p:strVal val="visible"/>
                                      </p:to>
                                    </p:set>
                                    <p:anim calcmode="lin" valueType="num">
                                      <p:cBhvr>
                                        <p:cTn id="13" dur="500" fill="hold"/>
                                        <p:tgtEl>
                                          <p:spTgt spid="21512">
                                            <p:txEl>
                                              <p:pRg st="2" end="2"/>
                                            </p:txEl>
                                          </p:spTgt>
                                        </p:tgtEl>
                                        <p:attrNameLst>
                                          <p:attrName>ppt_w</p:attrName>
                                        </p:attrNameLst>
                                      </p:cBhvr>
                                      <p:tavLst>
                                        <p:tav tm="0">
                                          <p:val>
                                            <p:fltVal val="0"/>
                                          </p:val>
                                        </p:tav>
                                        <p:tav tm="100000">
                                          <p:val>
                                            <p:strVal val="#ppt_w"/>
                                          </p:val>
                                        </p:tav>
                                      </p:tavLst>
                                    </p:anim>
                                    <p:anim calcmode="lin" valueType="num">
                                      <p:cBhvr>
                                        <p:cTn id="14" dur="500" fill="hold"/>
                                        <p:tgtEl>
                                          <p:spTgt spid="21512">
                                            <p:txEl>
                                              <p:pRg st="2" end="2"/>
                                            </p:txEl>
                                          </p:spTgt>
                                        </p:tgtEl>
                                        <p:attrNameLst>
                                          <p:attrName>ppt_h</p:attrName>
                                        </p:attrNameLst>
                                      </p:cBhvr>
                                      <p:tavLst>
                                        <p:tav tm="0">
                                          <p:val>
                                            <p:fltVal val="0"/>
                                          </p:val>
                                        </p:tav>
                                        <p:tav tm="100000">
                                          <p:val>
                                            <p:strVal val="#ppt_h"/>
                                          </p:val>
                                        </p:tav>
                                      </p:tavLst>
                                    </p:anim>
                                  </p:childTnLst>
                                </p:cTn>
                              </p:par>
                              <p:par>
                                <p:cTn id="15" presetID="23" presetClass="entr" presetSubtype="16" dur="500" fill="hold" nodeType="withEffect">
                                  <p:stCondLst>
                                    <p:cond delay="0"/>
                                  </p:stCondLst>
                                  <p:childTnLst>
                                    <p:set>
                                      <p:cBhvr>
                                        <p:cTn id="16" dur="1" fill="hold">
                                          <p:stCondLst>
                                            <p:cond delay="0"/>
                                          </p:stCondLst>
                                        </p:cTn>
                                        <p:tgtEl>
                                          <p:spTgt spid="21512">
                                            <p:txEl>
                                              <p:pRg st="3" end="3"/>
                                            </p:txEl>
                                          </p:spTgt>
                                        </p:tgtEl>
                                        <p:attrNameLst>
                                          <p:attrName>style.visibility</p:attrName>
                                        </p:attrNameLst>
                                      </p:cBhvr>
                                      <p:to>
                                        <p:strVal val="visible"/>
                                      </p:to>
                                    </p:set>
                                    <p:anim calcmode="lin" valueType="num">
                                      <p:cBhvr>
                                        <p:cTn id="17" dur="500" fill="hold"/>
                                        <p:tgtEl>
                                          <p:spTgt spid="21512">
                                            <p:txEl>
                                              <p:pRg st="3" end="3"/>
                                            </p:txEl>
                                          </p:spTgt>
                                        </p:tgtEl>
                                        <p:attrNameLst>
                                          <p:attrName>ppt_w</p:attrName>
                                        </p:attrNameLst>
                                      </p:cBhvr>
                                      <p:tavLst>
                                        <p:tav tm="0">
                                          <p:val>
                                            <p:fltVal val="0"/>
                                          </p:val>
                                        </p:tav>
                                        <p:tav tm="100000">
                                          <p:val>
                                            <p:strVal val="#ppt_w"/>
                                          </p:val>
                                        </p:tav>
                                      </p:tavLst>
                                    </p:anim>
                                    <p:anim calcmode="lin" valueType="num">
                                      <p:cBhvr>
                                        <p:cTn id="18" dur="500" fill="hold"/>
                                        <p:tgtEl>
                                          <p:spTgt spid="21512">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296535"/>
          </a:xfrm>
          <a:prstGeom prst="rect">
            <a:avLst/>
          </a:prstGeom>
          <a:solidFill>
            <a:schemeClr val="bg1">
              <a:alpha val="45000"/>
            </a:schemeClr>
          </a:solid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一天下午，我正在厨房做饭，16岁的儿子安东尼以最快的速度冲了进来，我警惕地抬起头。安东尼正处于青春叛逆期，最近我们每次见面气氛都很紧张，争吵随时一触即发。这次他又会有什么问题?音乐?朋友?我觉得自己快要崩溃了。</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妈妈，比利寇根有一条银色的裤子，我也要一条。</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为什么?我搞不懂他的这种追星行为。</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妈妈，比利寇根是碎南瓜乐队的主唱。碎南瓜是我最喜欢的乐队。他瞪大眼睛看着我，似乎在跟一个外星人讲话。这些天来，我俩正为了这个碎南瓜乐队闹得不开心。</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安东尼跟我说好话，央求我，我全都置若罔闻。看到我不为所动，他一屁股坐下来，把脸扭到了一边。</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你到哪儿去买?我没好气地说，可能全城都没有卖的。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那我就自己做，但你要借钱给我。</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忘了它吧，儿子。这辈子你大概就只穿一次。我断然拒绝。</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安东尼13岁时，在他的强烈要求下，我教过他缝纫，那时，我还是他心中的偶像。学会缝纫后，他自己亲手缝制过一条当时流行的裤子。</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你只需要告诉我怎样开始就行了，妈妈。他的眼睛盯着我。</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我暗暗叹了一口气，不情愿地在旧餐桌上铺开了那块闪闪发亮的银色布料，然后我们一起摊开那几张纸样。 我想把拉链露在外面，不要盖边。他说。</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这个我可不会做。你自己想怎么做就怎么做。</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安东尼耸耸肩，自己就做起来了，而且速度还不慢。第二天中午，他就开始缝裤兜了。看着他低头忙碌的样子，一丝温柔悄悄地潜入我那赌气的心。我不由自主地给他指导，参与缝制。安东尼抬起头，我们相视一笑。我讲起一些往事：有一天你玩得太累了，在饭桌上睡着了，一头把脸扎进了意大利面条里;3岁时，你卖了收集来的木瓦片赚了你的第一个一美元安东尼听了大笑起来。</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一针一线，把布料缝成了裤子，也把碎南瓜乐队的崇拜者和他爱管闲事的老妈的心重新连在了一起，把我们处于边缘的关系再次缝紧。四天时间，我们紧张的关系得到了彻底的修复。</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安东尼在周末前就穿上了那条银色的`裤子，他没有只穿一次，而是经常穿。他的几个朋友也很喜欢这条裤子，纷纷拿钱给我，要我帮他们做。那是安东尼自己做的。我自豪地告诉他们。</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以后的日子里，虽然安东尼还会惹我生气，但每当我想起和安东尼在旧餐桌上度过的这段美好时光，心里很快就会原谅他。</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448945" y="529653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rPr>
              <a:t>你是怎样看待安东尼这个形象的？</a:t>
            </a:r>
            <a:endPar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endParaRPr>
          </a:p>
        </p:txBody>
      </p:sp>
      <p:sp>
        <p:nvSpPr>
          <p:cNvPr id="6" name="文本框 5"/>
          <p:cNvSpPr txBox="1"/>
          <p:nvPr/>
        </p:nvSpPr>
        <p:spPr>
          <a:xfrm>
            <a:off x="4053205" y="529653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altLang="en-US" b="1">
                <a:solidFill>
                  <a:srgbClr val="FF0000"/>
                </a:solidFill>
                <a:latin typeface="微软雅黑" panose="020b0503020204020204" charset="-122"/>
                <a:ea typeface="微软雅黑" panose="020b0503020204020204" charset="-122"/>
                <a:sym typeface="+mn-ea"/>
              </a:rPr>
              <a:t>【</a:t>
            </a:r>
            <a:r>
              <a:rPr b="1">
                <a:solidFill>
                  <a:srgbClr val="FF0000"/>
                </a:solidFill>
                <a:ea typeface="微软雅黑" panose="020b0503020204020204" charset="-122"/>
                <a:sym typeface="+mn-ea"/>
              </a:rPr>
              <a:t>人物＋性格特征（精神品质）＋身份（的人）</a:t>
            </a:r>
            <a:r>
              <a:rPr lang="zh-CN" altLang="en-US" b="1">
                <a:solidFill>
                  <a:srgbClr val="FF0000"/>
                </a:solidFill>
                <a:ea typeface="微软雅黑" panose="020b0503020204020204" charset="-122"/>
                <a:sym typeface="+mn-ea"/>
              </a:rPr>
              <a:t>】</a:t>
            </a:r>
            <a:endParaRPr lang="zh-CN" altLang="en-US" b="1">
              <a:solidFill>
                <a:srgbClr val="FF0000"/>
              </a:solidFill>
              <a:ea typeface="微软雅黑" panose="020b0503020204020204" charset="-122"/>
              <a:sym typeface="+mn-ea"/>
            </a:endParaRPr>
          </a:p>
        </p:txBody>
      </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0244" name="Rectangle 2" descr="Large confetti"/>
          <p:cNvSpPr>
            <a:spLocks noGrp="1"/>
          </p:cNvSpPr>
          <p:nvPr>
            <p:ph type="title"/>
          </p:nvPr>
        </p:nvSpPr>
        <p:spPr>
          <a:xfrm>
            <a:off x="2038033" y="-242570"/>
            <a:ext cx="8229600" cy="1143000"/>
          </a:xfrm>
        </p:spPr>
        <p:txBody>
          <a:bodyPr vert="horz" wrap="square" lIns="91440" tIns="45720" rIns="91440" bIns="45720" anchor="b" anchorCtr="0"/>
          <a:lstStyle/>
          <a:p>
            <a:pPr eaLnBrk="1" hangingPunct="1"/>
            <a:r>
              <a:rPr lang="zh-CN" altLang="en-US" sz="3600" b="1">
                <a:solidFill>
                  <a:schemeClr val="tx1"/>
                </a:solidFill>
                <a:latin typeface="微软雅黑" panose="020b0503020204020204" charset="-122"/>
                <a:ea typeface="微软雅黑" panose="020b0503020204020204" charset="-122"/>
              </a:rPr>
              <a:t>题型二：</a:t>
            </a:r>
            <a:r>
              <a:rPr lang="zh-CN" altLang="en-US" sz="3600" b="1">
                <a:solidFill>
                  <a:srgbClr val="0000CC"/>
                </a:solidFill>
                <a:latin typeface="微软雅黑" panose="020b0503020204020204" charset="-122"/>
                <a:ea typeface="微软雅黑" panose="020b0503020204020204" charset="-122"/>
              </a:rPr>
              <a:t>XX是一个怎样的人物？</a:t>
            </a:r>
            <a:endParaRPr lang="zh-CN" altLang="en-US" sz="3600" b="1">
              <a:solidFill>
                <a:srgbClr val="0000CC"/>
              </a:solidFill>
              <a:latin typeface="微软雅黑" panose="020b0503020204020204" charset="-122"/>
              <a:ea typeface="微软雅黑" panose="020b0503020204020204" charset="-122"/>
            </a:endParaRPr>
          </a:p>
        </p:txBody>
      </p:sp>
      <p:sp>
        <p:nvSpPr>
          <p:cNvPr id="28677" name="Rectangle 5"/>
          <p:cNvSpPr>
            <a:spLocks noGrp="1"/>
          </p:cNvSpPr>
          <p:nvPr>
            <p:ph idx="1"/>
          </p:nvPr>
        </p:nvSpPr>
        <p:spPr>
          <a:xfrm>
            <a:off x="297180" y="981075"/>
            <a:ext cx="11894185" cy="6165850"/>
          </a:xfrm>
        </p:spPr>
        <p:txBody>
          <a:bodyPr vert="horz" wrap="square" lIns="91440" tIns="45720" rIns="91440" bIns="45720" anchor="t" anchorCtr="0"/>
          <a:lstStyle/>
          <a:p>
            <a:pPr eaLnBrk="1" hangingPunct="1">
              <a:lnSpc>
                <a:spcPct val="150000"/>
              </a:lnSpc>
              <a:buNone/>
            </a:pPr>
            <a:r>
              <a:rPr lang="en-US" altLang="zh-CN" sz="2800" b="1">
                <a:solidFill>
                  <a:srgbClr val="00CC00"/>
                </a:solidFill>
                <a:latin typeface="微软雅黑" panose="020b0503020204020204" charset="-122"/>
                <a:ea typeface="微软雅黑" panose="020b0503020204020204" charset="-122"/>
              </a:rPr>
              <a:t>【</a:t>
            </a:r>
            <a:r>
              <a:rPr lang="zh-CN" altLang="en-US" sz="2800" b="1">
                <a:solidFill>
                  <a:srgbClr val="00CC00"/>
                </a:solidFill>
                <a:latin typeface="微软雅黑" panose="020b0503020204020204" charset="-122"/>
                <a:ea typeface="微软雅黑" panose="020b0503020204020204" charset="-122"/>
              </a:rPr>
              <a:t>典例</a:t>
            </a:r>
            <a:r>
              <a:rPr lang="en-US" altLang="zh-CN" sz="2800" b="1">
                <a:solidFill>
                  <a:srgbClr val="00CC00"/>
                </a:solidFill>
                <a:latin typeface="微软雅黑" panose="020b0503020204020204" charset="-122"/>
                <a:ea typeface="微软雅黑" panose="020b0503020204020204" charset="-122"/>
              </a:rPr>
              <a:t>2】</a:t>
            </a:r>
            <a:r>
              <a:rPr lang="zh-CN" altLang="en-US" sz="2800" b="1">
                <a:latin typeface="微软雅黑" panose="020b0503020204020204" charset="-122"/>
                <a:ea typeface="微软雅黑" panose="020b0503020204020204" charset="-122"/>
              </a:rPr>
              <a:t>你是怎样看待安东尼这个形象的？ </a:t>
            </a:r>
            <a:endParaRPr lang="zh-CN" altLang="en-US" sz="2800" b="1">
              <a:latin typeface="微软雅黑" panose="020b0503020204020204" charset="-122"/>
              <a:ea typeface="微软雅黑" panose="020b0503020204020204" charset="-122"/>
            </a:endParaRPr>
          </a:p>
          <a:p>
            <a:pPr eaLnBrk="1" hangingPunct="1">
              <a:lnSpc>
                <a:spcPct val="150000"/>
              </a:lnSpc>
              <a:buNone/>
            </a:pPr>
            <a:r>
              <a:rPr lang="en-US" altLang="zh-CN" sz="2800" b="1">
                <a:ea typeface="微软雅黑" panose="020b0503020204020204" charset="-122"/>
              </a:rPr>
              <a:t>【</a:t>
            </a:r>
            <a:r>
              <a:rPr lang="zh-CN" altLang="en-US" sz="2800" b="1">
                <a:ea typeface="微软雅黑" panose="020b0503020204020204" charset="-122"/>
              </a:rPr>
              <a:t>参考答案</a:t>
            </a:r>
            <a:r>
              <a:rPr lang="en-US" altLang="zh-CN" sz="2800" b="1">
                <a:latin typeface="微软雅黑" panose="020b0503020204020204" charset="-122"/>
                <a:ea typeface="微软雅黑" panose="020b0503020204020204" charset="-122"/>
              </a:rPr>
              <a:t>】</a:t>
            </a:r>
            <a:r>
              <a:rPr lang="zh-CN" altLang="en-US" sz="2800" b="1">
                <a:latin typeface="微软雅黑" panose="020b0503020204020204" charset="-122"/>
                <a:ea typeface="微软雅黑" panose="020b0503020204020204" charset="-122"/>
              </a:rPr>
              <a:t>安东尼是一位</a:t>
            </a:r>
            <a:r>
              <a:rPr lang="zh-CN" altLang="en-US" sz="2800" b="1">
                <a:solidFill>
                  <a:srgbClr val="0000CC"/>
                </a:solidFill>
                <a:latin typeface="微软雅黑" panose="020b0503020204020204" charset="-122"/>
                <a:ea typeface="微软雅黑" panose="020b0503020204020204" charset="-122"/>
              </a:rPr>
              <a:t>青春叛逆</a:t>
            </a:r>
            <a:r>
              <a:rPr lang="zh-CN" altLang="en-US" sz="2800" b="1">
                <a:solidFill>
                  <a:srgbClr val="FF0066"/>
                </a:solidFill>
                <a:latin typeface="微软雅黑" panose="020b0503020204020204" charset="-122"/>
                <a:ea typeface="微软雅黑" panose="020b0503020204020204" charset="-122"/>
              </a:rPr>
              <a:t>的青少年，</a:t>
            </a:r>
            <a:r>
              <a:rPr lang="zh-CN" altLang="en-US" sz="2800" b="1">
                <a:latin typeface="微软雅黑" panose="020b0503020204020204" charset="-122"/>
                <a:ea typeface="微软雅黑" panose="020b0503020204020204" charset="-122"/>
              </a:rPr>
              <a:t>他的</a:t>
            </a:r>
            <a:r>
              <a:rPr lang="zh-CN" altLang="en-US" sz="2800" b="1">
                <a:solidFill>
                  <a:srgbClr val="FF0066"/>
                </a:solidFill>
                <a:latin typeface="微软雅黑" panose="020b0503020204020204" charset="-122"/>
                <a:ea typeface="微软雅黑" panose="020b0503020204020204" charset="-122"/>
              </a:rPr>
              <a:t>自立热情</a:t>
            </a:r>
            <a:r>
              <a:rPr lang="zh-CN" altLang="en-US" sz="2800" b="1">
                <a:latin typeface="微软雅黑" panose="020b0503020204020204" charset="-122"/>
                <a:ea typeface="微软雅黑" panose="020b0503020204020204" charset="-122"/>
              </a:rPr>
              <a:t>，值得</a:t>
            </a:r>
            <a:r>
              <a:rPr lang="zh-CN" altLang="en-US" sz="2800" b="1">
                <a:solidFill>
                  <a:srgbClr val="0000CC"/>
                </a:solidFill>
                <a:latin typeface="微软雅黑" panose="020b0503020204020204" charset="-122"/>
                <a:ea typeface="微软雅黑" panose="020b0503020204020204" charset="-122"/>
              </a:rPr>
              <a:t>肯定</a:t>
            </a:r>
            <a:r>
              <a:rPr lang="zh-CN" altLang="en-US" sz="2800" b="1">
                <a:latin typeface="微软雅黑" panose="020b0503020204020204" charset="-122"/>
                <a:ea typeface="微软雅黑" panose="020b0503020204020204" charset="-122"/>
              </a:rPr>
              <a:t>。然而，他</a:t>
            </a:r>
            <a:r>
              <a:rPr lang="zh-CN" altLang="en-US" sz="2800" b="1">
                <a:solidFill>
                  <a:srgbClr val="FF0066"/>
                </a:solidFill>
                <a:latin typeface="微软雅黑" panose="020b0503020204020204" charset="-122"/>
                <a:ea typeface="微软雅黑" panose="020b0503020204020204" charset="-122"/>
              </a:rPr>
              <a:t>狂热追星，固执冲动，</a:t>
            </a:r>
            <a:r>
              <a:rPr lang="zh-CN" altLang="en-US" sz="2800" b="1">
                <a:solidFill>
                  <a:srgbClr val="0000CC"/>
                </a:solidFill>
                <a:latin typeface="微软雅黑" panose="020b0503020204020204" charset="-122"/>
                <a:ea typeface="微软雅黑" panose="020b0503020204020204" charset="-122"/>
              </a:rPr>
              <a:t>不可取</a:t>
            </a:r>
            <a:r>
              <a:rPr lang="zh-CN" altLang="en-US" sz="2800" b="1">
                <a:latin typeface="微软雅黑" panose="020b0503020204020204" charset="-122"/>
                <a:ea typeface="微软雅黑" panose="020b0503020204020204" charset="-122"/>
              </a:rPr>
              <a:t>。 </a:t>
            </a:r>
            <a:endParaRPr lang="zh-CN" altLang="en-US" sz="2800" b="1">
              <a:latin typeface="微软雅黑" panose="020b0503020204020204" charset="-122"/>
              <a:ea typeface="微软雅黑" panose="020b0503020204020204" charset="-122"/>
            </a:endParaRPr>
          </a:p>
          <a:p>
            <a:pPr eaLnBrk="1" hangingPunct="1">
              <a:lnSpc>
                <a:spcPct val="150000"/>
              </a:lnSpc>
              <a:buNone/>
            </a:pPr>
            <a:r>
              <a:rPr lang="en-US" altLang="zh-CN" sz="3600" b="1">
                <a:latin typeface="微软雅黑" panose="020b0503020204020204" charset="-122"/>
                <a:ea typeface="微软雅黑" panose="020b0503020204020204" charset="-122"/>
              </a:rPr>
              <a:t>【</a:t>
            </a:r>
            <a:r>
              <a:rPr lang="zh-CN" altLang="en-US" sz="3600" b="1">
                <a:latin typeface="微软雅黑" panose="020b0503020204020204" charset="-122"/>
                <a:ea typeface="微软雅黑" panose="020b0503020204020204" charset="-122"/>
              </a:rPr>
              <a:t>答题公式</a:t>
            </a:r>
            <a:r>
              <a:rPr lang="en-US" altLang="zh-CN" sz="3600" b="1">
                <a:latin typeface="微软雅黑" panose="020b0503020204020204" charset="-122"/>
                <a:ea typeface="微软雅黑" panose="020b0503020204020204" charset="-122"/>
              </a:rPr>
              <a:t>】</a:t>
            </a:r>
            <a:endParaRPr lang="en-US" altLang="zh-CN" sz="3600" b="1">
              <a:latin typeface="微软雅黑" panose="020b0503020204020204" charset="-122"/>
              <a:ea typeface="微软雅黑" panose="020b0503020204020204" charset="-122"/>
            </a:endParaRPr>
          </a:p>
          <a:p>
            <a:pPr eaLnBrk="1" hangingPunct="1">
              <a:lnSpc>
                <a:spcPct val="150000"/>
              </a:lnSpc>
              <a:buNone/>
            </a:pPr>
            <a:r>
              <a:rPr lang="zh-CN" altLang="en-US" b="1">
                <a:solidFill>
                  <a:srgbClr val="FF0000"/>
                </a:solidFill>
                <a:ea typeface="微软雅黑" panose="020b0503020204020204" charset="-122"/>
              </a:rPr>
              <a:t>人物＋性格特征（精神品质）＋身份（的人）</a:t>
            </a:r>
            <a:endParaRPr lang="zh-CN" altLang="en-US" sz="3600" b="1">
              <a:latin typeface="微软雅黑" panose="020b0503020204020204" charset="-122"/>
              <a:ea typeface="微软雅黑" panose="020b0503020204020204" charset="-122"/>
            </a:endParaRPr>
          </a:p>
          <a:p>
            <a:pPr eaLnBrk="1" hangingPunct="1"/>
            <a:endParaRPr lang="zh-CN" altLang="en-US" sz="3600" b="1">
              <a:solidFill>
                <a:srgbClr val="800000"/>
              </a:solidFill>
            </a:endParaRPr>
          </a:p>
          <a:p>
            <a:pPr eaLnBrk="1" hangingPunct="1"/>
            <a:endParaRPr lang="zh-CN" altLang="en-US" b="1">
              <a:solidFill>
                <a:srgbClr val="800000"/>
              </a:solidFill>
            </a:endParaRPr>
          </a:p>
          <a:p>
            <a:pPr eaLnBrk="1" hangingPunct="1">
              <a:buNone/>
            </a:pPr>
            <a:endParaRPr lang="zh-CN" altLang="en-US" b="1">
              <a:solidFill>
                <a:srgbClr val="800000"/>
              </a:solidFill>
            </a:endParaRPr>
          </a:p>
          <a:p>
            <a:pPr eaLnBrk="1" hangingPunct="1"/>
            <a:endParaRPr lang="zh-CN" altLang="en-US"/>
          </a:p>
        </p:txBody>
      </p:sp>
      <p:sp>
        <p:nvSpPr>
          <p:cNvPr id="10246" name="AutoShape 11" descr="u=2843663075,3106403617&amp;fm=21&amp;gp=0"/>
          <p:cNvSpPr>
            <a:spLocks noChangeAspect="1"/>
          </p:cNvSpPr>
          <p:nvPr/>
        </p:nvSpPr>
        <p:spPr>
          <a:xfrm>
            <a:off x="1679575" y="46038"/>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
        <p:nvSpPr>
          <p:cNvPr id="10247" name="AutoShape 13" descr="u=2843663075,3106403617&amp;fm=21&amp;gp=0"/>
          <p:cNvSpPr>
            <a:spLocks noChangeAspect="1"/>
          </p:cNvSpPr>
          <p:nvPr/>
        </p:nvSpPr>
        <p:spPr>
          <a:xfrm>
            <a:off x="5943600" y="3276600"/>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
        <p:nvSpPr>
          <p:cNvPr id="10248" name="AutoShape 15" descr="u=2843663075,3106403617&amp;fm=21&amp;gp=0"/>
          <p:cNvSpPr>
            <a:spLocks noChangeAspect="1"/>
          </p:cNvSpPr>
          <p:nvPr/>
        </p:nvSpPr>
        <p:spPr>
          <a:xfrm>
            <a:off x="1679575" y="46038"/>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
        <p:nvSpPr>
          <p:cNvPr id="10250" name="AutoShape 19" descr="u=2505587912,476071132&amp;fm=21&amp;gp=0"/>
          <p:cNvSpPr>
            <a:spLocks noChangeAspect="1"/>
          </p:cNvSpPr>
          <p:nvPr/>
        </p:nvSpPr>
        <p:spPr>
          <a:xfrm>
            <a:off x="5943600" y="3276600"/>
            <a:ext cx="304800" cy="304800"/>
          </a:xfrm>
          <a:prstGeom prst="rect">
            <a:avLst/>
          </a:prstGeom>
          <a:noFill/>
          <a:ln w="9525">
            <a:noFill/>
          </a:ln>
        </p:spPr>
        <p:txBody>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endParaRPr lang="zh-CN" altLang="en-US">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28677">
                                            <p:txEl>
                                              <p:pRg st="0" end="0"/>
                                            </p:txEl>
                                          </p:spTgt>
                                        </p:tgtEl>
                                        <p:attrNameLst>
                                          <p:attrName>style.visibility</p:attrName>
                                        </p:attrNameLst>
                                      </p:cBhvr>
                                      <p:to>
                                        <p:strVal val="visible"/>
                                      </p:to>
                                    </p:set>
                                    <p:anim calcmode="lin" valueType="num">
                                      <p:cBhvr>
                                        <p:cTn id="7" dur="500" fill="hold"/>
                                        <p:tgtEl>
                                          <p:spTgt spid="28677">
                                            <p:txEl>
                                              <p:pRg st="0" end="0"/>
                                            </p:txEl>
                                          </p:spTgt>
                                        </p:tgtEl>
                                        <p:attrNameLst>
                                          <p:attrName>ppt_w</p:attrName>
                                        </p:attrNameLst>
                                      </p:cBhvr>
                                      <p:tavLst>
                                        <p:tav tm="0">
                                          <p:val>
                                            <p:fltVal val="0"/>
                                          </p:val>
                                        </p:tav>
                                        <p:tav tm="100000">
                                          <p:val>
                                            <p:strVal val="#ppt_w"/>
                                          </p:val>
                                        </p:tav>
                                      </p:tavLst>
                                    </p:anim>
                                    <p:anim calcmode="lin" valueType="num">
                                      <p:cBhvr>
                                        <p:cTn id="8" dur="500" fill="hold"/>
                                        <p:tgtEl>
                                          <p:spTgt spid="28677">
                                            <p:txEl>
                                              <p:pRg st="0" end="0"/>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grpId="0" nodeType="clickEffect">
                                  <p:stCondLst>
                                    <p:cond delay="0"/>
                                  </p:stCondLst>
                                  <p:childTnLst>
                                    <p:set>
                                      <p:cBhvr>
                                        <p:cTn id="12" dur="1" fill="hold">
                                          <p:stCondLst>
                                            <p:cond delay="0"/>
                                          </p:stCondLst>
                                        </p:cTn>
                                        <p:tgtEl>
                                          <p:spTgt spid="28677">
                                            <p:txEl>
                                              <p:pRg st="1" end="1"/>
                                            </p:txEl>
                                          </p:spTgt>
                                        </p:tgtEl>
                                        <p:attrNameLst>
                                          <p:attrName>style.visibility</p:attrName>
                                        </p:attrNameLst>
                                      </p:cBhvr>
                                      <p:to>
                                        <p:strVal val="visible"/>
                                      </p:to>
                                    </p:set>
                                    <p:anim calcmode="lin" valueType="num">
                                      <p:cBhvr>
                                        <p:cTn id="13" dur="500" fill="hold"/>
                                        <p:tgtEl>
                                          <p:spTgt spid="28677">
                                            <p:txEl>
                                              <p:pRg st="1" end="1"/>
                                            </p:txEl>
                                          </p:spTgt>
                                        </p:tgtEl>
                                        <p:attrNameLst>
                                          <p:attrName>ppt_w</p:attrName>
                                        </p:attrNameLst>
                                      </p:cBhvr>
                                      <p:tavLst>
                                        <p:tav tm="0">
                                          <p:val>
                                            <p:fltVal val="0"/>
                                          </p:val>
                                        </p:tav>
                                        <p:tav tm="100000">
                                          <p:val>
                                            <p:strVal val="#ppt_w"/>
                                          </p:val>
                                        </p:tav>
                                      </p:tavLst>
                                    </p:anim>
                                    <p:anim calcmode="lin" valueType="num">
                                      <p:cBhvr>
                                        <p:cTn id="14" dur="500" fill="hold"/>
                                        <p:tgtEl>
                                          <p:spTgt spid="28677">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grpId="0" nodeType="clickEffect">
                                  <p:stCondLst>
                                    <p:cond delay="0"/>
                                  </p:stCondLst>
                                  <p:childTnLst>
                                    <p:set>
                                      <p:cBhvr>
                                        <p:cTn id="18" dur="1" fill="hold">
                                          <p:stCondLst>
                                            <p:cond delay="0"/>
                                          </p:stCondLst>
                                        </p:cTn>
                                        <p:tgtEl>
                                          <p:spTgt spid="28677">
                                            <p:txEl>
                                              <p:pRg st="2" end="2"/>
                                            </p:txEl>
                                          </p:spTgt>
                                        </p:tgtEl>
                                        <p:attrNameLst>
                                          <p:attrName>style.visibility</p:attrName>
                                        </p:attrNameLst>
                                      </p:cBhvr>
                                      <p:to>
                                        <p:strVal val="visible"/>
                                      </p:to>
                                    </p:set>
                                    <p:anim calcmode="lin" valueType="num">
                                      <p:cBhvr>
                                        <p:cTn id="19" dur="500" fill="hold"/>
                                        <p:tgtEl>
                                          <p:spTgt spid="28677">
                                            <p:txEl>
                                              <p:pRg st="2" end="2"/>
                                            </p:txEl>
                                          </p:spTgt>
                                        </p:tgtEl>
                                        <p:attrNameLst>
                                          <p:attrName>ppt_w</p:attrName>
                                        </p:attrNameLst>
                                      </p:cBhvr>
                                      <p:tavLst>
                                        <p:tav tm="0">
                                          <p:val>
                                            <p:fltVal val="0"/>
                                          </p:val>
                                        </p:tav>
                                        <p:tav tm="100000">
                                          <p:val>
                                            <p:strVal val="#ppt_w"/>
                                          </p:val>
                                        </p:tav>
                                      </p:tavLst>
                                    </p:anim>
                                    <p:anim calcmode="lin" valueType="num">
                                      <p:cBhvr>
                                        <p:cTn id="20" dur="500" fill="hold"/>
                                        <p:tgtEl>
                                          <p:spTgt spid="28677">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grpId="0" nodeType="clickEffect">
                                  <p:stCondLst>
                                    <p:cond delay="0"/>
                                  </p:stCondLst>
                                  <p:childTnLst>
                                    <p:set>
                                      <p:cBhvr>
                                        <p:cTn id="24" dur="1" fill="hold">
                                          <p:stCondLst>
                                            <p:cond delay="0"/>
                                          </p:stCondLst>
                                        </p:cTn>
                                        <p:tgtEl>
                                          <p:spTgt spid="28677">
                                            <p:txEl>
                                              <p:pRg st="3" end="3"/>
                                            </p:txEl>
                                          </p:spTgt>
                                        </p:tgtEl>
                                        <p:attrNameLst>
                                          <p:attrName>style.visibility</p:attrName>
                                        </p:attrNameLst>
                                      </p:cBhvr>
                                      <p:to>
                                        <p:strVal val="visible"/>
                                      </p:to>
                                    </p:set>
                                    <p:anim calcmode="lin" valueType="num">
                                      <p:cBhvr>
                                        <p:cTn id="25" dur="500" fill="hold"/>
                                        <p:tgtEl>
                                          <p:spTgt spid="28677">
                                            <p:txEl>
                                              <p:pRg st="3" end="3"/>
                                            </p:txEl>
                                          </p:spTgt>
                                        </p:tgtEl>
                                        <p:attrNameLst>
                                          <p:attrName>ppt_w</p:attrName>
                                        </p:attrNameLst>
                                      </p:cBhvr>
                                      <p:tavLst>
                                        <p:tav tm="0">
                                          <p:val>
                                            <p:fltVal val="0"/>
                                          </p:val>
                                        </p:tav>
                                        <p:tav tm="100000">
                                          <p:val>
                                            <p:strVal val="#ppt_w"/>
                                          </p:val>
                                        </p:tav>
                                      </p:tavLst>
                                    </p:anim>
                                    <p:anim calcmode="lin" valueType="num">
                                      <p:cBhvr>
                                        <p:cTn id="26" dur="500" fill="hold"/>
                                        <p:tgtEl>
                                          <p:spTgt spid="28677">
                                            <p:txEl>
                                              <p:pRg st="3" end="3"/>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677" grpId="0" uiExpand="1" build="p"/>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272405"/>
          </a:xfrm>
          <a:prstGeom prst="rect">
            <a:avLst/>
          </a:prstGeom>
          <a:solidFill>
            <a:schemeClr val="bg1">
              <a:alpha val="45000"/>
            </a:schemeClr>
          </a:solidFill>
        </p:spPr>
        <p:txBody>
          <a:bodyPr wrap="square" rtlCol="0" anchor="t">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①上天真是不公，娄城大画家商未央的儿子葵葵竟是个低能儿。葵葵16岁，智力最多是小学三年级水平，出门一看到大红大绿的色彩就亢奋，发出让人害怕的怪叫声。</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②一次，商未央参加市文联组织的采风活动，到皖南山区写生，为期半个月。临走前，他再三叮嘱妻子，别让葵葵到外面乱跑，免得出什么意外。妻子说，放心，这孩子智商是低了些，可从不闯祸。妻子要上班，无法时时陪葵葵，商未央买来不少玩的、吃的，一古脑儿交给葵葵。</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③商未央走后第三天，妻子来电，说葵葵用颜料在墙上画得一塌糊涂。只要葵葵不吵着到外面去，就让他涂吧，最多浪费点颜料罢了，他无奈地说。</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④当商未央携着厚厚一叠写生稿回到家时，他惊呆了。家里的白墙涂满了颜料，七彩斑斓，色泽耀眼。猛一看，他有一种震撼的感觉，那是一种气势，一种无拘无束、自由奔放、扑面而来、逶迤远去的气势。那色块的突兀，那色彩的流动，让人匪夷所思，耳目一新。细看画面，似乎画了什么，又似乎什么也没画，完全没有具象。商未央作为一个专业画家，他立时有了一种莫名的激动，这难道是葵葵画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⑤他走进葵葵的房间时，葵葵已倒在沙发上睡着了，手里还握着画笔，衣服上斑斑点点，脸上洋溢着无比的快乐。“我拿他一点办法也没有，家里被涂成这样，我真的很抱歉。”妻子歉意地说。“不不，你没错，还得谢谢你呢。你没看出这些画很有灵气、很有个性吗?”商未央的兴奋溢于言表。</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⑥商未央把这些画仔细研究了一天，最后定名为《无题》，拍了照，寄给报社。记者大感兴趣，据此写了题为《天使儿的处女作》的报道。报道的发表，使娄城的市民都知道了这个“天使儿”就是大画家商未央家的低能儿。</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⑦也许是那《无题》的照片太小，看不出名堂，娄城老百姓议论的很少是画的本身，更多的是商未央怎么会生出这么个弱智儿子。有人说：老天就是公平，商未央名声赫赫，才气逼人，可偏生了个傻儿子，这叫平衡，世上的好事哪能全让他占了。</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⑧这一报道，引起了电视台的兴趣，电视台来了两位记者，原来他们只想拍一两分钟的新闻片，可一见满屋满墙的画，就激动起来了，立刻改变了主意，拍起了专题片，还专门采访了葵葵。葵葵说话颠三倒四，让记者摸不着头脑，但他一拿起画笔，那投入状、兴奋状，很入镜。也是巧，不久就是国际助残日，电视台精心制作的《天使儿的杰作》专题片，不但在娄城电视台播放了，还作为宣传片送到了省台，引起了不小的轰动。商未央比自己取得了成功还激动，为此，专门给报社写了篇《发现、鼓励、培养》的文章。</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⑨在一片叫好声、惊叹声中，也夹杂着些许不和谐的声音。诸如这商未央也不知作了什么孽，生了个傻儿子，如今又用傻儿子来作秀、炒作，真不要脸</a:t>
            </a:r>
            <a:r>
              <a:rPr lang="en-US" altLang="zh-CN" sz="1400" b="1">
                <a:latin typeface="微软雅黑" panose="020b0503020204020204" charset="-122"/>
                <a:ea typeface="微软雅黑" panose="020b0503020204020204" charset="-122"/>
                <a:cs typeface="微软雅黑" panose="020b0503020204020204" charset="-122"/>
              </a:rPr>
              <a:t>......”</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⑩妻子忍不住说：“你为什么不解释呢?葵葵不是我们的亲生儿子，孩子的父母在车祸中丧生了，你不嫌葵葵是低能儿，收养了他……”</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 ⑩商未央止住妻子的话头：“由他们说吧，葵葵就是我们的儿子，我们的天使儿……”</a:t>
            </a:r>
            <a:r>
              <a:rPr lang="en-US" altLang="zh-CN" sz="1400" b="1">
                <a:latin typeface="微软雅黑" panose="020b0503020204020204" charset="-122"/>
                <a:ea typeface="微软雅黑" panose="020b0503020204020204" charset="-122"/>
                <a:cs typeface="微软雅黑" panose="020b0503020204020204" charset="-122"/>
              </a:rPr>
              <a:t>    </a:t>
            </a:r>
            <a:r>
              <a:rPr lang="en-US" altLang="zh-CN" sz="1400" b="1">
                <a:latin typeface="微软雅黑" panose="020b0503020204020204" charset="-122"/>
                <a:ea typeface="微软雅黑" panose="020b0503020204020204" charset="-122"/>
                <a:cs typeface="微软雅黑" panose="020b0503020204020204" charset="-122"/>
                <a:sym typeface="+mn-ea"/>
              </a:rPr>
              <a:t>——</a:t>
            </a:r>
            <a:r>
              <a:rPr lang="zh-CN" altLang="en-US" sz="1400" b="1">
                <a:latin typeface="微软雅黑" panose="020b0503020204020204" charset="-122"/>
                <a:ea typeface="微软雅黑" panose="020b0503020204020204" charset="-122"/>
                <a:cs typeface="微软雅黑" panose="020b0503020204020204" charset="-122"/>
                <a:sym typeface="+mn-ea"/>
              </a:rPr>
              <a:t>  (选自《天使儿》20</a:t>
            </a:r>
            <a:r>
              <a:rPr lang="en-US" altLang="zh-CN" sz="1400" b="1">
                <a:latin typeface="微软雅黑" panose="020b0503020204020204" charset="-122"/>
                <a:ea typeface="微软雅黑" panose="020b0503020204020204" charset="-122"/>
                <a:cs typeface="微软雅黑" panose="020b0503020204020204" charset="-122"/>
                <a:sym typeface="+mn-ea"/>
              </a:rPr>
              <a:t>1</a:t>
            </a:r>
            <a:r>
              <a:rPr lang="zh-CN" altLang="en-US" sz="1400" b="1">
                <a:latin typeface="微软雅黑" panose="020b0503020204020204" charset="-122"/>
                <a:ea typeface="微软雅黑" panose="020b0503020204020204" charset="-122"/>
                <a:cs typeface="微软雅黑" panose="020b0503020204020204" charset="-122"/>
                <a:sym typeface="+mn-ea"/>
              </a:rPr>
              <a:t>5年第8期，有删改)</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en-US" altLang="zh-CN" sz="1400" b="1">
                <a:latin typeface="微软雅黑" panose="020b0503020204020204" charset="-122"/>
                <a:ea typeface="微软雅黑" panose="020b0503020204020204" charset="-122"/>
                <a:cs typeface="微软雅黑" panose="020b0503020204020204" charset="-122"/>
              </a:rPr>
              <a:t>                                                                                                                                                       </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426720" y="529145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rPr>
              <a:t>《天使儿》 请结合文本，概括商未央的形象特点</a:t>
            </a:r>
            <a:endPar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endParaRPr>
          </a:p>
        </p:txBody>
      </p:sp>
      <p:sp>
        <p:nvSpPr>
          <p:cNvPr id="6" name="文本框 5"/>
          <p:cNvSpPr txBox="1"/>
          <p:nvPr/>
        </p:nvSpPr>
        <p:spPr>
          <a:xfrm>
            <a:off x="5505450" y="527240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b="1">
                <a:solidFill>
                  <a:srgbClr val="FF0000"/>
                </a:solidFill>
                <a:ea typeface="微软雅黑" panose="020b0503020204020204" charset="-122"/>
                <a:sym typeface="+mn-ea"/>
              </a:rPr>
              <a:t>【</a:t>
            </a:r>
            <a:r>
              <a:rPr b="1">
                <a:solidFill>
                  <a:srgbClr val="FF0000"/>
                </a:solidFill>
                <a:ea typeface="微软雅黑" panose="020b0503020204020204" charset="-122"/>
                <a:sym typeface="+mn-ea"/>
              </a:rPr>
              <a:t>概括形象特点+归纳人物相关情节</a:t>
            </a:r>
            <a:r>
              <a:rPr lang="zh-CN" b="1">
                <a:solidFill>
                  <a:srgbClr val="FF0000"/>
                </a:solidFill>
                <a:ea typeface="微软雅黑" panose="020b0503020204020204" charset="-122"/>
                <a:sym typeface="+mn-ea"/>
              </a:rPr>
              <a:t>】</a:t>
            </a:r>
            <a:endParaRPr lang="zh-CN" b="1">
              <a:solidFill>
                <a:srgbClr val="FF0000"/>
              </a:solidFill>
              <a:ea typeface="微软雅黑" panose="020b0503020204020204" charset="-122"/>
              <a:sym typeface="+mn-ea"/>
            </a:endParaRPr>
          </a:p>
        </p:txBody>
      </p:sp>
      <p:sp>
        <p:nvSpPr>
          <p:cNvPr id="2" name="文本框 1"/>
          <p:cNvSpPr txBox="1"/>
          <p:nvPr/>
        </p:nvSpPr>
        <p:spPr>
          <a:xfrm>
            <a:off x="648970" y="5788660"/>
            <a:ext cx="9486265" cy="922020"/>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b="1">
                <a:solidFill>
                  <a:srgbClr val="C00000"/>
                </a:solidFill>
                <a:latin typeface="微软雅黑" panose="020b0503020204020204" charset="-122"/>
                <a:ea typeface="微软雅黑" panose="020b0503020204020204" charset="-122"/>
                <a:cs typeface="微软雅黑" panose="020b0503020204020204" charset="-122"/>
              </a:rPr>
              <a:t>(1)善良、有爱心：收养了低能儿葵葵，给他慈父般的关怀。</a:t>
            </a:r>
            <a:endParaRPr lang="zh-CN" altLang="en-US" b="1">
              <a:solidFill>
                <a:srgbClr val="C00000"/>
              </a:solidFill>
              <a:latin typeface="微软雅黑" panose="020b0503020204020204" charset="-122"/>
              <a:ea typeface="微软雅黑" panose="020b0503020204020204" charset="-122"/>
              <a:cs typeface="微软雅黑" panose="020b0503020204020204" charset="-122"/>
            </a:endParaRPr>
          </a:p>
          <a:p>
            <a:r>
              <a:rPr lang="zh-CN" altLang="en-US" b="1">
                <a:solidFill>
                  <a:srgbClr val="C00000"/>
                </a:solidFill>
                <a:latin typeface="微软雅黑" panose="020b0503020204020204" charset="-122"/>
                <a:ea typeface="微软雅黑" panose="020b0503020204020204" charset="-122"/>
                <a:cs typeface="微软雅黑" panose="020b0503020204020204" charset="-122"/>
              </a:rPr>
              <a:t>(2)有宽广的胸怀(有气量)：面对“用傻儿子来作秀、炒作”等指责，不作辩解。</a:t>
            </a:r>
            <a:endParaRPr lang="zh-CN" altLang="en-US" b="1">
              <a:solidFill>
                <a:srgbClr val="C00000"/>
              </a:solidFill>
              <a:latin typeface="微软雅黑" panose="020b0503020204020204" charset="-122"/>
              <a:ea typeface="微软雅黑" panose="020b0503020204020204" charset="-122"/>
              <a:cs typeface="微软雅黑" panose="020b0503020204020204" charset="-122"/>
            </a:endParaRPr>
          </a:p>
          <a:p>
            <a:r>
              <a:rPr lang="zh-CN" altLang="en-US" b="1">
                <a:solidFill>
                  <a:srgbClr val="C00000"/>
                </a:solidFill>
                <a:latin typeface="微软雅黑" panose="020b0503020204020204" charset="-122"/>
                <a:ea typeface="微软雅黑" panose="020b0503020204020204" charset="-122"/>
                <a:cs typeface="微软雅黑" panose="020b0503020204020204" charset="-122"/>
              </a:rPr>
              <a:t>(3)善于发现的孩子的潜能：发现画作、拍摄相片、给报社写文章等。</a:t>
            </a:r>
            <a:endParaRPr lang="zh-CN" altLang="en-US" b="1">
              <a:solidFill>
                <a:srgbClr val="C00000"/>
              </a:soli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linds(horizontal)">
                                      <p:cBhvr>
                                        <p:cTn id="7"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1268" name="Rectangle 2" descr="Large confetti"/>
          <p:cNvSpPr>
            <a:spLocks noGrp="1"/>
          </p:cNvSpPr>
          <p:nvPr>
            <p:ph type="title"/>
          </p:nvPr>
        </p:nvSpPr>
        <p:spPr>
          <a:xfrm>
            <a:off x="1981200" y="0"/>
            <a:ext cx="8229600" cy="1143000"/>
          </a:xfrm>
        </p:spPr>
        <p:txBody>
          <a:bodyPr vert="horz" wrap="square" lIns="91440" tIns="45720" rIns="91440" bIns="45720" anchor="b" anchorCtr="0"/>
          <a:lstStyle/>
          <a:p>
            <a:pPr eaLnBrk="1" hangingPunct="1"/>
            <a:r>
              <a:rPr lang="zh-CN" altLang="en-US" sz="3600" b="1">
                <a:solidFill>
                  <a:schemeClr val="tx1"/>
                </a:solidFill>
                <a:latin typeface="微软雅黑" panose="020b0503020204020204" charset="-122"/>
                <a:ea typeface="微软雅黑" panose="020b0503020204020204" charset="-122"/>
              </a:rPr>
              <a:t>题型三：</a:t>
            </a:r>
            <a:r>
              <a:rPr lang="zh-CN" altLang="en-US" sz="3600" b="1">
                <a:solidFill>
                  <a:srgbClr val="0000CC"/>
                </a:solidFill>
                <a:latin typeface="微软雅黑" panose="020b0503020204020204" charset="-122"/>
                <a:ea typeface="微软雅黑" panose="020b0503020204020204" charset="-122"/>
              </a:rPr>
              <a:t>XX有哪些优秀的品质</a:t>
            </a:r>
            <a:r>
              <a:rPr lang="en-US" altLang="zh-CN" sz="3600" b="1">
                <a:solidFill>
                  <a:srgbClr val="0000CC"/>
                </a:solidFill>
                <a:latin typeface="微软雅黑" panose="020b0503020204020204" charset="-122"/>
                <a:ea typeface="微软雅黑" panose="020b0503020204020204" charset="-122"/>
              </a:rPr>
              <a:t>/</a:t>
            </a:r>
            <a:r>
              <a:rPr lang="zh-CN" altLang="en-US" sz="3600" b="1">
                <a:solidFill>
                  <a:srgbClr val="0000CC"/>
                </a:solidFill>
                <a:latin typeface="微软雅黑" panose="020b0503020204020204" charset="-122"/>
                <a:ea typeface="微软雅黑" panose="020b0503020204020204" charset="-122"/>
              </a:rPr>
              <a:t>特点？</a:t>
            </a:r>
            <a:endParaRPr lang="zh-CN" altLang="en-US" sz="3600" b="1">
              <a:solidFill>
                <a:srgbClr val="0000CC"/>
              </a:solidFill>
              <a:latin typeface="微软雅黑" panose="020b0503020204020204" charset="-122"/>
              <a:ea typeface="微软雅黑" panose="020b0503020204020204" charset="-122"/>
            </a:endParaRPr>
          </a:p>
        </p:txBody>
      </p:sp>
      <p:sp>
        <p:nvSpPr>
          <p:cNvPr id="24581" name="Rectangle 5"/>
          <p:cNvSpPr>
            <a:spLocks noGrp="1"/>
          </p:cNvSpPr>
          <p:nvPr>
            <p:ph idx="1"/>
          </p:nvPr>
        </p:nvSpPr>
        <p:spPr>
          <a:xfrm>
            <a:off x="417195" y="836930"/>
            <a:ext cx="11753215" cy="5255895"/>
          </a:xfrm>
        </p:spPr>
        <p:txBody>
          <a:bodyPr vert="horz" wrap="square" lIns="91440" tIns="45720" rIns="91440" bIns="45720" anchor="t" anchorCtr="0"/>
          <a:lstStyle/>
          <a:p>
            <a:pPr algn="ctr" eaLnBrk="1" hangingPunct="1">
              <a:buNone/>
            </a:pPr>
            <a:endParaRPr lang="zh-CN" altLang="en-US" sz="3600" b="1">
              <a:solidFill>
                <a:srgbClr val="FF0000"/>
              </a:solidFill>
              <a:ea typeface="微软雅黑" panose="020b0503020204020204" charset="-122"/>
            </a:endParaRPr>
          </a:p>
          <a:p>
            <a:pPr eaLnBrk="1" hangingPunct="1">
              <a:lnSpc>
                <a:spcPct val="140000"/>
              </a:lnSpc>
              <a:buNone/>
            </a:pPr>
            <a:r>
              <a:rPr lang="en-US" altLang="zh-CN" b="1">
                <a:solidFill>
                  <a:srgbClr val="00CC00"/>
                </a:solidFill>
                <a:latin typeface="微软雅黑" panose="020b0503020204020204" charset="-122"/>
                <a:ea typeface="微软雅黑" panose="020b0503020204020204" charset="-122"/>
              </a:rPr>
              <a:t>【</a:t>
            </a:r>
            <a:r>
              <a:rPr lang="zh-CN" altLang="en-US" b="1">
                <a:solidFill>
                  <a:srgbClr val="00CC00"/>
                </a:solidFill>
                <a:latin typeface="微软雅黑" panose="020b0503020204020204" charset="-122"/>
                <a:ea typeface="微软雅黑" panose="020b0503020204020204" charset="-122"/>
              </a:rPr>
              <a:t>典例</a:t>
            </a:r>
            <a:r>
              <a:rPr lang="en-US" altLang="zh-CN" b="1">
                <a:solidFill>
                  <a:srgbClr val="00CC00"/>
                </a:solidFill>
                <a:latin typeface="微软雅黑" panose="020b0503020204020204" charset="-122"/>
                <a:ea typeface="微软雅黑" panose="020b0503020204020204" charset="-122"/>
              </a:rPr>
              <a:t>3】</a:t>
            </a:r>
            <a:r>
              <a:rPr lang="en-US" altLang="zh-CN" b="1">
                <a:latin typeface="微软雅黑" panose="020b0503020204020204" charset="-122"/>
                <a:ea typeface="微软雅黑" panose="020b0503020204020204" charset="-122"/>
              </a:rPr>
              <a:t>《</a:t>
            </a:r>
            <a:r>
              <a:rPr lang="zh-CN" altLang="en-US" b="1">
                <a:latin typeface="微软雅黑" panose="020b0503020204020204" charset="-122"/>
                <a:ea typeface="微软雅黑" panose="020b0503020204020204" charset="-122"/>
              </a:rPr>
              <a:t>天使儿</a:t>
            </a:r>
            <a:r>
              <a:rPr lang="en-US" altLang="zh-CN" b="1">
                <a:latin typeface="微软雅黑" panose="020b0503020204020204" charset="-122"/>
                <a:ea typeface="微软雅黑" panose="020b0503020204020204" charset="-122"/>
              </a:rPr>
              <a:t>》 </a:t>
            </a:r>
            <a:r>
              <a:rPr lang="zh-CN" altLang="en-US" b="1">
                <a:latin typeface="微软雅黑" panose="020b0503020204020204" charset="-122"/>
                <a:ea typeface="微软雅黑" panose="020b0503020204020204" charset="-122"/>
              </a:rPr>
              <a:t>请结合文本，概括商未央的形象特点</a:t>
            </a:r>
            <a:endParaRPr lang="zh-CN" altLang="en-US" b="1">
              <a:latin typeface="微软雅黑" panose="020b0503020204020204" charset="-122"/>
              <a:ea typeface="微软雅黑" panose="020b0503020204020204" charset="-122"/>
            </a:endParaRPr>
          </a:p>
          <a:p>
            <a:pPr eaLnBrk="1" hangingPunct="1">
              <a:lnSpc>
                <a:spcPct val="140000"/>
              </a:lnSpc>
              <a:buNone/>
            </a:pPr>
            <a:r>
              <a:rPr lang="zh-CN" altLang="en-US" b="1">
                <a:latin typeface="微软雅黑" panose="020b0503020204020204" charset="-122"/>
                <a:ea typeface="微软雅黑" panose="020b0503020204020204" charset="-122"/>
              </a:rPr>
              <a:t> </a:t>
            </a:r>
            <a:r>
              <a:rPr lang="en-US" altLang="zh-CN" b="1"/>
              <a:t>【</a:t>
            </a:r>
            <a:r>
              <a:rPr lang="zh-CN" altLang="en-US" b="1"/>
              <a:t>参考答案</a:t>
            </a:r>
            <a:r>
              <a:rPr lang="en-US" altLang="zh-CN" b="1"/>
              <a:t>】</a:t>
            </a:r>
            <a:r>
              <a:rPr lang="en-US" altLang="zh-CN" b="1">
                <a:latin typeface="楷体" panose="02010609060101010101" pitchFamily="49" charset="-122"/>
                <a:ea typeface="楷体" panose="02010609060101010101" pitchFamily="49" charset="-122"/>
              </a:rPr>
              <a:t>①</a:t>
            </a:r>
            <a:r>
              <a:rPr lang="zh-CN" altLang="en-US" b="1">
                <a:solidFill>
                  <a:srgbClr val="FF0066"/>
                </a:solidFill>
                <a:ea typeface="微软雅黑" panose="020b0503020204020204" charset="-122"/>
              </a:rPr>
              <a:t>善良仁爱</a:t>
            </a:r>
            <a:r>
              <a:rPr lang="zh-CN" altLang="en-US" b="1">
                <a:solidFill>
                  <a:srgbClr val="0000CC"/>
                </a:solidFill>
                <a:ea typeface="微软雅黑" panose="020b0503020204020204" charset="-122"/>
              </a:rPr>
              <a:t>：收养了低能儿葵葵，给他慈父般的关怀；</a:t>
            </a:r>
            <a:r>
              <a:rPr lang="zh-CN" altLang="en-US" b="1">
                <a:solidFill>
                  <a:srgbClr val="0000CC"/>
                </a:solidFill>
                <a:latin typeface="楷体" panose="02010609060101010101" pitchFamily="49" charset="-122"/>
                <a:ea typeface="楷体" panose="02010609060101010101" pitchFamily="49" charset="-122"/>
              </a:rPr>
              <a:t>②</a:t>
            </a:r>
            <a:r>
              <a:rPr lang="zh-CN" altLang="en-US" b="1">
                <a:solidFill>
                  <a:srgbClr val="FF0066"/>
                </a:solidFill>
                <a:ea typeface="微软雅黑" panose="020b0503020204020204" charset="-122"/>
              </a:rPr>
              <a:t>胸怀宽广</a:t>
            </a:r>
            <a:r>
              <a:rPr lang="zh-CN" altLang="en-US" b="1">
                <a:solidFill>
                  <a:srgbClr val="0000CC"/>
                </a:solidFill>
                <a:ea typeface="微软雅黑" panose="020b0503020204020204" charset="-122"/>
              </a:rPr>
              <a:t>：面对</a:t>
            </a:r>
            <a:r>
              <a:rPr lang="zh-CN" altLang="en-US" b="1">
                <a:solidFill>
                  <a:srgbClr val="0000CC"/>
                </a:solidFill>
                <a:latin typeface="微软雅黑" panose="020b0503020204020204" charset="-122"/>
                <a:ea typeface="微软雅黑" panose="020b0503020204020204" charset="-122"/>
              </a:rPr>
              <a:t>“</a:t>
            </a:r>
            <a:r>
              <a:rPr lang="zh-CN" altLang="en-US" b="1">
                <a:solidFill>
                  <a:srgbClr val="0000CC"/>
                </a:solidFill>
                <a:ea typeface="微软雅黑" panose="020b0503020204020204" charset="-122"/>
              </a:rPr>
              <a:t>用傻儿子来作秀、炒作</a:t>
            </a:r>
            <a:r>
              <a:rPr lang="zh-CN" altLang="en-US" b="1">
                <a:solidFill>
                  <a:srgbClr val="0000CC"/>
                </a:solidFill>
                <a:latin typeface="微软雅黑" panose="020b0503020204020204" charset="-122"/>
                <a:ea typeface="微软雅黑" panose="020b0503020204020204" charset="-122"/>
              </a:rPr>
              <a:t>”</a:t>
            </a:r>
            <a:r>
              <a:rPr lang="zh-CN" altLang="en-US" b="1">
                <a:solidFill>
                  <a:srgbClr val="0000CC"/>
                </a:solidFill>
                <a:ea typeface="微软雅黑" panose="020b0503020204020204" charset="-122"/>
              </a:rPr>
              <a:t>等指责，不作辩解；</a:t>
            </a:r>
            <a:r>
              <a:rPr lang="zh-CN" altLang="en-US" b="1">
                <a:solidFill>
                  <a:srgbClr val="0000CC"/>
                </a:solidFill>
                <a:latin typeface="楷体" panose="02010609060101010101" pitchFamily="49" charset="-122"/>
                <a:ea typeface="楷体" panose="02010609060101010101" pitchFamily="49" charset="-122"/>
              </a:rPr>
              <a:t>③</a:t>
            </a:r>
            <a:r>
              <a:rPr lang="zh-CN" altLang="en-US" b="1">
                <a:solidFill>
                  <a:srgbClr val="FF0066"/>
                </a:solidFill>
                <a:ea typeface="微软雅黑" panose="020b0503020204020204" charset="-122"/>
              </a:rPr>
              <a:t>善于发现的孩子的潜能</a:t>
            </a:r>
            <a:r>
              <a:rPr lang="zh-CN" altLang="en-US" b="1">
                <a:solidFill>
                  <a:srgbClr val="0000CC"/>
                </a:solidFill>
                <a:ea typeface="微软雅黑" panose="020b0503020204020204" charset="-122"/>
              </a:rPr>
              <a:t>：发现画作、拍摄相片、给报社写文章等。</a:t>
            </a:r>
            <a:endParaRPr lang="zh-CN" altLang="en-US" b="1">
              <a:solidFill>
                <a:srgbClr val="0000CC"/>
              </a:solidFill>
              <a:ea typeface="微软雅黑" panose="020b0503020204020204" charset="-122"/>
            </a:endParaRPr>
          </a:p>
          <a:p>
            <a:pPr eaLnBrk="1" hangingPunct="1">
              <a:lnSpc>
                <a:spcPct val="140000"/>
              </a:lnSpc>
              <a:buNone/>
            </a:pPr>
            <a:r>
              <a:rPr lang="en-US" altLang="zh-CN" b="1">
                <a:solidFill>
                  <a:srgbClr val="FF0000"/>
                </a:solidFill>
                <a:latin typeface="微软雅黑" panose="020b0503020204020204" charset="-122"/>
                <a:ea typeface="微软雅黑" panose="020b0503020204020204" charset="-122"/>
              </a:rPr>
              <a:t>【</a:t>
            </a:r>
            <a:r>
              <a:rPr lang="zh-CN" altLang="en-US" b="1">
                <a:solidFill>
                  <a:srgbClr val="FF0000"/>
                </a:solidFill>
                <a:latin typeface="微软雅黑" panose="020b0503020204020204" charset="-122"/>
                <a:ea typeface="微软雅黑" panose="020b0503020204020204" charset="-122"/>
              </a:rPr>
              <a:t>答题公式</a:t>
            </a:r>
            <a:r>
              <a:rPr lang="en-US" altLang="zh-CN" b="1">
                <a:solidFill>
                  <a:srgbClr val="FF0000"/>
                </a:solidFill>
                <a:latin typeface="微软雅黑" panose="020b0503020204020204" charset="-122"/>
                <a:ea typeface="微软雅黑" panose="020b0503020204020204" charset="-122"/>
              </a:rPr>
              <a:t>】</a:t>
            </a:r>
            <a:endParaRPr lang="en-US" altLang="zh-CN" b="1">
              <a:solidFill>
                <a:srgbClr val="FF0000"/>
              </a:solidFill>
              <a:latin typeface="微软雅黑" panose="020b0503020204020204" charset="-122"/>
              <a:ea typeface="微软雅黑" panose="020b0503020204020204" charset="-122"/>
            </a:endParaRPr>
          </a:p>
          <a:p>
            <a:pPr eaLnBrk="1" hangingPunct="1">
              <a:lnSpc>
                <a:spcPct val="140000"/>
              </a:lnSpc>
              <a:buNone/>
            </a:pPr>
            <a:r>
              <a:rPr lang="en-US" altLang="zh-CN" b="1">
                <a:latin typeface="微软雅黑" panose="020b0503020204020204" charset="-122"/>
                <a:ea typeface="微软雅黑" panose="020b0503020204020204" charset="-122"/>
              </a:rPr>
              <a:t>          </a:t>
            </a:r>
            <a:r>
              <a:rPr lang="zh-CN" altLang="en-US" b="1">
                <a:latin typeface="微软雅黑" panose="020b0503020204020204" charset="-122"/>
                <a:ea typeface="微软雅黑" panose="020b0503020204020204" charset="-122"/>
              </a:rPr>
              <a:t>概括</a:t>
            </a:r>
            <a:r>
              <a:rPr lang="zh-CN" altLang="en-US" b="1">
                <a:solidFill>
                  <a:srgbClr val="FF0000"/>
                </a:solidFill>
                <a:latin typeface="微软雅黑" panose="020b0503020204020204" charset="-122"/>
                <a:ea typeface="微软雅黑" panose="020b0503020204020204" charset="-122"/>
              </a:rPr>
              <a:t>形象</a:t>
            </a:r>
            <a:r>
              <a:rPr lang="zh-CN" altLang="en-US" b="1">
                <a:latin typeface="微软雅黑" panose="020b0503020204020204" charset="-122"/>
                <a:ea typeface="微软雅黑" panose="020b0503020204020204" charset="-122"/>
              </a:rPr>
              <a:t>特点</a:t>
            </a:r>
            <a:r>
              <a:rPr lang="en-US" altLang="zh-CN" b="1">
                <a:latin typeface="微软雅黑" panose="020b0503020204020204" charset="-122"/>
                <a:ea typeface="微软雅黑" panose="020b0503020204020204" charset="-122"/>
              </a:rPr>
              <a:t>+</a:t>
            </a:r>
            <a:r>
              <a:rPr lang="zh-CN" altLang="en-US" b="1">
                <a:latin typeface="微软雅黑" panose="020b0503020204020204" charset="-122"/>
                <a:ea typeface="微软雅黑" panose="020b0503020204020204" charset="-122"/>
              </a:rPr>
              <a:t>归纳人物</a:t>
            </a:r>
            <a:r>
              <a:rPr lang="zh-CN" altLang="en-US" b="1">
                <a:solidFill>
                  <a:srgbClr val="FF0000"/>
                </a:solidFill>
                <a:latin typeface="微软雅黑" panose="020b0503020204020204" charset="-122"/>
                <a:ea typeface="微软雅黑" panose="020b0503020204020204" charset="-122"/>
              </a:rPr>
              <a:t>相关情节</a:t>
            </a:r>
            <a:endParaRPr lang="zh-CN" altLang="en-US" b="1">
              <a:solidFill>
                <a:srgbClr val="800000"/>
              </a:solidFill>
            </a:endParaRPr>
          </a:p>
          <a:p>
            <a:pPr eaLnBrk="1" hangingPunct="1"/>
            <a:endParaRPr lang="zh-CN" altLang="en-US"/>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23" presetClass="entr" presetSubtype="16" dur="500" fill="hold" grpId="0" nodeType="clickEffect">
                                  <p:stCondLst>
                                    <p:cond delay="0"/>
                                  </p:stCondLst>
                                  <p:childTnLst>
                                    <p:set>
                                      <p:cBhvr>
                                        <p:cTn id="6" dur="1" fill="hold">
                                          <p:stCondLst>
                                            <p:cond delay="0"/>
                                          </p:stCondLst>
                                        </p:cTn>
                                        <p:tgtEl>
                                          <p:spTgt spid="24581">
                                            <p:txEl>
                                              <p:pRg st="1" end="1"/>
                                            </p:txEl>
                                          </p:spTgt>
                                        </p:tgtEl>
                                        <p:attrNameLst>
                                          <p:attrName>style.visibility</p:attrName>
                                        </p:attrNameLst>
                                      </p:cBhvr>
                                      <p:to>
                                        <p:strVal val="visible"/>
                                      </p:to>
                                    </p:set>
                                    <p:anim calcmode="lin" valueType="num">
                                      <p:cBhvr>
                                        <p:cTn id="7" dur="500" fill="hold"/>
                                        <p:tgtEl>
                                          <p:spTgt spid="24581">
                                            <p:txEl>
                                              <p:pRg st="1" end="1"/>
                                            </p:txEl>
                                          </p:spTgt>
                                        </p:tgtEl>
                                        <p:attrNameLst>
                                          <p:attrName>ppt_w</p:attrName>
                                        </p:attrNameLst>
                                      </p:cBhvr>
                                      <p:tavLst>
                                        <p:tav tm="0">
                                          <p:val>
                                            <p:fltVal val="0"/>
                                          </p:val>
                                        </p:tav>
                                        <p:tav tm="100000">
                                          <p:val>
                                            <p:strVal val="#ppt_w"/>
                                          </p:val>
                                        </p:tav>
                                      </p:tavLst>
                                    </p:anim>
                                    <p:anim calcmode="lin" valueType="num">
                                      <p:cBhvr>
                                        <p:cTn id="8" dur="500" fill="hold"/>
                                        <p:tgtEl>
                                          <p:spTgt spid="24581">
                                            <p:txEl>
                                              <p:pRg st="1" end="1"/>
                                            </p:txEl>
                                          </p:spTgt>
                                        </p:tgtEl>
                                        <p:attrNameLst>
                                          <p:attrName>ppt_h</p:attrName>
                                        </p:attrNameLst>
                                      </p:cBhvr>
                                      <p:tavLst>
                                        <p:tav tm="0">
                                          <p:val>
                                            <p:fltVal val="0"/>
                                          </p:val>
                                        </p:tav>
                                        <p:tav tm="100000">
                                          <p:val>
                                            <p:strVal val="#ppt_h"/>
                                          </p:val>
                                        </p:tav>
                                      </p:tavLst>
                                    </p:anim>
                                  </p:childTnLst>
                                </p:cTn>
                              </p:par>
                            </p:childTnLst>
                          </p:cTn>
                        </p:par>
                      </p:childTnLst>
                    </p:cTn>
                  </p:par>
                  <p:par>
                    <p:cTn id="9" fill="hold" nodeType="clickPar">
                      <p:stCondLst>
                        <p:cond delay="indefinite"/>
                      </p:stCondLst>
                      <p:childTnLst>
                        <p:par>
                          <p:cTn id="10" fill="hold">
                            <p:stCondLst>
                              <p:cond delay="0"/>
                            </p:stCondLst>
                            <p:childTnLst>
                              <p:par>
                                <p:cTn id="11" presetID="23" presetClass="entr" presetSubtype="16" dur="500" fill="hold" grpId="0" nodeType="clickEffect">
                                  <p:stCondLst>
                                    <p:cond delay="0"/>
                                  </p:stCondLst>
                                  <p:childTnLst>
                                    <p:set>
                                      <p:cBhvr>
                                        <p:cTn id="12" dur="1" fill="hold">
                                          <p:stCondLst>
                                            <p:cond delay="0"/>
                                          </p:stCondLst>
                                        </p:cTn>
                                        <p:tgtEl>
                                          <p:spTgt spid="24581">
                                            <p:txEl>
                                              <p:pRg st="2" end="2"/>
                                            </p:txEl>
                                          </p:spTgt>
                                        </p:tgtEl>
                                        <p:attrNameLst>
                                          <p:attrName>style.visibility</p:attrName>
                                        </p:attrNameLst>
                                      </p:cBhvr>
                                      <p:to>
                                        <p:strVal val="visible"/>
                                      </p:to>
                                    </p:set>
                                    <p:anim calcmode="lin" valueType="num">
                                      <p:cBhvr>
                                        <p:cTn id="13" dur="500" fill="hold"/>
                                        <p:tgtEl>
                                          <p:spTgt spid="24581">
                                            <p:txEl>
                                              <p:pRg st="2" end="2"/>
                                            </p:txEl>
                                          </p:spTgt>
                                        </p:tgtEl>
                                        <p:attrNameLst>
                                          <p:attrName>ppt_w</p:attrName>
                                        </p:attrNameLst>
                                      </p:cBhvr>
                                      <p:tavLst>
                                        <p:tav tm="0">
                                          <p:val>
                                            <p:fltVal val="0"/>
                                          </p:val>
                                        </p:tav>
                                        <p:tav tm="100000">
                                          <p:val>
                                            <p:strVal val="#ppt_w"/>
                                          </p:val>
                                        </p:tav>
                                      </p:tavLst>
                                    </p:anim>
                                    <p:anim calcmode="lin" valueType="num">
                                      <p:cBhvr>
                                        <p:cTn id="14" dur="500" fill="hold"/>
                                        <p:tgtEl>
                                          <p:spTgt spid="24581">
                                            <p:txEl>
                                              <p:pRg st="2" end="2"/>
                                            </p:txEl>
                                          </p:spTgt>
                                        </p:tgtEl>
                                        <p:attrNameLst>
                                          <p:attrName>ppt_h</p:attrName>
                                        </p:attrNameLst>
                                      </p:cBhvr>
                                      <p:tavLst>
                                        <p:tav tm="0">
                                          <p:val>
                                            <p:fltVal val="0"/>
                                          </p:val>
                                        </p:tav>
                                        <p:tav tm="100000">
                                          <p:val>
                                            <p:strVal val="#ppt_h"/>
                                          </p:val>
                                        </p:tav>
                                      </p:tavLst>
                                    </p:anim>
                                  </p:childTnLst>
                                </p:cTn>
                              </p:par>
                            </p:childTnLst>
                          </p:cTn>
                        </p:par>
                      </p:childTnLst>
                    </p:cTn>
                  </p:par>
                  <p:par>
                    <p:cTn id="15" fill="hold" nodeType="clickPar">
                      <p:stCondLst>
                        <p:cond delay="indefinite"/>
                      </p:stCondLst>
                      <p:childTnLst>
                        <p:par>
                          <p:cTn id="16" fill="hold">
                            <p:stCondLst>
                              <p:cond delay="0"/>
                            </p:stCondLst>
                            <p:childTnLst>
                              <p:par>
                                <p:cTn id="17" presetID="23" presetClass="entr" presetSubtype="16" dur="500" fill="hold" grpId="0" nodeType="clickEffect">
                                  <p:stCondLst>
                                    <p:cond delay="0"/>
                                  </p:stCondLst>
                                  <p:childTnLst>
                                    <p:set>
                                      <p:cBhvr>
                                        <p:cTn id="18" dur="1" fill="hold">
                                          <p:stCondLst>
                                            <p:cond delay="0"/>
                                          </p:stCondLst>
                                        </p:cTn>
                                        <p:tgtEl>
                                          <p:spTgt spid="24581">
                                            <p:txEl>
                                              <p:pRg st="3" end="3"/>
                                            </p:txEl>
                                          </p:spTgt>
                                        </p:tgtEl>
                                        <p:attrNameLst>
                                          <p:attrName>style.visibility</p:attrName>
                                        </p:attrNameLst>
                                      </p:cBhvr>
                                      <p:to>
                                        <p:strVal val="visible"/>
                                      </p:to>
                                    </p:set>
                                    <p:anim calcmode="lin" valueType="num">
                                      <p:cBhvr>
                                        <p:cTn id="19" dur="500" fill="hold"/>
                                        <p:tgtEl>
                                          <p:spTgt spid="24581">
                                            <p:txEl>
                                              <p:pRg st="3" end="3"/>
                                            </p:txEl>
                                          </p:spTgt>
                                        </p:tgtEl>
                                        <p:attrNameLst>
                                          <p:attrName>ppt_w</p:attrName>
                                        </p:attrNameLst>
                                      </p:cBhvr>
                                      <p:tavLst>
                                        <p:tav tm="0">
                                          <p:val>
                                            <p:fltVal val="0"/>
                                          </p:val>
                                        </p:tav>
                                        <p:tav tm="100000">
                                          <p:val>
                                            <p:strVal val="#ppt_w"/>
                                          </p:val>
                                        </p:tav>
                                      </p:tavLst>
                                    </p:anim>
                                    <p:anim calcmode="lin" valueType="num">
                                      <p:cBhvr>
                                        <p:cTn id="20" dur="500" fill="hold"/>
                                        <p:tgtEl>
                                          <p:spTgt spid="24581">
                                            <p:txEl>
                                              <p:pRg st="3" end="3"/>
                                            </p:txEl>
                                          </p:spTgt>
                                        </p:tgtEl>
                                        <p:attrNameLst>
                                          <p:attrName>ppt_h</p:attrName>
                                        </p:attrNameLst>
                                      </p:cBhvr>
                                      <p:tavLst>
                                        <p:tav tm="0">
                                          <p:val>
                                            <p:fltVal val="0"/>
                                          </p:val>
                                        </p:tav>
                                        <p:tav tm="100000">
                                          <p:val>
                                            <p:strVal val="#ppt_h"/>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23" presetClass="entr" presetSubtype="16" dur="500" fill="hold" grpId="0" nodeType="clickEffect">
                                  <p:stCondLst>
                                    <p:cond delay="0"/>
                                  </p:stCondLst>
                                  <p:childTnLst>
                                    <p:set>
                                      <p:cBhvr>
                                        <p:cTn id="24" dur="1" fill="hold">
                                          <p:stCondLst>
                                            <p:cond delay="0"/>
                                          </p:stCondLst>
                                        </p:cTn>
                                        <p:tgtEl>
                                          <p:spTgt spid="24581">
                                            <p:txEl>
                                              <p:pRg st="4" end="4"/>
                                            </p:txEl>
                                          </p:spTgt>
                                        </p:tgtEl>
                                        <p:attrNameLst>
                                          <p:attrName>style.visibility</p:attrName>
                                        </p:attrNameLst>
                                      </p:cBhvr>
                                      <p:to>
                                        <p:strVal val="visible"/>
                                      </p:to>
                                    </p:set>
                                    <p:anim calcmode="lin" valueType="num">
                                      <p:cBhvr>
                                        <p:cTn id="25" dur="500" fill="hold"/>
                                        <p:tgtEl>
                                          <p:spTgt spid="24581">
                                            <p:txEl>
                                              <p:pRg st="4" end="4"/>
                                            </p:txEl>
                                          </p:spTgt>
                                        </p:tgtEl>
                                        <p:attrNameLst>
                                          <p:attrName>ppt_w</p:attrName>
                                        </p:attrNameLst>
                                      </p:cBhvr>
                                      <p:tavLst>
                                        <p:tav tm="0">
                                          <p:val>
                                            <p:fltVal val="0"/>
                                          </p:val>
                                        </p:tav>
                                        <p:tav tm="100000">
                                          <p:val>
                                            <p:strVal val="#ppt_w"/>
                                          </p:val>
                                        </p:tav>
                                      </p:tavLst>
                                    </p:anim>
                                    <p:anim calcmode="lin" valueType="num">
                                      <p:cBhvr>
                                        <p:cTn id="26" dur="500" fill="hold"/>
                                        <p:tgtEl>
                                          <p:spTgt spid="24581">
                                            <p:txEl>
                                              <p:pRg st="4" end="4"/>
                                            </p:txEl>
                                          </p:spTgt>
                                        </p:tgtEl>
                                        <p:attrNameLst>
                                          <p:attrName>ppt_h</p:attrName>
                                        </p:attrNameLst>
                                      </p:cBhvr>
                                      <p:tavLst>
                                        <p:tav tm="0">
                                          <p:val>
                                            <p:fltVal val="0"/>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581" grpId="0" uiExpand="1" build="p"/>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087620"/>
          </a:xfrm>
          <a:prstGeom prst="rect">
            <a:avLst/>
          </a:prstGeom>
          <a:solidFill>
            <a:schemeClr val="bg1">
              <a:alpha val="45000"/>
            </a:schemeClr>
          </a:solidFill>
        </p:spPr>
        <p:txBody>
          <a:bodyPr wrap="square" rtlCol="0" anchor="t">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维拉的丈夫巴都林离开妻子维拉上前线两年了。一天，邮递员送来了一封信。信中通知说，她的丈夫巴都林受了重伤，现在就住在市荣军医院。</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医生带维拉走进病房，指着一张靠在墙边的病床，床上的伤员盖着被单，仅露出圆圆的修剪过的后脑勺。</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快步奔过去，轻轻地呼唤着丈夫的名字：“巴都林、巴都林……”她希望看到床上的人把枯瘦的双手伸出来，她就会投向他的怀抱，可是他没有动。维拉猛然惊呆了：手呢?原来自己的丈夫竟然连双手都没有了!床上的伤员慢慢抬起了头，维拉看到的是一张破了相并带有深红色伤疤的脸，空空的小洼坑代替了眼珠，又大又白的伤痕歪歪斜斜地穿过这可怕的面孔，她惊叫一声，便失去了知觉……</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醒过来后，少校和医生向她介绍了巴都林受伤的全部情况：他踩响了地雷烧伤了双目，炸没了双手，截去了双腿……他不能说话，至少是现在……被找到时已无法辨认，他身上没有证件，胸前内衣口袋里仅藏着一封给妻子的信，根据信人们才确认出他的身份。</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第二天她再次来到医院，把巴都林运回了家，战争毁了她的幸福生活，但没有使她屈服，她悉心地照料着丈夫，盼着丈夫的状况能够有所好转。</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九月的一天，维拉正在做家务，篱笆门吱呀地响了一声。啊!站在门口的是活生生的、健壮的巴都林吗？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巴都林听妻子把事情经过讲了一遍，他激动地问妻子：“你以为他就是我？”</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“当然！”只要他活着你打算护理他一辈子？”</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“是的。”伤员躺在床上，脸朝着墙，维拉倾着身子温和地在他耳边说着：“我的丈夫回来了！但您别难过，您将和我们一起生活，谁也别想带走您，听见了吗？”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巴都林突然想起，“你说在他身上找到一封信？给我看……”</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拿出了信，巴都林看完后兴奋地说：“他是阿廖沙，我的战友！。为防万一，我们互相交换了信。这样，如果一个牺牲了，另一个就可以把信转给他的亲人。”巴都林抹了抹眼窝里的泪水，开心得像个孩子一样，大声对伤员说：“阿廖沙，我是巴都林，你还记得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阿廖沙微微点了点头，巴都林兴奋地接着说：“你就在我家里，我们将在一起生活，你听懂了吗?”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床上的阿廖沙动了一下，苍白的嘴唇颤抖着，传出了含糊不清的声音：“谢——谢，通知——我母亲，我没有被——抛弃……”</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一缕阳光洒进室内，窗外是艳阳高照的好天气……</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en-US" altLang="zh-CN" sz="1400" b="1">
                <a:latin typeface="微软雅黑" panose="020b0503020204020204" charset="-122"/>
                <a:ea typeface="微软雅黑" panose="020b0503020204020204" charset="-122"/>
                <a:cs typeface="微软雅黑" panose="020b0503020204020204" charset="-122"/>
              </a:rPr>
              <a:t>                                                                                                                                              ——</a:t>
            </a:r>
            <a:r>
              <a:rPr lang="zh-CN" altLang="en-US" sz="1400" b="1">
                <a:latin typeface="微软雅黑" panose="020b0503020204020204" charset="-122"/>
                <a:ea typeface="微软雅黑" panose="020b0503020204020204" charset="-122"/>
                <a:cs typeface="微软雅黑" panose="020b0503020204020204" charset="-122"/>
              </a:rPr>
              <a:t>（《军人之家》2009年第12期，有删改）</a:t>
            </a:r>
            <a:r>
              <a:rPr lang="en-US" altLang="zh-CN" sz="1400" b="1">
                <a:latin typeface="微软雅黑" panose="020b0503020204020204" charset="-122"/>
                <a:ea typeface="微软雅黑" panose="020b0503020204020204" charset="-122"/>
                <a:cs typeface="微软雅黑" panose="020b0503020204020204" charset="-122"/>
              </a:rPr>
              <a:t>                                                                                                                                                 </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444500" y="4959985"/>
            <a:ext cx="999363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kumimoji="1" lang="zh-CN" altLang="en-US" b="1" noProof="0">
                <a:ln>
                  <a:noFill/>
                </a:ln>
                <a:solidFill>
                  <a:srgbClr val="000000"/>
                </a:solidFill>
                <a:effectLst/>
                <a:uLnTx/>
                <a:uFillTx/>
                <a:latin typeface="华文中宋" panose="02010600040101010101" pitchFamily="2" charset="-122"/>
                <a:ea typeface="华文中宋" panose="02010600040101010101" pitchFamily="2" charset="-122"/>
                <a:sym typeface="+mn-ea"/>
              </a:rPr>
              <a:t>请你结合小说情节分析妻子维拉或者丈夫巴都林的性格特点。（只选一个）</a:t>
            </a:r>
            <a:endParaRPr kumimoji="1" lang="zh-CN" altLang="en-US" b="1" noProof="0">
              <a:ln>
                <a:noFill/>
              </a:ln>
              <a:solidFill>
                <a:srgbClr val="000000"/>
              </a:solidFill>
              <a:effectLst/>
              <a:uLnTx/>
              <a:uFillTx/>
              <a:latin typeface="华文中宋" panose="02010600040101010101" pitchFamily="2" charset="-122"/>
              <a:ea typeface="华文中宋" panose="02010600040101010101" pitchFamily="2" charset="-122"/>
              <a:sym typeface="+mn-ea"/>
            </a:endParaRPr>
          </a:p>
        </p:txBody>
      </p:sp>
      <p:sp>
        <p:nvSpPr>
          <p:cNvPr id="6" name="文本框 5"/>
          <p:cNvSpPr txBox="1"/>
          <p:nvPr/>
        </p:nvSpPr>
        <p:spPr>
          <a:xfrm>
            <a:off x="292100" y="5438140"/>
            <a:ext cx="11925935" cy="1419860"/>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20000"/>
              </a:lnSpc>
              <a:buNone/>
            </a:pPr>
            <a:r>
              <a:rPr lang="zh-CN" b="1">
                <a:gradFill>
                  <a:gsLst>
                    <a:gs pos="0">
                      <a:srgbClr val="007BD3"/>
                    </a:gs>
                    <a:gs pos="100000">
                      <a:srgbClr val="034373"/>
                    </a:gs>
                  </a:gsLst>
                  <a:lin scaled="0"/>
                </a:gradFill>
                <a:ea typeface="微软雅黑" panose="020b0503020204020204" charset="-122"/>
                <a:sym typeface="+mn-ea"/>
              </a:rPr>
              <a:t>妻子维拉：</a:t>
            </a:r>
            <a:r>
              <a:rPr lang="zh-CN" b="1">
                <a:solidFill>
                  <a:srgbClr val="FF0000"/>
                </a:solidFill>
                <a:ea typeface="微软雅黑" panose="020b0503020204020204" charset="-122"/>
                <a:sym typeface="+mn-ea"/>
              </a:rPr>
              <a:t>① 热爱丈夫，意志坚强。“丈夫，’严重残疾，战争夺去幸福，但她没有屈服。② 心地善良，心灵美好，伤员虽不是丈夫，她仍然坚决地要他和他们生活在一起。</a:t>
            </a:r>
            <a:endParaRPr lang="zh-CN" b="1">
              <a:solidFill>
                <a:srgbClr val="FF0000"/>
              </a:solidFill>
              <a:ea typeface="微软雅黑" panose="020b0503020204020204" charset="-122"/>
              <a:sym typeface="+mn-ea"/>
            </a:endParaRPr>
          </a:p>
          <a:p>
            <a:pPr eaLnBrk="1" hangingPunct="1">
              <a:lnSpc>
                <a:spcPct val="120000"/>
              </a:lnSpc>
              <a:buNone/>
            </a:pPr>
            <a:r>
              <a:rPr lang="zh-CN" b="1">
                <a:gradFill>
                  <a:gsLst>
                    <a:gs pos="0">
                      <a:srgbClr val="7B32B2"/>
                    </a:gs>
                    <a:gs pos="100000">
                      <a:srgbClr val="401A5D"/>
                    </a:gs>
                  </a:gsLst>
                  <a:lin scaled="0"/>
                </a:gradFill>
                <a:ea typeface="微软雅黑" panose="020b0503020204020204" charset="-122"/>
                <a:sym typeface="+mn-ea"/>
              </a:rPr>
              <a:t>丈夫巴都林：</a:t>
            </a:r>
            <a:r>
              <a:rPr lang="zh-CN" b="1">
                <a:solidFill>
                  <a:srgbClr val="FF0000"/>
                </a:solidFill>
                <a:ea typeface="微软雅黑" panose="020b0503020204020204" charset="-122"/>
                <a:sym typeface="+mn-ea"/>
              </a:rPr>
              <a:t>① 热爱妻子，牵挂家庭。执行任务前想办法把信传回家。② 心地善良，心灵美好。毅然决然地要他和他们生活在一起。</a:t>
            </a:r>
            <a:endParaRPr lang="zh-CN" b="1">
              <a:solidFill>
                <a:srgbClr val="FF0000"/>
              </a:solidFill>
              <a:ea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3794" name="Rectangle 2"/>
          <p:cNvSpPr>
            <a:spLocks noGrp="1" noRot="1" noChangeArrowheads="1"/>
          </p:cNvSpPr>
          <p:nvPr>
            <p:ph idx="1"/>
          </p:nvPr>
        </p:nvSpPr>
        <p:spPr>
          <a:xfrm>
            <a:off x="142875" y="1154430"/>
            <a:ext cx="12049125" cy="4751705"/>
          </a:xfrm>
          <a:solidFill>
            <a:schemeClr val="bg1">
              <a:alpha val="40000"/>
            </a:schemeClr>
          </a:solidFill>
        </p:spPr>
        <p:txBody>
          <a:bodyPr vert="horz" wrap="square" lIns="91440" tIns="45720" rIns="91440" bIns="45720" numCol="1" rtlCol="0" anchor="t" anchorCtr="0" compatLnSpc="1">
            <a:noAutofit/>
          </a:bodyPr>
          <a:lstStyle/>
          <a:p>
            <a:pPr marL="228600" marR="0" lvl="0" indent="-228600" algn="l" defTabSz="914400" rtl="0" eaLnBrk="1" fontAlgn="auto" latinLnBrk="0" hangingPunct="1">
              <a:lnSpc>
                <a:spcPct val="110000"/>
              </a:lnSpc>
              <a:spcBef>
                <a:spcPts val="1000"/>
              </a:spcBef>
              <a:spcAft>
                <a:spcPct val="0"/>
              </a:spcAft>
              <a:buClrTx/>
              <a:buSzTx/>
              <a:buFont typeface="Arial" pitchFamily="34" charset="0"/>
              <a:buChar char="•"/>
              <a:defRPr/>
            </a:pPr>
            <a:r>
              <a:rPr kumimoji="1" lang="zh-CN" altLang="en-US" sz="3200" b="1" i="0" u="none" strike="noStrike" kern="1200" cap="none" spc="0" normalizeH="0" baseline="0" noProof="0">
                <a:ln>
                  <a:noFill/>
                </a:ln>
                <a:solidFill>
                  <a:srgbClr val="FF0000"/>
                </a:solidFill>
                <a:effectLst/>
                <a:uLnTx/>
                <a:uFillTx/>
                <a:latin typeface="+mn-lt"/>
                <a:ea typeface="方正姚体" panose="02010601030101010101" pitchFamily="2" charset="-122"/>
                <a:cs typeface="+mn-cs"/>
              </a:rPr>
              <a:t>题型有：</a:t>
            </a:r>
            <a:r>
              <a:rPr kumimoji="1" lang="zh-CN" altLang="en-US" sz="3200" b="1" i="0" u="none" strike="noStrike" kern="1200" cap="none" spc="0" normalizeH="0" baseline="0" noProof="0">
                <a:ln>
                  <a:noFill/>
                </a:ln>
                <a:solidFill>
                  <a:srgbClr val="000000"/>
                </a:solidFill>
                <a:effectLst/>
                <a:uLnTx/>
                <a:uFillTx/>
                <a:latin typeface="华文中宋" panose="02010600040101010101" pitchFamily="2" charset="-122"/>
                <a:ea typeface="华文中宋" panose="02010600040101010101" pitchFamily="2" charset="-122"/>
                <a:cs typeface="+mn-cs"/>
              </a:rPr>
              <a:t>描写了怎样的环境？</a:t>
            </a:r>
            <a:endParaRPr kumimoji="1" lang="en-US" altLang="zh-CN" sz="3200" b="1" i="0" u="none" strike="noStrike" kern="1200" cap="none" spc="0" normalizeH="0" baseline="0" noProof="0">
              <a:ln>
                <a:noFill/>
              </a:ln>
              <a:solidFill>
                <a:srgbClr val="000000"/>
              </a:solidFill>
              <a:effectLst/>
              <a:uLnTx/>
              <a:uFillTx/>
              <a:latin typeface="华文中宋" panose="02010600040101010101" pitchFamily="2" charset="-122"/>
              <a:ea typeface="华文中宋" panose="02010600040101010101" pitchFamily="2" charset="-122"/>
              <a:cs typeface="+mn-cs"/>
            </a:endParaRPr>
          </a:p>
          <a:p>
            <a:pPr marL="0" marR="0" lvl="0" indent="0" algn="l" defTabSz="914400" rtl="0" eaLnBrk="1" fontAlgn="auto" latinLnBrk="0" hangingPunct="1">
              <a:lnSpc>
                <a:spcPct val="110000"/>
              </a:lnSpc>
              <a:spcBef>
                <a:spcPts val="1000"/>
              </a:spcBef>
              <a:spcAft>
                <a:spcPct val="0"/>
              </a:spcAft>
              <a:buClrTx/>
              <a:buSzTx/>
              <a:buFont typeface="Arial" pitchFamily="34" charset="0"/>
              <a:buNone/>
              <a:defRPr/>
            </a:pPr>
            <a:r>
              <a:rPr kumimoji="1" lang="zh-CN" altLang="en-US" sz="3200" b="1" i="0" u="none" strike="noStrike" kern="1200" cap="none" spc="0" normalizeH="0" baseline="0" noProof="0">
                <a:ln>
                  <a:noFill/>
                </a:ln>
                <a:solidFill>
                  <a:srgbClr val="000000"/>
                </a:solidFill>
                <a:effectLst/>
                <a:uLnTx/>
                <a:uFillTx/>
                <a:latin typeface="华文中宋" panose="02010600040101010101" pitchFamily="2" charset="-122"/>
                <a:ea typeface="华文中宋" panose="02010600040101010101" pitchFamily="2" charset="-122"/>
                <a:cs typeface="+mn-cs"/>
              </a:rPr>
              <a:t>              这样描写起了怎样的作用？</a:t>
            </a:r>
            <a:endParaRPr kumimoji="1" lang="zh-CN" altLang="en-US" sz="3200" b="1" i="0" u="none" strike="noStrike" kern="1200" cap="none" spc="0" normalizeH="0" baseline="0" noProof="0">
              <a:ln>
                <a:noFill/>
              </a:ln>
              <a:solidFill>
                <a:srgbClr val="000000"/>
              </a:solidFill>
              <a:effectLst/>
              <a:uLnTx/>
              <a:uFillTx/>
              <a:latin typeface="华文中宋" panose="02010600040101010101" pitchFamily="2" charset="-122"/>
              <a:ea typeface="华文中宋" panose="02010600040101010101" pitchFamily="2" charset="-122"/>
              <a:cs typeface="+mn-cs"/>
            </a:endParaRPr>
          </a:p>
          <a:p>
            <a:pPr marL="228600" marR="0" lvl="0" indent="-228600" algn="l" defTabSz="914400" rtl="0" eaLnBrk="1" fontAlgn="auto" latinLnBrk="0" hangingPunct="1">
              <a:lnSpc>
                <a:spcPct val="110000"/>
              </a:lnSpc>
              <a:spcBef>
                <a:spcPts val="1000"/>
              </a:spcBef>
              <a:spcAft>
                <a:spcPct val="0"/>
              </a:spcAft>
              <a:buClrTx/>
              <a:buSzTx/>
              <a:buFont typeface="Arial" pitchFamily="34" charset="0"/>
              <a:buChar char="•"/>
              <a:defRPr/>
            </a:pPr>
            <a:r>
              <a:rPr kumimoji="1" lang="zh-CN" altLang="en-US" sz="3200" b="1" i="0" u="none" strike="noStrike" kern="1200" cap="none" spc="0" normalizeH="0" baseline="0" noProof="0">
                <a:ln>
                  <a:noFill/>
                </a:ln>
                <a:solidFill>
                  <a:srgbClr val="FF0000"/>
                </a:solidFill>
                <a:effectLst/>
                <a:uLnTx/>
                <a:uFillTx/>
                <a:latin typeface="+mn-lt"/>
                <a:ea typeface="方正姚体" panose="02010601030101010101" pitchFamily="2" charset="-122"/>
                <a:cs typeface="+mn-cs"/>
              </a:rPr>
              <a:t>解题思路：</a:t>
            </a:r>
            <a:r>
              <a:rPr kumimoji="1" lang="zh-CN" altLang="en-US" sz="3200" b="1" i="0" u="none" strike="noStrike" kern="1200" cap="none" spc="0" normalizeH="0" baseline="0" noProof="0">
                <a:ln>
                  <a:noFill/>
                </a:ln>
                <a:solidFill>
                  <a:srgbClr val="000000"/>
                </a:solidFill>
                <a:effectLst/>
                <a:uLnTx/>
                <a:uFillTx/>
                <a:latin typeface="+mn-lt"/>
                <a:ea typeface="华文中宋" panose="02010600040101010101" pitchFamily="2" charset="-122"/>
                <a:cs typeface="+mn-cs"/>
              </a:rPr>
              <a:t>明确环境描写必须为主题服务的宗旨，结合作用，然后根据题目要求，结合文章作答。 </a:t>
            </a:r>
            <a:endParaRPr kumimoji="1" lang="zh-CN" altLang="en-US" sz="3200" b="1" i="0" u="none" strike="noStrike" kern="1200" cap="none" spc="0" normalizeH="0" baseline="0" noProof="0">
              <a:ln>
                <a:noFill/>
              </a:ln>
              <a:solidFill>
                <a:srgbClr val="0000FF"/>
              </a:solidFill>
              <a:effectLst/>
              <a:uLnTx/>
              <a:uFillTx/>
              <a:latin typeface="+mn-lt"/>
              <a:ea typeface="+mn-ea"/>
              <a:cs typeface="+mn-cs"/>
            </a:endParaRPr>
          </a:p>
          <a:p>
            <a:pPr marL="228600" marR="0" lvl="0" indent="-228600" algn="l" defTabSz="914400" rtl="0" eaLnBrk="1" fontAlgn="auto" latinLnBrk="0" hangingPunct="1">
              <a:lnSpc>
                <a:spcPct val="110000"/>
              </a:lnSpc>
              <a:spcBef>
                <a:spcPts val="1000"/>
              </a:spcBef>
              <a:spcAft>
                <a:spcPct val="0"/>
              </a:spcAft>
              <a:buClrTx/>
              <a:buSzTx/>
              <a:buFont typeface="Arial" pitchFamily="34" charset="0"/>
              <a:buChar char="•"/>
              <a:defRPr/>
            </a:pPr>
            <a:r>
              <a:rPr kumimoji="1" lang="zh-CN" altLang="en-US" sz="3200" b="1" i="0" u="none" strike="noStrike" kern="1200" cap="none" spc="0" normalizeH="0" baseline="0" noProof="0">
                <a:ln>
                  <a:noFill/>
                </a:ln>
                <a:solidFill>
                  <a:srgbClr val="FF0000"/>
                </a:solidFill>
                <a:effectLst/>
                <a:uLnTx/>
                <a:uFillTx/>
                <a:latin typeface="+mn-lt"/>
                <a:ea typeface="方正姚体" panose="02010601030101010101" pitchFamily="2" charset="-122"/>
                <a:cs typeface="+mn-cs"/>
              </a:rPr>
              <a:t>根据要求组织语言表达：总说：</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具体描写了</a:t>
            </a:r>
            <a:r>
              <a:rPr kumimoji="1" lang="en-US" altLang="zh-CN"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景色。</a:t>
            </a:r>
            <a:r>
              <a:rPr kumimoji="1" lang="en-US" altLang="zh-CN" sz="3200" b="1" i="0" u="none" strike="noStrike" kern="1200" cap="none" spc="0" normalizeH="0" baseline="0" noProof="0">
                <a:ln>
                  <a:noFill/>
                </a:ln>
                <a:solidFill>
                  <a:srgbClr val="FF0000"/>
                </a:solidFill>
                <a:effectLst/>
                <a:uLnTx/>
                <a:uFillTx/>
                <a:latin typeface="华文中宋" panose="02010600040101010101" pitchFamily="2" charset="-122"/>
                <a:ea typeface="华文中宋" panose="02010600040101010101" pitchFamily="2" charset="-122"/>
                <a:cs typeface="+mn-cs"/>
              </a:rPr>
              <a:t>1.</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营造了一种</a:t>
            </a:r>
            <a:r>
              <a:rPr kumimoji="1" lang="en-US" altLang="zh-CN"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气氛。</a:t>
            </a:r>
            <a:r>
              <a:rPr kumimoji="1" lang="en-US" altLang="zh-CN" sz="3200" b="1" i="0" u="none" strike="noStrike" kern="1200" cap="none" spc="0" normalizeH="0" baseline="0" noProof="0">
                <a:ln>
                  <a:noFill/>
                </a:ln>
                <a:solidFill>
                  <a:srgbClr val="FF0000"/>
                </a:solidFill>
                <a:effectLst/>
                <a:uLnTx/>
                <a:uFillTx/>
                <a:latin typeface="华文中宋" panose="02010600040101010101" pitchFamily="2" charset="-122"/>
                <a:ea typeface="华文中宋" panose="02010600040101010101" pitchFamily="2" charset="-122"/>
                <a:cs typeface="+mn-cs"/>
              </a:rPr>
              <a:t>2.</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渲染（定下）了</a:t>
            </a:r>
            <a:r>
              <a:rPr kumimoji="1" lang="en-US" altLang="zh-CN"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的抒情基调；</a:t>
            </a:r>
            <a:r>
              <a:rPr kumimoji="1" lang="en-US" altLang="zh-CN" sz="3200" b="1" i="0" u="none" strike="noStrike" kern="1200" cap="none" spc="0" normalizeH="0" baseline="0" noProof="0">
                <a:ln>
                  <a:noFill/>
                </a:ln>
                <a:solidFill>
                  <a:srgbClr val="FF0000"/>
                </a:solidFill>
                <a:effectLst/>
                <a:uLnTx/>
                <a:uFillTx/>
                <a:latin typeface="华文中宋" panose="02010600040101010101" pitchFamily="2" charset="-122"/>
                <a:ea typeface="华文中宋" panose="02010600040101010101" pitchFamily="2" charset="-122"/>
                <a:cs typeface="+mn-cs"/>
              </a:rPr>
              <a:t>3.</a:t>
            </a:r>
            <a:r>
              <a:rPr kumimoji="1" lang="zh-CN" altLang="en-US" sz="3200" b="1" i="0" u="none" strike="noStrike" kern="1200" cap="none" spc="0" normalizeH="0" baseline="0" noProof="0">
                <a:ln>
                  <a:noFill/>
                </a:ln>
                <a:solidFill>
                  <a:srgbClr val="FF0000"/>
                </a:solidFill>
                <a:effectLst/>
                <a:uLnTx/>
                <a:uFillTx/>
                <a:latin typeface="华文中宋" panose="02010600040101010101" pitchFamily="2" charset="-122"/>
                <a:ea typeface="华文中宋" panose="02010600040101010101" pitchFamily="2" charset="-122"/>
                <a:cs typeface="+mn-cs"/>
              </a:rPr>
              <a:t>烘托</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了人物的思想感情（</a:t>
            </a:r>
            <a:r>
              <a:rPr kumimoji="1" lang="zh-CN" altLang="en-US" sz="3200" b="1" i="0" u="none" strike="noStrike" kern="1200" cap="none" spc="0" normalizeH="0" baseline="0" noProof="0">
                <a:ln>
                  <a:noFill/>
                </a:ln>
                <a:solidFill>
                  <a:schemeClr val="tx1"/>
                </a:solidFill>
                <a:effectLst/>
                <a:uLnTx/>
                <a:uFillTx/>
                <a:latin typeface="华文中宋" panose="02010600040101010101" pitchFamily="2" charset="-122"/>
                <a:ea typeface="华文中宋" panose="02010600040101010101" pitchFamily="2" charset="-122"/>
                <a:cs typeface="+mn-cs"/>
              </a:rPr>
              <a:t>中心</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a:t>
            </a:r>
            <a:r>
              <a:rPr kumimoji="1" lang="en-US" altLang="zh-CN" sz="3200" b="1" i="0" u="none" strike="noStrike" kern="1200" cap="none" spc="0" normalizeH="0" baseline="0" noProof="0">
                <a:ln>
                  <a:noFill/>
                </a:ln>
                <a:solidFill>
                  <a:srgbClr val="FF0000"/>
                </a:solidFill>
                <a:effectLst/>
                <a:uLnTx/>
                <a:uFillTx/>
                <a:latin typeface="华文中宋" panose="02010600040101010101" pitchFamily="2" charset="-122"/>
                <a:ea typeface="华文中宋" panose="02010600040101010101" pitchFamily="2" charset="-122"/>
                <a:cs typeface="+mn-cs"/>
              </a:rPr>
              <a:t>4.</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为下文</a:t>
            </a:r>
            <a:r>
              <a:rPr kumimoji="1" lang="en-US" altLang="zh-CN"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情节展开作了铺垫，推动</a:t>
            </a:r>
            <a:r>
              <a:rPr kumimoji="1" lang="en-US" altLang="zh-CN"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a:t>
            </a:r>
            <a:r>
              <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rPr>
              <a:t>的情节发展。</a:t>
            </a:r>
            <a:endParaRPr kumimoji="1" lang="zh-CN" altLang="en-US" sz="3200" b="1" i="0" u="none" strike="noStrike" kern="1200" cap="none" spc="0" normalizeH="0" baseline="0" noProof="0">
              <a:ln>
                <a:noFill/>
              </a:ln>
              <a:solidFill>
                <a:schemeClr val="accent5">
                  <a:lumMod val="75000"/>
                </a:schemeClr>
              </a:solidFill>
              <a:effectLst/>
              <a:uLnTx/>
              <a:uFillTx/>
              <a:latin typeface="华文中宋" panose="02010600040101010101" pitchFamily="2" charset="-122"/>
              <a:ea typeface="华文中宋" panose="02010600040101010101" pitchFamily="2" charset="-122"/>
              <a:cs typeface="+mn-cs"/>
            </a:endParaRPr>
          </a:p>
        </p:txBody>
      </p:sp>
      <p:sp>
        <p:nvSpPr>
          <p:cNvPr id="13316" name="Text Box 3"/>
          <p:cNvSpPr txBox="1"/>
          <p:nvPr/>
        </p:nvSpPr>
        <p:spPr>
          <a:xfrm>
            <a:off x="5562600" y="250825"/>
            <a:ext cx="6477000" cy="70675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4000" b="1">
                <a:gradFill>
                  <a:gsLst>
                    <a:gs pos="0">
                      <a:srgbClr val="012D86"/>
                    </a:gs>
                    <a:gs pos="100000">
                      <a:srgbClr val="0E2557"/>
                    </a:gs>
                  </a:gsLst>
                  <a:lin scaled="0"/>
                </a:gradFill>
                <a:latin typeface="微软雅黑" panose="020b0503020204020204" charset="-122"/>
                <a:ea typeface="微软雅黑" panose="020b0503020204020204" charset="-122"/>
                <a:cs typeface="微软雅黑" panose="020b0503020204020204" charset="-122"/>
              </a:rPr>
              <a:t>考点二：注意环境描写 </a:t>
            </a:r>
            <a:endParaRPr lang="zh-CN" altLang="en-US" sz="4000" b="1">
              <a:gradFill>
                <a:gsLst>
                  <a:gs pos="0">
                    <a:srgbClr val="012D86"/>
                  </a:gs>
                  <a:gs pos="100000">
                    <a:srgbClr val="0E2557"/>
                  </a:gs>
                </a:gsLst>
                <a:lin scaled="0"/>
              </a:gradFill>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3794">
                                            <p:bg/>
                                          </p:spTgt>
                                        </p:tgtEl>
                                        <p:attrNameLst>
                                          <p:attrName>style.visibility</p:attrName>
                                        </p:attrNameLst>
                                      </p:cBhvr>
                                      <p:to>
                                        <p:strVal val="visible"/>
                                      </p:to>
                                    </p:set>
                                    <p:animEffect transition="in" filter="blinds(horizontal)">
                                      <p:cBhvr>
                                        <p:cTn id="7" dur="500"/>
                                        <p:tgtEl>
                                          <p:spTgt spid="33794">
                                            <p:bg/>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3794">
                                            <p:txEl>
                                              <p:pRg st="0" end="0"/>
                                            </p:txEl>
                                          </p:spTgt>
                                        </p:tgtEl>
                                        <p:attrNameLst>
                                          <p:attrName>style.visibility</p:attrName>
                                        </p:attrNameLst>
                                      </p:cBhvr>
                                      <p:to>
                                        <p:strVal val="visible"/>
                                      </p:to>
                                    </p:set>
                                    <p:animEffect transition="in" filter="blinds(horizontal)">
                                      <p:cBhvr>
                                        <p:cTn id="12" dur="500"/>
                                        <p:tgtEl>
                                          <p:spTgt spid="33794">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3794">
                                            <p:txEl>
                                              <p:pRg st="1" end="1"/>
                                            </p:txEl>
                                          </p:spTgt>
                                        </p:tgtEl>
                                        <p:attrNameLst>
                                          <p:attrName>style.visibility</p:attrName>
                                        </p:attrNameLst>
                                      </p:cBhvr>
                                      <p:to>
                                        <p:strVal val="visible"/>
                                      </p:to>
                                    </p:set>
                                    <p:animEffect transition="in" filter="blinds(horizontal)">
                                      <p:cBhvr>
                                        <p:cTn id="17" dur="500"/>
                                        <p:tgtEl>
                                          <p:spTgt spid="33794">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33794">
                                            <p:txEl>
                                              <p:pRg st="2" end="2"/>
                                            </p:txEl>
                                          </p:spTgt>
                                        </p:tgtEl>
                                        <p:attrNameLst>
                                          <p:attrName>style.visibility</p:attrName>
                                        </p:attrNameLst>
                                      </p:cBhvr>
                                      <p:to>
                                        <p:strVal val="visible"/>
                                      </p:to>
                                    </p:set>
                                    <p:animEffect transition="in" filter="blinds(horizontal)">
                                      <p:cBhvr>
                                        <p:cTn id="22" dur="500"/>
                                        <p:tgtEl>
                                          <p:spTgt spid="33794">
                                            <p:txEl>
                                              <p:pRg st="2" end="2"/>
                                            </p:txEl>
                                          </p:spTgt>
                                        </p:tgtEl>
                                      </p:cBhvr>
                                    </p:animEffect>
                                  </p:childTnLst>
                                </p:cTn>
                              </p:par>
                            </p:childTnLst>
                          </p:cTn>
                        </p:par>
                      </p:childTnLst>
                    </p:cTn>
                  </p:par>
                  <p:par>
                    <p:cTn id="23" fill="hold" nodeType="clickPar">
                      <p:stCondLst>
                        <p:cond delay="indefinite"/>
                      </p:stCondLst>
                      <p:childTnLst>
                        <p:par>
                          <p:cTn id="24" fill="hold">
                            <p:stCondLst>
                              <p:cond delay="0"/>
                            </p:stCondLst>
                            <p:childTnLst>
                              <p:par>
                                <p:cTn id="25" presetID="3" presetClass="entr" presetSubtype="10" dur="500" fill="hold" grpId="0" nodeType="clickEffect">
                                  <p:stCondLst>
                                    <p:cond delay="0"/>
                                  </p:stCondLst>
                                  <p:childTnLst>
                                    <p:set>
                                      <p:cBhvr>
                                        <p:cTn id="26" dur="1" fill="hold">
                                          <p:stCondLst>
                                            <p:cond delay="0"/>
                                          </p:stCondLst>
                                        </p:cTn>
                                        <p:tgtEl>
                                          <p:spTgt spid="33794">
                                            <p:txEl>
                                              <p:pRg st="3" end="3"/>
                                            </p:txEl>
                                          </p:spTgt>
                                        </p:tgtEl>
                                        <p:attrNameLst>
                                          <p:attrName>style.visibility</p:attrName>
                                        </p:attrNameLst>
                                      </p:cBhvr>
                                      <p:to>
                                        <p:strVal val="visible"/>
                                      </p:to>
                                    </p:set>
                                    <p:animEffect transition="in" filter="blinds(horizontal)">
                                      <p:cBhvr>
                                        <p:cTn id="27" dur="500"/>
                                        <p:tgtEl>
                                          <p:spTgt spid="33794">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3794" grpId="0" uiExpand="1" build="p" animBg="1"/>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 name="灯片编号占位符 2"/>
          <p:cNvSpPr>
            <a:spLocks noGrp="1"/>
          </p:cNvSpPr>
          <p:nvPr>
            <p:ph type="sldNum" sz="quarter" idx="12"/>
          </p:nvPr>
        </p:nvSpPr>
        <p:spPr/>
        <p:txBody>
          <a:bodyPr/>
          <a:lstStyle/>
          <a:p>
            <a:pPr lvl="0" defTabSz="914400" rtl="0" eaLnBrk="1" latinLnBrk="0" hangingPunct="1">
              <a:lnSpc>
                <a:spcPct val="100000"/>
              </a:lnSpc>
              <a:spcBef>
                <a:spcPct val="0"/>
              </a:spcBef>
              <a:spcAft>
                <a:spcPct val="0"/>
              </a:spcAft>
              <a:buClrTx/>
              <a:buSzTx/>
            </a:pPr>
            <a:fld id="{9A0DB2DC-4C9A-4742-B13C-FB6460FD3503}" type="slidenum">
              <a:rPr lang="ru-RU"/>
              <a:t>20</a:t>
            </a:fld>
            <a:endParaRPr lang="ru-RU" sz="1400" u="none">
              <a:solidFill>
                <a:schemeClr val="tx1"/>
              </a:solidFill>
            </a:endParaRPr>
          </a:p>
        </p:txBody>
      </p:sp>
      <p:sp>
        <p:nvSpPr>
          <p:cNvPr id="2107" name="矩形 2106"/>
          <p:cNvSpPr/>
          <p:nvPr/>
        </p:nvSpPr>
        <p:spPr>
          <a:xfrm>
            <a:off x="1115060" y="847725"/>
            <a:ext cx="10742295" cy="3105150"/>
          </a:xfrm>
          <a:prstGeom prst="rect">
            <a:avLst/>
          </a:prstGeom>
          <a:no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40000"/>
              </a:lnSpc>
            </a:pPr>
            <a:r>
              <a:rPr lang="en-US" altLang="zh-CN" sz="2800" b="1">
                <a:solidFill>
                  <a:srgbClr val="FF3300"/>
                </a:solidFill>
                <a:effectLst>
                  <a:outerShdw blurRad="38100" dist="38100" dir="2700000">
                    <a:srgbClr val="C0C0C0"/>
                  </a:outerShdw>
                </a:effectLst>
                <a:latin typeface="微软雅黑" panose="020b0503020204020204" charset="-122"/>
                <a:ea typeface="微软雅黑" panose="020b0503020204020204" charset="-122"/>
                <a:cs typeface="微软雅黑" panose="020b0503020204020204" charset="-122"/>
              </a:rPr>
              <a:t>1.</a:t>
            </a:r>
            <a:r>
              <a:rPr lang="zh-CN" altLang="en-US" sz="2800" b="1">
                <a:solidFill>
                  <a:srgbClr val="FF3300"/>
                </a:solidFill>
                <a:effectLst>
                  <a:outerShdw blurRad="38100" dist="38100" dir="2700000">
                    <a:srgbClr val="C0C0C0"/>
                  </a:outerShdw>
                </a:effectLst>
                <a:latin typeface="微软雅黑" panose="020b0503020204020204" charset="-122"/>
                <a:ea typeface="微软雅黑" panose="020b0503020204020204" charset="-122"/>
                <a:cs typeface="微软雅黑" panose="020b0503020204020204" charset="-122"/>
              </a:rPr>
              <a:t>社会环境常见题型：</a:t>
            </a:r>
            <a:r>
              <a:rPr lang="zh-CN" altLang="en-US" sz="2800" b="1">
                <a:effectLst>
                  <a:outerShdw blurRad="38100" dist="38100" dir="2700000">
                    <a:srgbClr val="C0C0C0"/>
                  </a:outerShdw>
                </a:effectLst>
                <a:latin typeface="微软雅黑" panose="020b0503020204020204" charset="-122"/>
                <a:ea typeface="微软雅黑" panose="020b0503020204020204" charset="-122"/>
                <a:cs typeface="微软雅黑" panose="020b0503020204020204" charset="-122"/>
              </a:rPr>
              <a:t>就指定的社会环境描写说出其作用。</a:t>
            </a:r>
            <a:endParaRPr lang="zh-CN" altLang="en-US" sz="2800" b="1">
              <a:latin typeface="微软雅黑" panose="020b0503020204020204" charset="-122"/>
              <a:ea typeface="微软雅黑" panose="020b0503020204020204" charset="-122"/>
              <a:cs typeface="微软雅黑" panose="020b0503020204020204" charset="-122"/>
            </a:endParaRPr>
          </a:p>
          <a:p>
            <a:pPr>
              <a:lnSpc>
                <a:spcPct val="140000"/>
              </a:lnSpc>
            </a:pPr>
            <a:r>
              <a:rPr lang="en-US" altLang="zh-CN" sz="2800" b="1">
                <a:solidFill>
                  <a:srgbClr val="FF0000"/>
                </a:solidFill>
                <a:latin typeface="微软雅黑" panose="020b0503020204020204" charset="-122"/>
                <a:ea typeface="微软雅黑" panose="020b0503020204020204" charset="-122"/>
                <a:cs typeface="微软雅黑" panose="020b0503020204020204" charset="-122"/>
              </a:rPr>
              <a:t>2.</a:t>
            </a:r>
            <a:r>
              <a:rPr lang="zh-CN" altLang="en-US" sz="2800" b="1">
                <a:solidFill>
                  <a:srgbClr val="FF0000"/>
                </a:solidFill>
                <a:latin typeface="微软雅黑" panose="020b0503020204020204" charset="-122"/>
                <a:ea typeface="微软雅黑" panose="020b0503020204020204" charset="-122"/>
                <a:cs typeface="微软雅黑" panose="020b0503020204020204" charset="-122"/>
              </a:rPr>
              <a:t>社会环境作用：</a:t>
            </a:r>
            <a:endParaRPr lang="zh-CN" altLang="en-US" sz="2800" b="1">
              <a:solidFill>
                <a:srgbClr val="FF0000"/>
              </a:solidFill>
              <a:latin typeface="微软雅黑" panose="020b0503020204020204" charset="-122"/>
              <a:ea typeface="微软雅黑" panose="020b0503020204020204" charset="-122"/>
              <a:cs typeface="微软雅黑" panose="020b0503020204020204" charset="-122"/>
            </a:endParaRPr>
          </a:p>
          <a:p>
            <a:pPr>
              <a:lnSpc>
                <a:spcPct val="140000"/>
              </a:lnSpc>
            </a:pPr>
            <a:r>
              <a:rPr lang="zh-CN" altLang="en-US" sz="2800" b="1">
                <a:latin typeface="微软雅黑" panose="020b0503020204020204" charset="-122"/>
                <a:ea typeface="微软雅黑" panose="020b0503020204020204" charset="-122"/>
                <a:cs typeface="微软雅黑" panose="020b0503020204020204" charset="-122"/>
              </a:rPr>
              <a:t>（</a:t>
            </a:r>
            <a:r>
              <a:rPr lang="en-US" altLang="zh-CN" sz="2800" b="1">
                <a:latin typeface="微软雅黑" panose="020b0503020204020204" charset="-122"/>
                <a:ea typeface="微软雅黑" panose="020b0503020204020204" charset="-122"/>
                <a:cs typeface="微软雅黑" panose="020b0503020204020204" charset="-122"/>
              </a:rPr>
              <a:t>1</a:t>
            </a:r>
            <a:r>
              <a:rPr lang="zh-CN" altLang="en-US" sz="2800" b="1">
                <a:latin typeface="微软雅黑" panose="020b0503020204020204" charset="-122"/>
                <a:ea typeface="微软雅黑" panose="020b0503020204020204" charset="-122"/>
                <a:cs typeface="微软雅黑" panose="020b0503020204020204" charset="-122"/>
              </a:rPr>
              <a:t>）交代故事发生的时代背景，社会习俗等。</a:t>
            </a:r>
            <a:endParaRPr lang="zh-CN" altLang="en-US" sz="2800" b="1">
              <a:latin typeface="微软雅黑" panose="020b0503020204020204" charset="-122"/>
              <a:ea typeface="微软雅黑" panose="020b0503020204020204" charset="-122"/>
              <a:cs typeface="微软雅黑" panose="020b0503020204020204" charset="-122"/>
            </a:endParaRPr>
          </a:p>
          <a:p>
            <a:pPr>
              <a:lnSpc>
                <a:spcPct val="140000"/>
              </a:lnSpc>
            </a:pPr>
            <a:r>
              <a:rPr lang="zh-CN" altLang="en-US" sz="2800" b="1">
                <a:latin typeface="微软雅黑" panose="020b0503020204020204" charset="-122"/>
                <a:ea typeface="微软雅黑" panose="020b0503020204020204" charset="-122"/>
                <a:cs typeface="微软雅黑" panose="020b0503020204020204" charset="-122"/>
              </a:rPr>
              <a:t>（</a:t>
            </a:r>
            <a:r>
              <a:rPr lang="en-US" altLang="zh-CN" sz="2800" b="1">
                <a:latin typeface="微软雅黑" panose="020b0503020204020204" charset="-122"/>
                <a:ea typeface="微软雅黑" panose="020b0503020204020204" charset="-122"/>
                <a:cs typeface="微软雅黑" panose="020b0503020204020204" charset="-122"/>
              </a:rPr>
              <a:t>2</a:t>
            </a:r>
            <a:r>
              <a:rPr lang="zh-CN" altLang="en-US" sz="2800" b="1">
                <a:latin typeface="微软雅黑" panose="020b0503020204020204" charset="-122"/>
                <a:ea typeface="微软雅黑" panose="020b0503020204020204" charset="-122"/>
                <a:cs typeface="微软雅黑" panose="020b0503020204020204" charset="-122"/>
              </a:rPr>
              <a:t>）交代人物的思想观念和人与人之间的关系。</a:t>
            </a:r>
            <a:endParaRPr lang="zh-CN" altLang="en-US" sz="2800" b="1">
              <a:latin typeface="微软雅黑" panose="020b0503020204020204" charset="-122"/>
              <a:ea typeface="微软雅黑" panose="020b0503020204020204" charset="-122"/>
              <a:cs typeface="微软雅黑" panose="020b0503020204020204" charset="-122"/>
            </a:endParaRPr>
          </a:p>
          <a:p>
            <a:pPr>
              <a:lnSpc>
                <a:spcPct val="140000"/>
              </a:lnSpc>
            </a:pPr>
            <a:r>
              <a:rPr lang="zh-CN" altLang="en-US" sz="2800" b="1">
                <a:latin typeface="微软雅黑" panose="020b0503020204020204" charset="-122"/>
                <a:ea typeface="微软雅黑" panose="020b0503020204020204" charset="-122"/>
                <a:cs typeface="微软雅黑" panose="020b0503020204020204" charset="-122"/>
              </a:rPr>
              <a:t>  </a:t>
            </a:r>
            <a:r>
              <a:rPr lang="en-US" altLang="zh-CN" sz="2800" b="1">
                <a:latin typeface="微软雅黑" panose="020b0503020204020204" charset="-122"/>
                <a:ea typeface="微软雅黑" panose="020b0503020204020204" charset="-122"/>
                <a:cs typeface="微软雅黑" panose="020b0503020204020204" charset="-122"/>
              </a:rPr>
              <a:t>(3)   </a:t>
            </a:r>
            <a:r>
              <a:rPr lang="zh-CN" altLang="en-US" sz="2800" b="1">
                <a:latin typeface="微软雅黑" panose="020b0503020204020204" charset="-122"/>
                <a:ea typeface="微软雅黑" panose="020b0503020204020204" charset="-122"/>
                <a:cs typeface="微软雅黑" panose="020b0503020204020204" charset="-122"/>
              </a:rPr>
              <a:t>深化主题。</a:t>
            </a:r>
            <a:endParaRPr lang="zh-CN" altLang="en-US" sz="2800" b="1">
              <a:latin typeface="微软雅黑" panose="020b0503020204020204" charset="-122"/>
              <a:ea typeface="微软雅黑" panose="020b0503020204020204" charset="-122"/>
              <a:cs typeface="微软雅黑" panose="020b0503020204020204" charset="-122"/>
            </a:endParaRPr>
          </a:p>
        </p:txBody>
      </p:sp>
      <p:sp>
        <p:nvSpPr>
          <p:cNvPr id="2108" name="矩形 2107"/>
          <p:cNvSpPr/>
          <p:nvPr/>
        </p:nvSpPr>
        <p:spPr>
          <a:xfrm>
            <a:off x="1115060" y="4157980"/>
            <a:ext cx="11047095" cy="1770380"/>
          </a:xfrm>
          <a:prstGeom prst="rect">
            <a:avLst/>
          </a:prstGeom>
          <a:solidFill>
            <a:schemeClr val="bg1">
              <a:alpha val="40000"/>
            </a:schemeClr>
          </a:solidFill>
          <a:ln w="9525">
            <a:noFill/>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30000"/>
              </a:lnSpc>
            </a:pPr>
            <a:r>
              <a:rPr lang="en-US" altLang="zh-CN" sz="2800" b="1">
                <a:solidFill>
                  <a:srgbClr val="FF0000"/>
                </a:solidFill>
                <a:latin typeface="微软雅黑" panose="020b0503020204020204" charset="-122"/>
                <a:ea typeface="微软雅黑" panose="020b0503020204020204" charset="-122"/>
                <a:cs typeface="微软雅黑" panose="020b0503020204020204" charset="-122"/>
              </a:rPr>
              <a:t>3.</a:t>
            </a:r>
            <a:r>
              <a:rPr lang="zh-CN" altLang="en-US" sz="2800" b="1">
                <a:solidFill>
                  <a:srgbClr val="FF0000"/>
                </a:solidFill>
                <a:latin typeface="微软雅黑" panose="020b0503020204020204" charset="-122"/>
                <a:ea typeface="微软雅黑" panose="020b0503020204020204" charset="-122"/>
                <a:cs typeface="微软雅黑" panose="020b0503020204020204" charset="-122"/>
              </a:rPr>
              <a:t>表述格式：</a:t>
            </a:r>
            <a:endParaRPr lang="zh-CN" altLang="en-US" sz="2800" b="1">
              <a:solidFill>
                <a:srgbClr val="FF0000"/>
              </a:solidFill>
              <a:latin typeface="微软雅黑" panose="020b0503020204020204" charset="-122"/>
              <a:ea typeface="微软雅黑" panose="020b0503020204020204" charset="-122"/>
              <a:cs typeface="微软雅黑" panose="020b0503020204020204" charset="-122"/>
            </a:endParaRPr>
          </a:p>
          <a:p>
            <a:pPr>
              <a:lnSpc>
                <a:spcPct val="130000"/>
              </a:lnSpc>
            </a:pPr>
            <a:r>
              <a:rPr lang="en-US" altLang="zh-CN"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       </a:t>
            </a:r>
            <a:r>
              <a:rPr lang="zh-CN" altLang="en-US"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社会环境：为</a:t>
            </a:r>
            <a:r>
              <a:rPr lang="en-US" altLang="zh-CN"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a:t>
            </a:r>
            <a:r>
              <a:rPr lang="zh-CN" altLang="en-US"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（人物活动、故事发展）设置了社会背景，预示人物</a:t>
            </a:r>
            <a:r>
              <a:rPr lang="en-US" altLang="zh-CN"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a:t>
            </a:r>
            <a:r>
              <a:rPr lang="zh-CN" altLang="en-US"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的命运，深化文章</a:t>
            </a:r>
            <a:r>
              <a:rPr lang="en-US" altLang="zh-CN"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a:t>
            </a:r>
            <a:r>
              <a:rPr lang="zh-CN" altLang="en-US"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的主题。</a:t>
            </a:r>
            <a:endParaRPr lang="zh-CN" altLang="en-US" sz="2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endParaRPr>
          </a:p>
        </p:txBody>
      </p:sp>
      <p:sp>
        <p:nvSpPr>
          <p:cNvPr id="2109" name="矩形 2108"/>
          <p:cNvSpPr/>
          <p:nvPr/>
        </p:nvSpPr>
        <p:spPr>
          <a:xfrm>
            <a:off x="290830" y="127000"/>
            <a:ext cx="2795905" cy="720725"/>
          </a:xfrm>
          <a:prstGeom prst="rect">
            <a:avLst/>
          </a:prstGeom>
          <a:noFill/>
          <a:ln w="9525" cap="flat" cmpd="sng">
            <a:noFill/>
            <a:prstDash val="solid"/>
            <a:miter/>
            <a:headEnd type="none" w="med" len="med"/>
            <a:tailEnd type="none" w="med" len="med"/>
          </a:ln>
          <a:extLst>
            <a:ext uri="{909E8E84-426E-40DD-AFC4-6F175D3DCCD1}">
              <a14:hiddenFill xmlns:a14="http://schemas.microsoft.com/office/drawing/2010/main">
                <a:solidFill>
                  <a:srgbClr val="BBE0E3"/>
                </a:solidFill>
              </a14:hiddenFill>
            </a:ext>
          </a:extLst>
        </p:spPr>
        <p:txBody>
          <a:bodyPr wrap="none" anchor="ctr" anchorCtr="0"/>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r>
              <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rPr>
              <a:t>社会环境</a:t>
            </a:r>
            <a:endParaRPr lang="zh-CN" altLang="en-US" sz="3600" b="1">
              <a:gradFill>
                <a:gsLst>
                  <a:gs pos="0">
                    <a:srgbClr val="007BD3"/>
                  </a:gs>
                  <a:gs pos="100000">
                    <a:srgbClr val="034373"/>
                  </a:gs>
                </a:gsLst>
                <a:lin scaled="0"/>
              </a:gradFill>
              <a:latin typeface="微软雅黑" panose="020b0503020204020204" charset="-122"/>
              <a:ea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07"/>
                                        </p:tgtEl>
                                        <p:attrNameLst>
                                          <p:attrName>style.visibility</p:attrName>
                                        </p:attrNameLst>
                                      </p:cBhvr>
                                      <p:to>
                                        <p:strVal val="visible"/>
                                      </p:to>
                                    </p:set>
                                    <p:animEffect transition="in" filter="blinds(horizontal)">
                                      <p:cBhvr>
                                        <p:cTn id="7" dur="500"/>
                                        <p:tgtEl>
                                          <p:spTgt spid="2107"/>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2108"/>
                                        </p:tgtEl>
                                        <p:attrNameLst>
                                          <p:attrName>style.visibility</p:attrName>
                                        </p:attrNameLst>
                                      </p:cBhvr>
                                      <p:to>
                                        <p:strVal val="visible"/>
                                      </p:to>
                                    </p:set>
                                    <p:animEffect transition="in" filter="blinds(horizontal)">
                                      <p:cBhvr>
                                        <p:cTn id="12" dur="500"/>
                                        <p:tgtEl>
                                          <p:spTgt spid="210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07" grpId="0"/>
      <p:bldP spid="2108"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272405"/>
          </a:xfrm>
          <a:prstGeom prst="rect">
            <a:avLst/>
          </a:prstGeom>
          <a:solidFill>
            <a:schemeClr val="bg1">
              <a:alpha val="45000"/>
            </a:schemeClr>
          </a:solidFill>
        </p:spPr>
        <p:txBody>
          <a:bodyPr wrap="square" rtlCol="0" anchor="t">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①</a:t>
            </a:r>
            <a:r>
              <a:rPr lang="zh-CN" altLang="en-US" sz="1400" b="1">
                <a:solidFill>
                  <a:srgbClr val="C00000"/>
                </a:solidFill>
                <a:latin typeface="微软雅黑" panose="020b0503020204020204" charset="-122"/>
                <a:ea typeface="微软雅黑" panose="020b0503020204020204" charset="-122"/>
                <a:cs typeface="微软雅黑" panose="020b0503020204020204" charset="-122"/>
              </a:rPr>
              <a:t>警官奥楚蔑洛夫穿着新的军⼤⾐，提着⼩包，穿过市场的⼴场。他⾝后跟着⼀个⽕红⾊头发的巡警，端着⼀个筛⼦，盛满了没收来的醋栗。四下⾥⼀⽚沉静。⼴场上⼀个⼈也没有。商店和饭馆的门⽆精打采地敞着，⾯对着上帝创造的这个世界，就跟许多饥饿的嘴巴⼀样；门⼝连⼀个乞丐也没有。</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②“好哇，你咬⼈？该死的东西！”奥楚蔑洛夫忽然听见叫喊声，“伙计们，别放⾛它！这年⽉，咬⼈可不⾏!逮住它！哎哟……哎哟!”</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③传来了狗的尖叫声。奥楚蔑洛夫向那边⼀瞧，看见从商⼈彼楚⾦的⽊柴⼚⾥跑出来⼀条狗，⽤三条腿⼀颠⼀颠地跑着，不住地回头瞧。它后边跟着追来⼀个⼈，穿着浆硬的花布衬</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衫和敞着怀的坎肩。他追上狗，⾝⼦往前⼀探，扑倒在地下，抓住了狗的后腿。⼜传来了狗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的叫声，还有⼈的叫喊：“别放⾛它！”有⼈从商店⾥探出头来，脸上还带着睡意。⽊柴⼚四</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周很快就聚了⼀群⼈，仿佛⼀下⼦从地底下钻出来的。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④“好像出乱⼦了，长官！”巡警说。</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⑤奥楚蔑洛夫微微向左⼀转，往⼈群那⾥⾛去。在⽊柴⼚门⼝，他看见那个敞开了坎肩的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举起右⼿，把⼀个⾎淋淋的⼿指头伸给⼈们看。他那半醉的脸上现出这样的神⽓：“我要揭你的⽪，坏蛋！”就连那⼿指头也像是⼀⾯胜利的旗帜。奥楚蔑洛夫认出这⼈是⾸饰匠赫留⾦。这个案⼦的“罪犯”呢，坐在⼈群中央的地上，前腿劈开，浑⾝发抖——原来是⼀条⽩⽑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猎狗，脸尖尖的，背上有块黄斑。它那含泪的眼睛流露出悲苦和恐怖的神情。</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“是来住⼀阵的。”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“哎呀，天！他是惦记他的兄弟了……可我还不知道呢！这么说，这是他⽼⼈家的狗？⾼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兴得很……把它带⾛吧。这⼩狗还不赖，怪伶俐的，⼀⼝就咬破了这家伙的⼿指头！哈哈哈……”“得了，你⼲什么发抖呀？呜呜……呜呜……这坏蛋⽣⽓了……好⼀条⼩狗……”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普洛诃尔喊⼀声那条狗的名字，带着它从⽊柴⼚⾛了。那群⼈就对着赫留⾦哈哈⼤笑。</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“我早晚要收拾你！”奥楚蔑洛夫向他恐吓说，裹紧⼤⾐，穿过市场的⼴场径⾃⾛了。</a:t>
            </a:r>
            <a:r>
              <a:rPr lang="en-US" altLang="zh-CN" sz="1400" b="1">
                <a:latin typeface="微软雅黑" panose="020b0503020204020204" charset="-122"/>
                <a:ea typeface="微软雅黑" panose="020b0503020204020204" charset="-122"/>
                <a:cs typeface="微软雅黑" panose="020b0503020204020204" charset="-122"/>
              </a:rPr>
              <a:t>                              ——</a:t>
            </a:r>
            <a:r>
              <a:rPr lang="zh-CN" altLang="en-US" sz="1400" b="1">
                <a:latin typeface="微软雅黑" panose="020b0503020204020204" charset="-122"/>
                <a:ea typeface="微软雅黑" panose="020b0503020204020204" charset="-122"/>
                <a:cs typeface="微软雅黑" panose="020b0503020204020204" charset="-122"/>
              </a:rPr>
              <a:t>选自《变色龙》</a:t>
            </a:r>
            <a:r>
              <a:rPr lang="en-US" altLang="zh-CN" sz="1400" b="1">
                <a:latin typeface="微软雅黑" panose="020b0503020204020204" charset="-122"/>
                <a:ea typeface="微软雅黑" panose="020b0503020204020204" charset="-122"/>
                <a:cs typeface="微软雅黑" panose="020b0503020204020204" charset="-122"/>
              </a:rPr>
              <a:t>                                                                                                                                                       </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623570" y="5272405"/>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kumimoji="1" lang="zh-CN" altLang="en-US" b="1" noProof="0">
                <a:ln>
                  <a:noFill/>
                </a:ln>
                <a:solidFill>
                  <a:srgbClr val="000000"/>
                </a:solidFill>
                <a:effectLst/>
                <a:uLnTx/>
                <a:uFillTx/>
                <a:latin typeface="华文中宋" panose="02010600040101010101" pitchFamily="2" charset="-122"/>
                <a:ea typeface="华文中宋" panose="02010600040101010101" pitchFamily="2" charset="-122"/>
                <a:sym typeface="+mn-ea"/>
              </a:rPr>
              <a:t>开头第一段这样描写起了怎样的作用？</a:t>
            </a:r>
            <a:endParaRPr lang="zh-CN" altLang="en-US" b="1">
              <a:gradFill>
                <a:gsLst>
                  <a:gs pos="0">
                    <a:srgbClr val="007BD3"/>
                  </a:gs>
                  <a:gs pos="100000">
                    <a:srgbClr val="034373"/>
                  </a:gs>
                </a:gsLst>
                <a:lin scaled="0"/>
              </a:gradFill>
              <a:latin typeface="微软雅黑" panose="020b0503020204020204" charset="-122"/>
              <a:ea typeface="微软雅黑" panose="020b0503020204020204" charset="-122"/>
              <a:sym typeface="+mn-ea"/>
            </a:endParaRPr>
          </a:p>
        </p:txBody>
      </p:sp>
      <p:sp>
        <p:nvSpPr>
          <p:cNvPr id="6" name="文本框 5"/>
          <p:cNvSpPr txBox="1"/>
          <p:nvPr/>
        </p:nvSpPr>
        <p:spPr>
          <a:xfrm>
            <a:off x="744220" y="5750560"/>
            <a:ext cx="9394190" cy="86550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b="1">
                <a:solidFill>
                  <a:srgbClr val="FF0000"/>
                </a:solidFill>
                <a:ea typeface="微软雅黑" panose="020b0503020204020204" charset="-122"/>
                <a:sym typeface="+mn-ea"/>
              </a:rPr>
              <a:t>环境描写（社会环境描写）；作⽤：作者通过对⼈物出场周围环境的描写，渲染了当时沙皇⿊暗统治下的社会压抑经济萧条、市场冷清的凄凉⽓氛，为情节的发展做铺垫。</a:t>
            </a:r>
            <a:endParaRPr lang="zh-CN" b="1">
              <a:solidFill>
                <a:srgbClr val="FF0000"/>
              </a:solidFill>
              <a:ea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087620"/>
          </a:xfrm>
          <a:prstGeom prst="rect">
            <a:avLst/>
          </a:prstGeom>
          <a:solidFill>
            <a:schemeClr val="bg1">
              <a:alpha val="45000"/>
            </a:schemeClr>
          </a:solidFill>
        </p:spPr>
        <p:txBody>
          <a:bodyPr wrap="square" rtlCol="0" anchor="t">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维拉的丈夫巴都林离开妻子维拉上前线两年了。一天，邮递员送来了一封信。信中通知说，她的丈夫巴都林受了重伤，现在就住在市荣军医院。</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医生带维拉走进病房，指着一张靠在墙边的病床，床上的伤员盖着被单，仅露出圆圆的修剪过的后脑勺。</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快步奔过去，轻轻地呼唤着丈夫的名字：“巴都林、巴都林……”她希望看到床上的人把枯瘦的双手伸出来，她就会投向他的怀抱，可是他没有动。维拉猛然惊呆了：手呢?原来自己的丈夫竟然连双手都没有了!床上的伤员慢慢抬起了头，维拉看到的是一张破了相并带有深红色伤疤的脸，空空的小洼坑代替了眼珠，又大又白的伤痕歪歪斜斜地穿过这可怕的面孔，她惊叫一声，便失去了知觉……</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醒过来后，少校和医生向她介绍了巴都林受伤的全部情况：他踩响了地雷烧伤了双目，炸没了双手，截去了双腿……他不能说话，至少是现在……被找到时已无法辨认，他身上没有证件，胸前内衣口袋里仅藏着一封给妻子的信，根据信人们才确认出他的身份。</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第二天她再次来到医院，把巴都林运回了家，战争毁了她的幸福生活，但没有使她屈服，她悉心地照料着丈夫，盼着丈夫的状况能够有所好转。</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九月的一天，维拉正在做家务，篱笆门吱呀地响了一声。啊!站在门口的是活生生的、健壮的巴都林吗？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巴都林听妻子把事情经过讲了一遍，他激动地问妻子：“你以为他就是我？”</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“当然！”只要他活着你打算护理他一辈子？”</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“是的。”伤员躺在床上，脸朝着墙，维拉倾着身子温和地在他耳边说着：“我的丈夫回来了！但您别难过，您将和我们一起生活，谁也别想带走您，听见了吗？”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巴都林突然想起，“你说在他身上找到一封信？给我看……”</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维拉拿出了信，巴都林看完后兴奋地说：“他是阿廖沙，我的战友！。为防万一，我们互相交换了信。这样，如果一个牺牲了，另一个就可以把信转给他的亲人。”巴都林抹了抹眼窝里的泪水，开心得像个孩子一样，大声对伤员说：“阿廖沙，我是巴都林，你还记得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阿廖沙微微点了点头，巴都林兴奋地接着说：“你就在我家里，我们将在一起生活，你听懂了吗?”</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床上的阿廖沙动了一下，苍白的嘴唇颤抖着，传出了含糊不清的声音：“谢——谢，通知——我母亲，我没有被——抛弃……”</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一缕阳光洒进室内，窗外是艳阳高照的好天气……</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en-US" altLang="zh-CN" sz="1400" b="1">
                <a:latin typeface="微软雅黑" panose="020b0503020204020204" charset="-122"/>
                <a:ea typeface="微软雅黑" panose="020b0503020204020204" charset="-122"/>
                <a:cs typeface="微软雅黑" panose="020b0503020204020204" charset="-122"/>
              </a:rPr>
              <a:t>                                                                                                                                              ——</a:t>
            </a:r>
            <a:r>
              <a:rPr lang="zh-CN" altLang="en-US" sz="1400" b="1">
                <a:latin typeface="微软雅黑" panose="020b0503020204020204" charset="-122"/>
                <a:ea typeface="微软雅黑" panose="020b0503020204020204" charset="-122"/>
                <a:cs typeface="微软雅黑" panose="020b0503020204020204" charset="-122"/>
              </a:rPr>
              <a:t>（《军人之家》2009年第12期，有删改）</a:t>
            </a:r>
            <a:r>
              <a:rPr lang="en-US" altLang="zh-CN" sz="1400" b="1">
                <a:latin typeface="微软雅黑" panose="020b0503020204020204" charset="-122"/>
                <a:ea typeface="微软雅黑" panose="020b0503020204020204" charset="-122"/>
                <a:cs typeface="微软雅黑" panose="020b0503020204020204" charset="-122"/>
              </a:rPr>
              <a:t>                                                                                                                                                 </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444500" y="5087620"/>
            <a:ext cx="999363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kumimoji="1" lang="zh-CN" altLang="en-US" b="1" noProof="0">
                <a:ln>
                  <a:noFill/>
                </a:ln>
                <a:solidFill>
                  <a:srgbClr val="000000"/>
                </a:solidFill>
                <a:effectLst/>
                <a:uLnTx/>
                <a:uFillTx/>
                <a:latin typeface="华文中宋" panose="02010600040101010101" pitchFamily="2" charset="-122"/>
                <a:ea typeface="华文中宋" panose="02010600040101010101" pitchFamily="2" charset="-122"/>
                <a:sym typeface="+mn-ea"/>
              </a:rPr>
              <a:t>小说结尾的景物描写“一缕阳光洒进室内，窗外是艳阳高照的好天气”，有何作用？</a:t>
            </a:r>
            <a:endParaRPr kumimoji="1" lang="zh-CN" altLang="en-US" b="1" noProof="0">
              <a:ln>
                <a:noFill/>
              </a:ln>
              <a:solidFill>
                <a:srgbClr val="000000"/>
              </a:solidFill>
              <a:effectLst/>
              <a:uLnTx/>
              <a:uFillTx/>
              <a:latin typeface="华文中宋" panose="02010600040101010101" pitchFamily="2" charset="-122"/>
              <a:ea typeface="华文中宋" panose="02010600040101010101" pitchFamily="2" charset="-122"/>
              <a:sym typeface="+mn-ea"/>
            </a:endParaRPr>
          </a:p>
        </p:txBody>
      </p:sp>
      <p:sp>
        <p:nvSpPr>
          <p:cNvPr id="6" name="文本框 5"/>
          <p:cNvSpPr txBox="1"/>
          <p:nvPr/>
        </p:nvSpPr>
        <p:spPr>
          <a:xfrm>
            <a:off x="744220" y="5750560"/>
            <a:ext cx="10868660" cy="86550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b="1">
                <a:solidFill>
                  <a:srgbClr val="FF0000"/>
                </a:solidFill>
                <a:ea typeface="微软雅黑" panose="020b0503020204020204" charset="-122"/>
                <a:sym typeface="+mn-ea"/>
              </a:rPr>
              <a:t>① 烘托人物心情。夫妻团圆、战友团聚使三人心情都非常兴奋。② 预示事态发展。伤员会得到很好的医治，三人的生活会越来越好。③ “阳光”“艳阳”象征着人性的美好和人情的温暖。</a:t>
            </a:r>
            <a:endParaRPr lang="zh-CN" b="1">
              <a:solidFill>
                <a:srgbClr val="FF0000"/>
              </a:solidFill>
              <a:ea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61442" name="文本占位符 61441"/>
          <p:cNvSpPr>
            <a:spLocks noGrp="1"/>
          </p:cNvSpPr>
          <p:nvPr>
            <p:ph type="body" idx="4294967295"/>
          </p:nvPr>
        </p:nvSpPr>
        <p:spPr>
          <a:xfrm>
            <a:off x="12065" y="480695"/>
            <a:ext cx="12179935" cy="4914265"/>
          </a:xfrm>
          <a:solidFill>
            <a:srgbClr val="000000">
              <a:alpha val="0"/>
            </a:srgbClr>
          </a:solidFill>
        </p:spPr>
        <p:txBody>
          <a:bodyPr anchor="t" anchorCtr="0"/>
          <a:lstStyle/>
          <a:p>
            <a:r>
              <a:rPr lang="zh-CN" altLang="en-US" b="1">
                <a:solidFill>
                  <a:srgbClr val="C00000"/>
                </a:solidFill>
                <a:latin typeface="微软雅黑" panose="020b0503020204020204" charset="-122"/>
                <a:ea typeface="微软雅黑" panose="020b0503020204020204" charset="-122"/>
              </a:rPr>
              <a:t>选自鲁迅</a:t>
            </a:r>
            <a:r>
              <a:rPr lang="en-US" altLang="zh-CN" b="1">
                <a:solidFill>
                  <a:srgbClr val="C00000"/>
                </a:solidFill>
                <a:latin typeface="微软雅黑" panose="020b0503020204020204" charset="-122"/>
                <a:ea typeface="微软雅黑" panose="020b0503020204020204" charset="-122"/>
              </a:rPr>
              <a:t>《</a:t>
            </a:r>
            <a:r>
              <a:rPr lang="zh-CN" altLang="en-US" b="1">
                <a:solidFill>
                  <a:srgbClr val="C00000"/>
                </a:solidFill>
                <a:latin typeface="微软雅黑" panose="020b0503020204020204" charset="-122"/>
                <a:ea typeface="微软雅黑" panose="020b0503020204020204" charset="-122"/>
              </a:rPr>
              <a:t>故乡</a:t>
            </a:r>
            <a:r>
              <a:rPr lang="en-US" altLang="zh-CN" b="1">
                <a:solidFill>
                  <a:srgbClr val="C00000"/>
                </a:solidFill>
                <a:latin typeface="微软雅黑" panose="020b0503020204020204" charset="-122"/>
                <a:ea typeface="微软雅黑" panose="020b0503020204020204" charset="-122"/>
              </a:rPr>
              <a:t>》</a:t>
            </a:r>
            <a:r>
              <a:rPr lang="zh-CN" altLang="en-US" b="1">
                <a:solidFill>
                  <a:srgbClr val="C00000"/>
                </a:solidFill>
                <a:latin typeface="微软雅黑" panose="020b0503020204020204" charset="-122"/>
                <a:ea typeface="微软雅黑" panose="020b0503020204020204" charset="-122"/>
              </a:rPr>
              <a:t>开头景物描写：</a:t>
            </a:r>
            <a:endParaRPr lang="zh-CN" altLang="en-US" b="1">
              <a:solidFill>
                <a:srgbClr val="C00000"/>
              </a:solidFill>
              <a:latin typeface="微软雅黑" panose="020b0503020204020204" charset="-122"/>
              <a:ea typeface="微软雅黑" panose="020b0503020204020204" charset="-122"/>
            </a:endParaRPr>
          </a:p>
          <a:p>
            <a:pPr>
              <a:lnSpc>
                <a:spcPct val="150000"/>
              </a:lnSpc>
            </a:pPr>
            <a:r>
              <a:rPr lang="zh-CN" altLang="en-US" sz="3900" b="1"/>
              <a:t>      </a:t>
            </a:r>
            <a:r>
              <a:rPr lang="zh-CN" altLang="en-US" b="1">
                <a:solidFill>
                  <a:srgbClr val="002060"/>
                </a:solidFill>
                <a:latin typeface="微软雅黑" panose="020b0503020204020204" charset="-122"/>
                <a:ea typeface="微软雅黑" panose="020b0503020204020204" charset="-122"/>
                <a:cs typeface="微软雅黑" panose="020b0503020204020204" charset="-122"/>
              </a:rPr>
              <a:t>“时候既然是深秋；渐近故乡时，天气又阴晦了，冷风吹进船舱中，呜呜的响，从篷隙向外一望，苍黄的天底下，远近横着几个萧索的荒村，没有一些活气。”</a:t>
            </a:r>
            <a:r>
              <a:rPr lang="zh-CN" altLang="en-US" sz="3900" b="1"/>
              <a:t>     </a:t>
            </a:r>
            <a:endParaRPr lang="zh-CN" altLang="en-US" sz="3900" b="1"/>
          </a:p>
          <a:p>
            <a:pPr>
              <a:lnSpc>
                <a:spcPct val="160000"/>
              </a:lnSpc>
            </a:pPr>
            <a:r>
              <a:rPr lang="en-US" altLang="zh-CN" b="1">
                <a:latin typeface="微软雅黑" panose="020b0503020204020204" charset="-122"/>
                <a:ea typeface="微软雅黑" panose="020b0503020204020204" charset="-122"/>
                <a:cs typeface="微软雅黑" panose="020b0503020204020204" charset="-122"/>
              </a:rPr>
              <a:t>       </a:t>
            </a:r>
            <a:r>
              <a:rPr lang="zh-CN" altLang="en-US" b="1">
                <a:latin typeface="微软雅黑" panose="020b0503020204020204" charset="-122"/>
                <a:ea typeface="微软雅黑" panose="020b0503020204020204" charset="-122"/>
                <a:cs typeface="微软雅黑" panose="020b0503020204020204" charset="-122"/>
              </a:rPr>
              <a:t>这段景物</a:t>
            </a:r>
            <a:r>
              <a:rPr lang="zh-CN" altLang="en-US" b="1">
                <a:solidFill>
                  <a:srgbClr val="FF0000"/>
                </a:solidFill>
                <a:latin typeface="微软雅黑" panose="020b0503020204020204" charset="-122"/>
                <a:ea typeface="微软雅黑" panose="020b0503020204020204" charset="-122"/>
                <a:cs typeface="微软雅黑" panose="020b0503020204020204" charset="-122"/>
              </a:rPr>
              <a:t>描写是渐近故乡时“我”在船上所见，活画的是一幅死寂的故乡冬景图</a:t>
            </a:r>
            <a:r>
              <a:rPr lang="zh-CN" altLang="en-US" b="1">
                <a:latin typeface="微软雅黑" panose="020b0503020204020204" charset="-122"/>
                <a:ea typeface="微软雅黑" panose="020b0503020204020204" charset="-122"/>
                <a:cs typeface="微软雅黑" panose="020b0503020204020204" charset="-122"/>
              </a:rPr>
              <a:t>。作者用这些语句极力</a:t>
            </a:r>
            <a:r>
              <a:rPr lang="zh-CN" altLang="en-US" b="1">
                <a:solidFill>
                  <a:srgbClr val="FF0000"/>
                </a:solidFill>
                <a:latin typeface="微软雅黑" panose="020b0503020204020204" charset="-122"/>
                <a:ea typeface="微软雅黑" panose="020b0503020204020204" charset="-122"/>
                <a:cs typeface="微软雅黑" panose="020b0503020204020204" charset="-122"/>
              </a:rPr>
              <a:t>渲染了农村萧条、荒凉、沉寂的气氛</a:t>
            </a:r>
            <a:r>
              <a:rPr lang="zh-CN" altLang="en-US" b="1">
                <a:latin typeface="微软雅黑" panose="020b0503020204020204" charset="-122"/>
                <a:ea typeface="微软雅黑" panose="020b0503020204020204" charset="-122"/>
                <a:cs typeface="微软雅黑" panose="020b0503020204020204" charset="-122"/>
              </a:rPr>
              <a:t>。</a:t>
            </a:r>
            <a:endParaRPr lang="zh-CN" altLang="en-US" b="1">
              <a:latin typeface="微软雅黑" panose="020b0503020204020204" charset="-122"/>
              <a:ea typeface="微软雅黑" panose="020b0503020204020204" charset="-122"/>
              <a:cs typeface="微软雅黑" panose="020b0503020204020204"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1442">
                                            <p:bg/>
                                          </p:spTgt>
                                        </p:tgtEl>
                                        <p:attrNameLst>
                                          <p:attrName>style.visibility</p:attrName>
                                        </p:attrNameLst>
                                      </p:cBhvr>
                                      <p:to>
                                        <p:strVal val="visible"/>
                                      </p:to>
                                    </p:set>
                                    <p:animEffect transition="in" filter="blinds(horizontal)">
                                      <p:cBhvr>
                                        <p:cTn id="7" dur="500"/>
                                        <p:tgtEl>
                                          <p:spTgt spid="61442">
                                            <p:bg/>
                                          </p:spTgt>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61442">
                                            <p:txEl>
                                              <p:pRg st="0" end="0"/>
                                            </p:txEl>
                                          </p:spTgt>
                                        </p:tgtEl>
                                        <p:attrNameLst>
                                          <p:attrName>style.visibility</p:attrName>
                                        </p:attrNameLst>
                                      </p:cBhvr>
                                      <p:to>
                                        <p:strVal val="visible"/>
                                      </p:to>
                                    </p:set>
                                    <p:animEffect transition="in" filter="blinds(horizontal)">
                                      <p:cBhvr>
                                        <p:cTn id="12" dur="500"/>
                                        <p:tgtEl>
                                          <p:spTgt spid="61442">
                                            <p:txEl>
                                              <p:pRg st="0" end="0"/>
                                            </p:txEl>
                                          </p:spTgt>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61442">
                                            <p:txEl>
                                              <p:pRg st="1" end="1"/>
                                            </p:txEl>
                                          </p:spTgt>
                                        </p:tgtEl>
                                        <p:attrNameLst>
                                          <p:attrName>style.visibility</p:attrName>
                                        </p:attrNameLst>
                                      </p:cBhvr>
                                      <p:to>
                                        <p:strVal val="visible"/>
                                      </p:to>
                                    </p:set>
                                    <p:animEffect transition="in" filter="blinds(horizontal)">
                                      <p:cBhvr>
                                        <p:cTn id="17" dur="500"/>
                                        <p:tgtEl>
                                          <p:spTgt spid="61442">
                                            <p:txEl>
                                              <p:pRg st="1" end="1"/>
                                            </p:txEl>
                                          </p:spTgt>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61442">
                                            <p:txEl>
                                              <p:pRg st="2" end="2"/>
                                            </p:txEl>
                                          </p:spTgt>
                                        </p:tgtEl>
                                        <p:attrNameLst>
                                          <p:attrName>style.visibility</p:attrName>
                                        </p:attrNameLst>
                                      </p:cBhvr>
                                      <p:to>
                                        <p:strVal val="visible"/>
                                      </p:to>
                                    </p:set>
                                    <p:animEffect transition="in" filter="blinds(horizontal)">
                                      <p:cBhvr>
                                        <p:cTn id="22" dur="500"/>
                                        <p:tgtEl>
                                          <p:spTgt spid="61442">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1442" grpId="0" uiExpand="1" build="p" animBg="1"/>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9218" name="文本占位符 38914"/>
          <p:cNvSpPr>
            <a:spLocks noGrp="1"/>
          </p:cNvSpPr>
          <p:nvPr>
            <p:ph idx="1"/>
          </p:nvPr>
        </p:nvSpPr>
        <p:spPr>
          <a:xfrm>
            <a:off x="673100" y="1170940"/>
            <a:ext cx="8713788" cy="1008063"/>
          </a:xfrm>
        </p:spPr>
        <p:txBody>
          <a:bodyPr anchor="t" anchorCtr="0"/>
          <a:lstStyle/>
          <a:p>
            <a:pPr>
              <a:buNone/>
            </a:pPr>
            <a:r>
              <a:rPr lang="en-US" altLang="zh-CN" sz="2800" b="1">
                <a:latin typeface="微软雅黑" panose="020b0503020204020204" charset="-122"/>
                <a:ea typeface="微软雅黑" panose="020b0503020204020204" charset="-122"/>
                <a:cs typeface="微软雅黑" panose="020b0503020204020204" charset="-122"/>
              </a:rPr>
              <a:t>1</a:t>
            </a:r>
            <a:r>
              <a:rPr lang="zh-CN" altLang="en-US" sz="2800" b="1">
                <a:latin typeface="微软雅黑" panose="020b0503020204020204" charset="-122"/>
                <a:ea typeface="微软雅黑" panose="020b0503020204020204" charset="-122"/>
                <a:cs typeface="微软雅黑" panose="020b0503020204020204" charset="-122"/>
              </a:rPr>
              <a:t>、用一句话（或简明的语言）概况小说的故事情节</a:t>
            </a:r>
            <a:endParaRPr lang="zh-CN" altLang="en-US" sz="2800" b="1">
              <a:latin typeface="微软雅黑" panose="020b0503020204020204" charset="-122"/>
              <a:ea typeface="微软雅黑" panose="020b0503020204020204" charset="-122"/>
              <a:cs typeface="微软雅黑" panose="020b0503020204020204" charset="-122"/>
            </a:endParaRPr>
          </a:p>
        </p:txBody>
      </p:sp>
      <p:sp>
        <p:nvSpPr>
          <p:cNvPr id="38916" name="文本框 38915"/>
          <p:cNvSpPr txBox="1"/>
          <p:nvPr/>
        </p:nvSpPr>
        <p:spPr>
          <a:xfrm>
            <a:off x="673100" y="1840230"/>
            <a:ext cx="10852785" cy="460375"/>
          </a:xfrm>
          <a:prstGeom prst="rect">
            <a:avLst/>
          </a:prstGeom>
          <a:noFill/>
          <a:ln w="9525">
            <a:noFill/>
          </a:ln>
        </p:spPr>
        <p:txBody>
          <a:bodyPr wrap="square" anchor="t"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400" b="1">
                <a:solidFill>
                  <a:srgbClr val="FF0000"/>
                </a:solidFill>
                <a:latin typeface="微软雅黑" panose="020b0503020204020204" charset="-122"/>
                <a:ea typeface="微软雅黑" panose="020b0503020204020204" charset="-122"/>
                <a:cs typeface="微软雅黑" panose="020b0503020204020204" charset="-122"/>
              </a:rPr>
              <a:t>找出人物和主要的事件，然后用</a:t>
            </a:r>
            <a:r>
              <a:rPr lang="zh-CN" altLang="en-US" sz="24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“人</a:t>
            </a:r>
            <a:r>
              <a:rPr lang="en-US" altLang="zh-CN" sz="24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a:t>
            </a:r>
            <a:r>
              <a:rPr lang="zh-CN" altLang="en-US" sz="24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事件”</a:t>
            </a:r>
            <a:r>
              <a:rPr lang="zh-CN" altLang="en-US" sz="2400" b="1">
                <a:solidFill>
                  <a:srgbClr val="FF0000"/>
                </a:solidFill>
                <a:latin typeface="微软雅黑" panose="020b0503020204020204" charset="-122"/>
                <a:ea typeface="微软雅黑" panose="020b0503020204020204" charset="-122"/>
                <a:cs typeface="微软雅黑" panose="020b0503020204020204" charset="-122"/>
              </a:rPr>
              <a:t>的格式进行概括。</a:t>
            </a:r>
            <a:endParaRPr lang="zh-CN" altLang="en-US" sz="2400" b="1">
              <a:solidFill>
                <a:srgbClr val="FF0000"/>
              </a:solidFill>
              <a:latin typeface="微软雅黑" panose="020b0503020204020204" charset="-122"/>
              <a:ea typeface="微软雅黑" panose="020b0503020204020204" charset="-122"/>
              <a:cs typeface="微软雅黑" panose="020b0503020204020204" charset="-122"/>
            </a:endParaRPr>
          </a:p>
        </p:txBody>
      </p:sp>
      <p:sp>
        <p:nvSpPr>
          <p:cNvPr id="38918" name="文本框 38917"/>
          <p:cNvSpPr txBox="1"/>
          <p:nvPr/>
        </p:nvSpPr>
        <p:spPr>
          <a:xfrm>
            <a:off x="763270" y="2325688"/>
            <a:ext cx="8532813" cy="521970"/>
          </a:xfrm>
          <a:prstGeom prst="rect">
            <a:avLst/>
          </a:prstGeom>
          <a:noFill/>
          <a:ln w="9525">
            <a:noFill/>
          </a:ln>
        </p:spPr>
        <p:txBody>
          <a:bodyPr anchor="t"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2800" b="1">
                <a:latin typeface="微软雅黑" panose="020b0503020204020204" charset="-122"/>
                <a:ea typeface="微软雅黑" panose="020b0503020204020204" charset="-122"/>
                <a:cs typeface="微软雅黑" panose="020b0503020204020204" charset="-122"/>
              </a:rPr>
              <a:t>2</a:t>
            </a:r>
            <a:r>
              <a:rPr lang="zh-CN" altLang="en-US" sz="2800" b="1">
                <a:latin typeface="微软雅黑" panose="020b0503020204020204" charset="-122"/>
                <a:ea typeface="微软雅黑" panose="020b0503020204020204" charset="-122"/>
                <a:cs typeface="微软雅黑" panose="020b0503020204020204" charset="-122"/>
              </a:rPr>
              <a:t>、文中共写了哪几件事？请依次加以概括？</a:t>
            </a:r>
            <a:endParaRPr lang="zh-CN" altLang="en-US" sz="2800" b="1">
              <a:latin typeface="微软雅黑" panose="020b0503020204020204" charset="-122"/>
              <a:ea typeface="微软雅黑" panose="020b0503020204020204" charset="-122"/>
              <a:cs typeface="微软雅黑" panose="020b0503020204020204" charset="-122"/>
            </a:endParaRPr>
          </a:p>
        </p:txBody>
      </p:sp>
      <p:sp>
        <p:nvSpPr>
          <p:cNvPr id="38919" name="文本框 38918"/>
          <p:cNvSpPr txBox="1"/>
          <p:nvPr/>
        </p:nvSpPr>
        <p:spPr>
          <a:xfrm>
            <a:off x="585470" y="2884805"/>
            <a:ext cx="9137650" cy="398780"/>
          </a:xfrm>
          <a:prstGeom prst="rect">
            <a:avLst/>
          </a:prstGeom>
          <a:noFill/>
          <a:ln w="9525">
            <a:noFill/>
          </a:ln>
          <a:extLst>
            <a:ext uri="{909E8E84-426E-40DD-AFC4-6F175D3DCCD1}">
              <a14:hiddenFill xmlns:a14="http://schemas.microsoft.com/office/drawing/2010/main">
                <a:solidFill>
                  <a:schemeClr val="bg1">
                    <a:alpha val="50000"/>
                  </a:schemeClr>
                </a:solidFill>
              </a14:hiddenFill>
            </a:ext>
          </a:extLst>
        </p:spPr>
        <p:txBody>
          <a:bodyPr wrap="square" anchor="t"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2000" b="1">
                <a:solidFill>
                  <a:srgbClr val="0000FF"/>
                </a:solidFill>
                <a:latin typeface="微软雅黑" panose="020b0503020204020204" charset="-122"/>
                <a:ea typeface="微软雅黑" panose="020b0503020204020204" charset="-122"/>
              </a:rPr>
              <a:t>明确概括范围，明确概括对象；依据时间、空间的转换；分点概括，句式一致。</a:t>
            </a:r>
            <a:endParaRPr lang="zh-CN" altLang="en-US" sz="2000" b="1">
              <a:solidFill>
                <a:srgbClr val="0000FF"/>
              </a:solidFill>
              <a:latin typeface="微软雅黑" panose="020b0503020204020204" charset="-122"/>
              <a:ea typeface="微软雅黑" panose="020b0503020204020204" charset="-122"/>
            </a:endParaRPr>
          </a:p>
        </p:txBody>
      </p:sp>
      <p:sp>
        <p:nvSpPr>
          <p:cNvPr id="38920" name="文本框 38919"/>
          <p:cNvSpPr txBox="1"/>
          <p:nvPr/>
        </p:nvSpPr>
        <p:spPr>
          <a:xfrm>
            <a:off x="763270" y="3320415"/>
            <a:ext cx="6899275" cy="583565"/>
          </a:xfrm>
          <a:prstGeom prst="rect">
            <a:avLst/>
          </a:prstGeom>
          <a:noFill/>
          <a:ln w="9525">
            <a:noFill/>
          </a:ln>
        </p:spPr>
        <p:txBody>
          <a:bodyPr anchor="t"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en-US" altLang="zh-CN" sz="3200" b="1">
                <a:latin typeface="微软雅黑" panose="020b0503020204020204" charset="-122"/>
                <a:ea typeface="微软雅黑" panose="020b0503020204020204" charset="-122"/>
                <a:cs typeface="微软雅黑" panose="020b0503020204020204" charset="-122"/>
              </a:rPr>
              <a:t>3</a:t>
            </a:r>
            <a:r>
              <a:rPr lang="zh-CN" altLang="en-US" sz="3200" b="1">
                <a:latin typeface="微软雅黑" panose="020b0503020204020204" charset="-122"/>
                <a:ea typeface="微软雅黑" panose="020b0503020204020204" charset="-122"/>
                <a:cs typeface="微软雅黑" panose="020b0503020204020204" charset="-122"/>
              </a:rPr>
              <a:t>、某一情节在小说中有什么作用？</a:t>
            </a:r>
            <a:endParaRPr lang="zh-CN" altLang="en-US" sz="3200" b="1">
              <a:latin typeface="微软雅黑" panose="020b0503020204020204" charset="-122"/>
              <a:ea typeface="微软雅黑" panose="020b0503020204020204" charset="-122"/>
              <a:cs typeface="微软雅黑" panose="020b0503020204020204" charset="-122"/>
            </a:endParaRPr>
          </a:p>
        </p:txBody>
      </p:sp>
      <p:sp>
        <p:nvSpPr>
          <p:cNvPr id="38921" name="文本框 38920"/>
          <p:cNvSpPr txBox="1"/>
          <p:nvPr/>
        </p:nvSpPr>
        <p:spPr>
          <a:xfrm>
            <a:off x="294005" y="3898265"/>
            <a:ext cx="11616690" cy="1252855"/>
          </a:xfrm>
          <a:prstGeom prst="rect">
            <a:avLst/>
          </a:prstGeom>
          <a:solidFill>
            <a:schemeClr val="bg1">
              <a:alpha val="40000"/>
            </a:schemeClr>
          </a:solidFill>
          <a:ln w="9525">
            <a:noFill/>
          </a:ln>
        </p:spPr>
        <p:txBody>
          <a:bodyPr wrap="square" anchor="t"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40000"/>
              </a:lnSpc>
            </a:pPr>
            <a:r>
              <a:rPr lang="zh-CN" altLang="en-US" sz="1800" b="1">
                <a:latin typeface="微软雅黑" panose="020b0503020204020204" charset="-122"/>
                <a:ea typeface="微软雅黑" panose="020b0503020204020204" charset="-122"/>
                <a:cs typeface="微软雅黑" panose="020b0503020204020204" charset="-122"/>
              </a:rPr>
              <a:t>（</a:t>
            </a:r>
            <a:r>
              <a:rPr lang="en-US" altLang="zh-CN" sz="1800" b="1">
                <a:latin typeface="微软雅黑" panose="020b0503020204020204" charset="-122"/>
                <a:ea typeface="微软雅黑" panose="020b0503020204020204" charset="-122"/>
                <a:cs typeface="微软雅黑" panose="020b0503020204020204" charset="-122"/>
              </a:rPr>
              <a:t>1</a:t>
            </a:r>
            <a:r>
              <a:rPr lang="zh-CN" altLang="en-US" sz="1800" b="1">
                <a:latin typeface="微软雅黑" panose="020b0503020204020204" charset="-122"/>
                <a:ea typeface="微软雅黑" panose="020b0503020204020204" charset="-122"/>
                <a:cs typeface="微软雅黑" panose="020b0503020204020204" charset="-122"/>
              </a:rPr>
              <a:t>）对主题的作用：</a:t>
            </a:r>
            <a:r>
              <a:rPr lang="zh-CN" altLang="en-US" sz="1800" b="1">
                <a:solidFill>
                  <a:srgbClr val="0000FF"/>
                </a:solidFill>
                <a:latin typeface="微软雅黑" panose="020b0503020204020204" charset="-122"/>
                <a:ea typeface="微软雅黑" panose="020b0503020204020204" charset="-122"/>
                <a:cs typeface="微软雅黑" panose="020b0503020204020204" charset="-122"/>
              </a:rPr>
              <a:t>点题或突出主题</a:t>
            </a:r>
            <a:r>
              <a:rPr lang="zh-CN" altLang="en-US" sz="1800" b="1">
                <a:latin typeface="微软雅黑" panose="020b0503020204020204" charset="-122"/>
                <a:ea typeface="微软雅黑" panose="020b0503020204020204" charset="-122"/>
                <a:cs typeface="微软雅黑" panose="020b0503020204020204" charset="-122"/>
              </a:rPr>
              <a:t>（</a:t>
            </a:r>
            <a:r>
              <a:rPr lang="en-US" altLang="zh-CN" sz="1800" b="1">
                <a:latin typeface="微软雅黑" panose="020b0503020204020204" charset="-122"/>
                <a:ea typeface="微软雅黑" panose="020b0503020204020204" charset="-122"/>
                <a:cs typeface="微软雅黑" panose="020b0503020204020204" charset="-122"/>
              </a:rPr>
              <a:t>2</a:t>
            </a:r>
            <a:r>
              <a:rPr lang="zh-CN" altLang="en-US" sz="1800" b="1">
                <a:latin typeface="微软雅黑" panose="020b0503020204020204" charset="-122"/>
                <a:ea typeface="微软雅黑" panose="020b0503020204020204" charset="-122"/>
                <a:cs typeface="微软雅黑" panose="020b0503020204020204" charset="-122"/>
              </a:rPr>
              <a:t>）对人物形象的作用：</a:t>
            </a:r>
            <a:r>
              <a:rPr lang="zh-CN" altLang="en-US" sz="1800" b="1">
                <a:solidFill>
                  <a:srgbClr val="0000FF"/>
                </a:solidFill>
                <a:latin typeface="微软雅黑" panose="020b0503020204020204" charset="-122"/>
                <a:ea typeface="微软雅黑" panose="020b0503020204020204" charset="-122"/>
                <a:cs typeface="微软雅黑" panose="020b0503020204020204" charset="-122"/>
              </a:rPr>
              <a:t>发展了人物性格，或是表现了人物性</a:t>
            </a:r>
            <a:endParaRPr lang="zh-CN" altLang="en-US" sz="1800" b="1">
              <a:solidFill>
                <a:srgbClr val="0000FF"/>
              </a:solidFill>
              <a:latin typeface="微软雅黑" panose="020b0503020204020204" charset="-122"/>
              <a:ea typeface="微软雅黑" panose="020b0503020204020204" charset="-122"/>
              <a:cs typeface="微软雅黑" panose="020b0503020204020204" charset="-122"/>
            </a:endParaRPr>
          </a:p>
          <a:p>
            <a:pPr>
              <a:lnSpc>
                <a:spcPct val="140000"/>
              </a:lnSpc>
            </a:pPr>
            <a:r>
              <a:rPr lang="zh-CN" altLang="en-US" sz="1800" b="1">
                <a:latin typeface="微软雅黑" panose="020b0503020204020204" charset="-122"/>
                <a:ea typeface="微软雅黑" panose="020b0503020204020204" charset="-122"/>
                <a:cs typeface="微软雅黑" panose="020b0503020204020204" charset="-122"/>
              </a:rPr>
              <a:t>（</a:t>
            </a:r>
            <a:r>
              <a:rPr lang="en-US" altLang="zh-CN" sz="1800" b="1">
                <a:latin typeface="微软雅黑" panose="020b0503020204020204" charset="-122"/>
                <a:ea typeface="微软雅黑" panose="020b0503020204020204" charset="-122"/>
                <a:cs typeface="微软雅黑" panose="020b0503020204020204" charset="-122"/>
              </a:rPr>
              <a:t>3</a:t>
            </a:r>
            <a:r>
              <a:rPr lang="zh-CN" altLang="en-US" sz="1800" b="1">
                <a:latin typeface="微软雅黑" panose="020b0503020204020204" charset="-122"/>
                <a:ea typeface="微软雅黑" panose="020b0503020204020204" charset="-122"/>
                <a:cs typeface="微软雅黑" panose="020b0503020204020204" charset="-122"/>
              </a:rPr>
              <a:t>）对整个故事情节的作用：</a:t>
            </a:r>
            <a:r>
              <a:rPr lang="zh-CN" altLang="en-US" sz="1800" b="1">
                <a:ea typeface="微软雅黑" panose="020b0503020204020204" charset="-122"/>
                <a:cs typeface="微软雅黑" panose="020b0503020204020204" charset="-122"/>
              </a:rPr>
              <a:t>①</a:t>
            </a: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创造悬念，引人入胜</a:t>
            </a:r>
            <a:r>
              <a:rPr lang="zh-CN" altLang="en-US" sz="1800" b="1">
                <a:solidFill>
                  <a:srgbClr val="FF0000"/>
                </a:solidFill>
                <a:latin typeface="微软雅黑" panose="020b0503020204020204" charset="-122"/>
                <a:ea typeface="微软雅黑" panose="020b0503020204020204" charset="-122"/>
                <a:cs typeface="微软雅黑" panose="020b0503020204020204" charset="-122"/>
              </a:rPr>
              <a:t>（开头）</a:t>
            </a: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a:t>
            </a:r>
            <a:r>
              <a:rPr lang="zh-CN" altLang="en-US" sz="1800" b="1">
                <a:gradFill>
                  <a:gsLst>
                    <a:gs pos="0">
                      <a:srgbClr val="007BD3"/>
                    </a:gs>
                    <a:gs pos="100000">
                      <a:srgbClr val="034373"/>
                    </a:gs>
                  </a:gsLst>
                  <a:lin scaled="0"/>
                </a:gradFill>
                <a:ea typeface="微软雅黑" panose="020b0503020204020204" charset="-122"/>
                <a:cs typeface="微软雅黑" panose="020b0503020204020204" charset="-122"/>
              </a:rPr>
              <a:t>②</a:t>
            </a: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前后照应；</a:t>
            </a:r>
            <a:r>
              <a:rPr lang="zh-CN" altLang="en-US" sz="1800" b="1">
                <a:gradFill>
                  <a:gsLst>
                    <a:gs pos="0">
                      <a:srgbClr val="007BD3"/>
                    </a:gs>
                    <a:gs pos="100000">
                      <a:srgbClr val="034373"/>
                    </a:gs>
                  </a:gsLst>
                  <a:lin scaled="0"/>
                </a:gradFill>
                <a:ea typeface="微软雅黑" panose="020b0503020204020204" charset="-122"/>
                <a:cs typeface="微软雅黑" panose="020b0503020204020204" charset="-122"/>
              </a:rPr>
              <a:t>③</a:t>
            </a: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侧面衬托、埋下伏笔</a:t>
            </a:r>
            <a:r>
              <a:rPr lang="zh-CN" altLang="en-US" sz="1800" b="1">
                <a:solidFill>
                  <a:srgbClr val="FF0000"/>
                </a:solidFill>
                <a:latin typeface="微软雅黑" panose="020b0503020204020204" charset="-122"/>
                <a:ea typeface="微软雅黑" panose="020b0503020204020204" charset="-122"/>
                <a:cs typeface="微软雅黑" panose="020b0503020204020204" charset="-122"/>
              </a:rPr>
              <a:t>（中间）</a:t>
            </a: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  </a:t>
            </a:r>
            <a:endPar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endParaRPr>
          </a:p>
          <a:p>
            <a:pPr>
              <a:lnSpc>
                <a:spcPct val="140000"/>
              </a:lnSpc>
            </a:pP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④总结上文、点明题意</a:t>
            </a:r>
            <a:r>
              <a:rPr lang="zh-CN" altLang="en-US" sz="1800" b="1">
                <a:solidFill>
                  <a:srgbClr val="FF0000"/>
                </a:solidFill>
                <a:latin typeface="微软雅黑" panose="020b0503020204020204" charset="-122"/>
                <a:ea typeface="微软雅黑" panose="020b0503020204020204" charset="-122"/>
                <a:cs typeface="微软雅黑" panose="020b0503020204020204" charset="-122"/>
              </a:rPr>
              <a:t>（结尾）</a:t>
            </a:r>
            <a:r>
              <a:rPr lang="zh-CN" altLang="en-US" sz="1800" b="1">
                <a:gradFill>
                  <a:gsLst>
                    <a:gs pos="0">
                      <a:srgbClr val="007BD3"/>
                    </a:gs>
                    <a:gs pos="100000">
                      <a:srgbClr val="034373"/>
                    </a:gs>
                  </a:gsLst>
                  <a:lin scaled="0"/>
                </a:gradFill>
                <a:latin typeface="微软雅黑" panose="020b0503020204020204" charset="-122"/>
                <a:ea typeface="微软雅黑" panose="020b0503020204020204" charset="-122"/>
                <a:cs typeface="微软雅黑" panose="020b0503020204020204" charset="-122"/>
              </a:rPr>
              <a:t>；⑥线索作用</a:t>
            </a:r>
            <a:endParaRPr lang="zh-CN" altLang="en-US" sz="1800" b="1">
              <a:latin typeface="微软雅黑" panose="020b0503020204020204" charset="-122"/>
              <a:ea typeface="微软雅黑" panose="020b0503020204020204" charset="-122"/>
              <a:cs typeface="微软雅黑" panose="020b0503020204020204" charset="-122"/>
            </a:endParaRPr>
          </a:p>
        </p:txBody>
      </p:sp>
      <p:sp>
        <p:nvSpPr>
          <p:cNvPr id="14339" name="Text Box 3"/>
          <p:cNvSpPr txBox="1"/>
          <p:nvPr/>
        </p:nvSpPr>
        <p:spPr>
          <a:xfrm>
            <a:off x="5976938" y="261938"/>
            <a:ext cx="5791200" cy="706755"/>
          </a:xfrm>
          <a:prstGeom prst="rect">
            <a:avLst/>
          </a:prstGeom>
          <a:noFill/>
          <a:ln w="9525">
            <a:noFill/>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eaLnBrk="1" hangingPunct="1"/>
            <a:r>
              <a:rPr lang="zh-CN" altLang="en-US" sz="4000" b="1">
                <a:solidFill>
                  <a:srgbClr val="002060"/>
                </a:solidFill>
                <a:latin typeface="微软雅黑" panose="020b0503020204020204" charset="-122"/>
                <a:ea typeface="微软雅黑" panose="020b0503020204020204" charset="-122"/>
              </a:rPr>
              <a:t>考点三：把握故事情节</a:t>
            </a:r>
            <a:endParaRPr lang="zh-CN" altLang="en-US" sz="4000" b="1">
              <a:solidFill>
                <a:srgbClr val="002060"/>
              </a:solidFill>
              <a:latin typeface="微软雅黑" panose="020b0503020204020204" charset="-122"/>
              <a:ea typeface="微软雅黑" panose="020b0503020204020204" charset="-122"/>
            </a:endParaRPr>
          </a:p>
        </p:txBody>
      </p:sp>
      <p:sp>
        <p:nvSpPr>
          <p:cNvPr id="3" name="文本框 2"/>
          <p:cNvSpPr txBox="1"/>
          <p:nvPr/>
        </p:nvSpPr>
        <p:spPr>
          <a:xfrm>
            <a:off x="294640" y="710565"/>
            <a:ext cx="6096000" cy="46037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kumimoji="1" lang="zh-CN" altLang="en-US" sz="2400" b="1" noProof="0">
                <a:ln>
                  <a:noFill/>
                </a:ln>
                <a:solidFill>
                  <a:srgbClr val="FF0000"/>
                </a:solidFill>
                <a:effectLst/>
                <a:uLnTx/>
                <a:uFillTx/>
                <a:latin typeface="+mn-lt"/>
                <a:ea typeface="方正姚体" panose="02010601030101010101" pitchFamily="2" charset="-122"/>
                <a:sym typeface="+mn-ea"/>
              </a:rPr>
              <a:t>题型有：</a:t>
            </a:r>
            <a:endParaRPr kumimoji="1" lang="zh-CN" altLang="en-US" sz="2400" b="1" noProof="0">
              <a:ln>
                <a:noFill/>
              </a:ln>
              <a:solidFill>
                <a:srgbClr val="FF0000"/>
              </a:solidFill>
              <a:effectLst/>
              <a:uLnTx/>
              <a:uFillTx/>
              <a:latin typeface="+mn-lt"/>
              <a:ea typeface="方正姚体" panose="02010601030101010101" pitchFamily="2" charset="-122"/>
              <a:sym typeface="+mn-ea"/>
            </a:endParaRPr>
          </a:p>
        </p:txBody>
      </p:sp>
      <p:sp>
        <p:nvSpPr>
          <p:cNvPr id="10242" name="文本占位符 41986"/>
          <p:cNvSpPr>
            <a:spLocks noGrp="1"/>
          </p:cNvSpPr>
          <p:nvPr/>
        </p:nvSpPr>
        <p:spPr>
          <a:xfrm>
            <a:off x="389255" y="5199380"/>
            <a:ext cx="12124690" cy="1565910"/>
          </a:xfrm>
          <a:prstGeom prst="rect">
            <a:avLst/>
          </a:prstGeom>
          <a:noFill/>
          <a:ln w="9525">
            <a:noFill/>
          </a:ln>
        </p:spPr>
        <p:txBody>
          <a:bodyPr anchor="t" anchorCtr="0"/>
          <a:lstStyle>
            <a:defPPr>
              <a:defRPr lang="zh-CN"/>
            </a:defPPr>
            <a:lvl1pPr marL="228600" lvl="0" indent="-228600" algn="l" defTabSz="914400" rtl="0" eaLnBrk="0" fontAlgn="base" latinLnBrk="0" hangingPunct="0">
              <a:lnSpc>
                <a:spcPct val="90000"/>
              </a:lnSpc>
              <a:spcBef>
                <a:spcPts val="1000"/>
              </a:spcBef>
              <a:spcAft>
                <a:spcPct val="0"/>
              </a:spcAft>
              <a:buFont typeface="Arial" pitchFamily="34" charset="0"/>
              <a:buChar char="•"/>
              <a:defRPr sz="2800" b="0" i="0" u="none" kern="1200" baseline="0">
                <a:solidFill>
                  <a:schemeClr val="tx1"/>
                </a:solidFill>
                <a:latin typeface="+mn-lt"/>
                <a:ea typeface="+mn-ea"/>
                <a:cs typeface="+mn-cs"/>
              </a:defRPr>
            </a:lvl1pPr>
            <a:lvl2pPr marL="685800" lvl="1" indent="-228600" algn="l" defTabSz="914400" rtl="0" eaLnBrk="0" fontAlgn="base" latinLnBrk="0" hangingPunct="0">
              <a:lnSpc>
                <a:spcPct val="90000"/>
              </a:lnSpc>
              <a:spcBef>
                <a:spcPts val="500"/>
              </a:spcBef>
              <a:spcAft>
                <a:spcPct val="0"/>
              </a:spcAft>
              <a:buFont typeface="Arial" pitchFamily="34" charset="0"/>
              <a:buChar char="•"/>
              <a:defRPr sz="2400" b="0" i="0" u="none" kern="1200" baseline="0">
                <a:solidFill>
                  <a:schemeClr val="tx1"/>
                </a:solidFill>
                <a:latin typeface="+mn-lt"/>
                <a:ea typeface="+mn-ea"/>
                <a:cs typeface="+mn-cs"/>
              </a:defRPr>
            </a:lvl2pPr>
            <a:lvl3pPr marL="1143000" lvl="2" indent="-228600" algn="l" defTabSz="914400" rtl="0" eaLnBrk="0" fontAlgn="base" latinLnBrk="0" hangingPunct="0">
              <a:lnSpc>
                <a:spcPct val="90000"/>
              </a:lnSpc>
              <a:spcBef>
                <a:spcPts val="500"/>
              </a:spcBef>
              <a:spcAft>
                <a:spcPct val="0"/>
              </a:spcAft>
              <a:buFont typeface="Arial" pitchFamily="34" charset="0"/>
              <a:buChar char="•"/>
              <a:defRPr sz="2000" b="0" i="0" u="none" kern="1200" baseline="0">
                <a:solidFill>
                  <a:schemeClr val="tx1"/>
                </a:solidFill>
                <a:latin typeface="+mn-lt"/>
                <a:ea typeface="+mn-ea"/>
                <a:cs typeface="+mn-cs"/>
              </a:defRPr>
            </a:lvl3pPr>
            <a:lvl4pPr marL="1600200" lvl="3" indent="-228600" algn="l" defTabSz="9144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mn-lt"/>
                <a:ea typeface="+mn-ea"/>
                <a:cs typeface="+mn-cs"/>
              </a:defRPr>
            </a:lvl4pPr>
            <a:lvl5pPr marL="2057400" lvl="4" indent="-228600" algn="l" defTabSz="914400" rtl="0" eaLnBrk="0" fontAlgn="base" latinLnBrk="0" hangingPunct="0">
              <a:lnSpc>
                <a:spcPct val="90000"/>
              </a:lnSpc>
              <a:spcBef>
                <a:spcPts val="500"/>
              </a:spcBef>
              <a:spcAft>
                <a:spcPct val="0"/>
              </a:spcAft>
              <a:buFont typeface="Arial" pitchFamily="34" charset="0"/>
              <a:buChar char="•"/>
              <a:defRPr b="0" i="0" u="none" kern="1200" baseline="0">
                <a:solidFill>
                  <a:schemeClr val="tx1"/>
                </a:solidFill>
                <a:latin typeface="+mn-lt"/>
                <a:ea typeface="+mn-ea"/>
                <a:cs typeface="+mn-cs"/>
              </a:defRPr>
            </a:lvl5pPr>
            <a:lvl6pPr marL="2514600" lvl="5"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6pPr>
            <a:lvl7pPr marL="2971800" lvl="6"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7pPr>
            <a:lvl8pPr marL="3429000" lvl="7"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8pPr>
            <a:lvl9pPr marL="3886200" lvl="8" indent="-228600" algn="l" defTabSz="914400" rtl="0" eaLnBrk="1" fontAlgn="base" latinLnBrk="0" hangingPunct="1">
              <a:lnSpc>
                <a:spcPct val="90000"/>
              </a:lnSpc>
              <a:spcBef>
                <a:spcPts val="500"/>
              </a:spcBef>
              <a:spcAft>
                <a:spcPct val="0"/>
              </a:spcAft>
              <a:buFont typeface="Arial" pitchFamily="34" charset="0"/>
              <a:buChar char="•"/>
              <a:defRPr sz="1800" b="0" i="0" u="none" kern="1200" baseline="0">
                <a:solidFill>
                  <a:schemeClr val="tx1"/>
                </a:solidFill>
                <a:latin typeface="+mn-lt"/>
                <a:ea typeface="+mn-ea"/>
                <a:cs typeface="+mn-cs"/>
              </a:defRPr>
            </a:lvl9pPr>
          </a:lstStyle>
          <a:p>
            <a:pPr>
              <a:lnSpc>
                <a:spcPct val="130000"/>
              </a:lnSpc>
            </a:pPr>
            <a:r>
              <a:rPr lang="zh-CN" altLang="en-US" b="1">
                <a:solidFill>
                  <a:srgbClr val="FF0000"/>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rPr>
              <a:t>答题模式：</a:t>
            </a:r>
            <a:endParaRPr lang="zh-CN" altLang="en-US" b="1" u="sng">
              <a:solidFill>
                <a:srgbClr val="FF0000"/>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华文中宋" panose="02010600040101010101" pitchFamily="2" charset="-122"/>
            </a:endParaRPr>
          </a:p>
          <a:p>
            <a:pPr>
              <a:lnSpc>
                <a:spcPct val="130000"/>
              </a:lnSpc>
            </a:pPr>
            <a:r>
              <a:rPr lang="en-US" altLang="zh-CN"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a:t>
            </a:r>
            <a:r>
              <a:rPr lang="zh-CN" altLang="en-US"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情节在文中有</a:t>
            </a:r>
            <a:r>
              <a:rPr lang="en-US" altLang="zh-CN"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a:t>
            </a:r>
            <a:r>
              <a:rPr lang="zh-CN" altLang="en-US"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作用，突出了</a:t>
            </a:r>
            <a:r>
              <a:rPr lang="en-US" altLang="zh-CN"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a:t>
            </a:r>
            <a:r>
              <a:rPr lang="zh-CN" altLang="en-US"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，表现了</a:t>
            </a:r>
            <a:r>
              <a:rPr lang="en-US" altLang="zh-CN"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a:t>
            </a:r>
            <a:r>
              <a:rPr lang="zh-CN" altLang="en-US" b="1">
                <a:solidFill>
                  <a:srgbClr val="FF0000"/>
                </a:solidFill>
                <a:latin typeface="华文中宋" panose="02010600040101010101" pitchFamily="2" charset="-122"/>
                <a:ea typeface="华文中宋" panose="02010600040101010101" pitchFamily="2" charset="-122"/>
                <a:cs typeface="华文中宋" panose="02010600040101010101" pitchFamily="2" charset="-122"/>
              </a:rPr>
              <a:t>（内容）。</a:t>
            </a:r>
            <a:endParaRPr lang="zh-CN" altLang="en-US" b="1">
              <a:solidFill>
                <a:srgbClr val="FF0000"/>
              </a:solidFill>
              <a:latin typeface="华文中宋" panose="02010600040101010101" pitchFamily="2" charset="-122"/>
              <a:ea typeface="华文中宋" panose="02010600040101010101" pitchFamily="2" charset="-122"/>
              <a:cs typeface="华文中宋"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8916"/>
                                        </p:tgtEl>
                                        <p:attrNameLst>
                                          <p:attrName>style.visibility</p:attrName>
                                        </p:attrNameLst>
                                      </p:cBhvr>
                                      <p:to>
                                        <p:strVal val="visible"/>
                                      </p:to>
                                    </p:set>
                                    <p:animEffect transition="in" filter="blinds(horizontal)">
                                      <p:cBhvr>
                                        <p:cTn id="7" dur="500"/>
                                        <p:tgtEl>
                                          <p:spTgt spid="38916"/>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3" presetClass="entr" presetSubtype="10" dur="500" fill="hold" grpId="0" nodeType="clickEffect">
                                  <p:stCondLst>
                                    <p:cond delay="0"/>
                                  </p:stCondLst>
                                  <p:childTnLst>
                                    <p:set>
                                      <p:cBhvr>
                                        <p:cTn id="11" dur="1" fill="hold">
                                          <p:stCondLst>
                                            <p:cond delay="0"/>
                                          </p:stCondLst>
                                        </p:cTn>
                                        <p:tgtEl>
                                          <p:spTgt spid="38919"/>
                                        </p:tgtEl>
                                        <p:attrNameLst>
                                          <p:attrName>style.visibility</p:attrName>
                                        </p:attrNameLst>
                                      </p:cBhvr>
                                      <p:to>
                                        <p:strVal val="visible"/>
                                      </p:to>
                                    </p:set>
                                    <p:animEffect transition="in" filter="blinds(horizontal)">
                                      <p:cBhvr>
                                        <p:cTn id="12" dur="500"/>
                                        <p:tgtEl>
                                          <p:spTgt spid="38919"/>
                                        </p:tgtEl>
                                      </p:cBhvr>
                                    </p:animEffect>
                                  </p:childTnLst>
                                </p:cTn>
                              </p:par>
                            </p:childTnLst>
                          </p:cTn>
                        </p:par>
                      </p:childTnLst>
                    </p:cTn>
                  </p:par>
                  <p:par>
                    <p:cTn id="13" fill="hold" nodeType="clickPar">
                      <p:stCondLst>
                        <p:cond delay="indefinite"/>
                      </p:stCondLst>
                      <p:childTnLst>
                        <p:par>
                          <p:cTn id="14" fill="hold">
                            <p:stCondLst>
                              <p:cond delay="0"/>
                            </p:stCondLst>
                            <p:childTnLst>
                              <p:par>
                                <p:cTn id="15" presetID="3" presetClass="entr" presetSubtype="10" dur="500" fill="hold" grpId="0" nodeType="clickEffect">
                                  <p:stCondLst>
                                    <p:cond delay="0"/>
                                  </p:stCondLst>
                                  <p:childTnLst>
                                    <p:set>
                                      <p:cBhvr>
                                        <p:cTn id="16" dur="1" fill="hold">
                                          <p:stCondLst>
                                            <p:cond delay="0"/>
                                          </p:stCondLst>
                                        </p:cTn>
                                        <p:tgtEl>
                                          <p:spTgt spid="38921"/>
                                        </p:tgtEl>
                                        <p:attrNameLst>
                                          <p:attrName>style.visibility</p:attrName>
                                        </p:attrNameLst>
                                      </p:cBhvr>
                                      <p:to>
                                        <p:strVal val="visible"/>
                                      </p:to>
                                    </p:set>
                                    <p:animEffect transition="in" filter="blinds(horizontal)">
                                      <p:cBhvr>
                                        <p:cTn id="17" dur="500"/>
                                        <p:tgtEl>
                                          <p:spTgt spid="38921"/>
                                        </p:tgtEl>
                                      </p:cBhvr>
                                    </p:animEffect>
                                  </p:childTnLst>
                                </p:cTn>
                              </p:par>
                            </p:childTnLst>
                          </p:cTn>
                        </p:par>
                      </p:childTnLst>
                    </p:cTn>
                  </p:par>
                  <p:par>
                    <p:cTn id="18" fill="hold" nodeType="clickPar">
                      <p:stCondLst>
                        <p:cond delay="indefinite"/>
                      </p:stCondLst>
                      <p:childTnLst>
                        <p:par>
                          <p:cTn id="19" fill="hold">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10242"/>
                                        </p:tgtEl>
                                        <p:attrNameLst>
                                          <p:attrName>style.visibility</p:attrName>
                                        </p:attrNameLst>
                                      </p:cBhvr>
                                      <p:to>
                                        <p:strVal val="visible"/>
                                      </p:to>
                                    </p:set>
                                    <p:animEffect transition="in" filter="blinds(horizontal)">
                                      <p:cBhvr>
                                        <p:cTn id="22" dur="500"/>
                                        <p:tgtEl>
                                          <p:spTgt spid="1024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8916" grpId="0"/>
      <p:bldP spid="38919" grpId="0"/>
      <p:bldP spid="38921" grpId="0"/>
      <p:bldP spid="10242"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2228" name="标题 52227"/>
          <p:cNvSpPr>
            <a:spLocks noGrp="1"/>
          </p:cNvSpPr>
          <p:nvPr>
            <p:ph type="title"/>
          </p:nvPr>
        </p:nvSpPr>
        <p:spPr>
          <a:xfrm>
            <a:off x="608330" y="0"/>
            <a:ext cx="9469120" cy="1143000"/>
          </a:xfrm>
        </p:spPr>
        <p:txBody>
          <a:bodyPr anchor="ctr" anchorCtr="0"/>
          <a:lstStyle/>
          <a:p>
            <a:r>
              <a:rPr lang="zh-CN" altLang="en-US" sz="3200" b="1">
                <a:solidFill>
                  <a:srgbClr val="C00000"/>
                </a:solidFill>
                <a:latin typeface="华文中宋" panose="02010600040101010101" pitchFamily="2" charset="-122"/>
                <a:ea typeface="华文中宋" panose="02010600040101010101" pitchFamily="2" charset="-122"/>
              </a:rPr>
              <a:t>记叙的顺序有几种？有何作用？</a:t>
            </a:r>
            <a:endParaRPr lang="zh-CN" altLang="en-US" sz="3200" b="1">
              <a:solidFill>
                <a:srgbClr val="C00000"/>
              </a:solidFill>
              <a:latin typeface="华文中宋" panose="02010600040101010101" pitchFamily="2" charset="-122"/>
              <a:ea typeface="华文中宋" panose="02010600040101010101" pitchFamily="2" charset="-122"/>
            </a:endParaRPr>
          </a:p>
        </p:txBody>
      </p:sp>
      <p:sp>
        <p:nvSpPr>
          <p:cNvPr id="52229" name="文本占位符 52228"/>
          <p:cNvSpPr>
            <a:spLocks noGrp="1"/>
          </p:cNvSpPr>
          <p:nvPr>
            <p:ph idx="1"/>
          </p:nvPr>
        </p:nvSpPr>
        <p:spPr>
          <a:xfrm>
            <a:off x="752475" y="1125855"/>
            <a:ext cx="10384155" cy="601980"/>
          </a:xfrm>
          <a:ln>
            <a:miter/>
          </a:ln>
        </p:spPr>
        <p:txBody>
          <a:bodyPr/>
          <a:lstStyle/>
          <a:p>
            <a:pPr fontAlgn="base"/>
            <a:r>
              <a:rPr lang="zh-CN" altLang="en-US" sz="3200" b="1" strike="noStrike" noProof="1">
                <a:solidFill>
                  <a:srgbClr val="0070C0"/>
                </a:solidFill>
                <a:effectLst>
                  <a:outerShdw blurRad="38100" dist="38100" dir="2700000">
                    <a:srgbClr val="C0C0C0"/>
                  </a:outerShdw>
                </a:effectLst>
                <a:latin typeface="华文中宋" panose="02010600040101010101" pitchFamily="2" charset="-122"/>
                <a:ea typeface="华文中宋" panose="02010600040101010101" pitchFamily="2" charset="-122"/>
              </a:rPr>
              <a:t>顺叙、倒叙、插叙、补叙等</a:t>
            </a:r>
            <a:endParaRPr lang="zh-CN" altLang="en-US" sz="3200" b="1" strike="noStrike" noProof="1">
              <a:solidFill>
                <a:srgbClr val="0070C0"/>
              </a:solidFill>
              <a:effectLst>
                <a:outerShdw blurRad="38100" dist="38100" dir="2700000">
                  <a:srgbClr val="C0C0C0"/>
                </a:outerShdw>
              </a:effectLst>
              <a:latin typeface="华文中宋" panose="02010600040101010101" pitchFamily="2" charset="-122"/>
              <a:ea typeface="华文中宋" panose="02010600040101010101" pitchFamily="2" charset="-122"/>
            </a:endParaRPr>
          </a:p>
        </p:txBody>
      </p:sp>
      <p:sp>
        <p:nvSpPr>
          <p:cNvPr id="52230" name="文本框 52229"/>
          <p:cNvSpPr txBox="1"/>
          <p:nvPr/>
        </p:nvSpPr>
        <p:spPr>
          <a:xfrm>
            <a:off x="751840" y="2060575"/>
            <a:ext cx="3472815" cy="706755"/>
          </a:xfrm>
          <a:prstGeom prst="rect">
            <a:avLst/>
          </a:prstGeom>
          <a:noFill/>
          <a:ln w="9525">
            <a:noFill/>
          </a:ln>
        </p:spPr>
        <p:txBody>
          <a:bodyPr wrap="square" anchor="t" anchorCtr="0">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4000" b="1">
                <a:solidFill>
                  <a:srgbClr val="800000"/>
                </a:solidFill>
                <a:latin typeface="华文中宋" panose="02010600040101010101" pitchFamily="2" charset="-122"/>
                <a:ea typeface="华文中宋" panose="02010600040101010101" pitchFamily="2" charset="-122"/>
              </a:rPr>
              <a:t>作用：</a:t>
            </a:r>
            <a:endParaRPr lang="zh-CN" altLang="en-US" sz="4000" b="1">
              <a:solidFill>
                <a:srgbClr val="800000"/>
              </a:solidFill>
              <a:latin typeface="华文中宋" panose="02010600040101010101" pitchFamily="2" charset="-122"/>
              <a:ea typeface="华文中宋" panose="02010600040101010101" pitchFamily="2" charset="-122"/>
            </a:endParaRPr>
          </a:p>
        </p:txBody>
      </p:sp>
      <p:sp>
        <p:nvSpPr>
          <p:cNvPr id="52231" name="文本框 52230"/>
          <p:cNvSpPr txBox="1"/>
          <p:nvPr/>
        </p:nvSpPr>
        <p:spPr>
          <a:xfrm>
            <a:off x="751840" y="2924175"/>
            <a:ext cx="11035030" cy="521970"/>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20000"/>
              </a:spcBef>
              <a:buClr>
                <a:schemeClr val="tx2"/>
              </a:buClr>
            </a:pPr>
            <a:r>
              <a:rPr lang="zh-CN" altLang="en-US" sz="2800" b="1" noProof="1">
                <a:solidFill>
                  <a:srgbClr val="FF0000"/>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顺叙：</a:t>
            </a:r>
            <a:r>
              <a:rPr lang="zh-CN" altLang="en-US" sz="28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叙事有头有尾，条理清晰，读起来脉络清楚、印象深刻。</a:t>
            </a:r>
            <a:endParaRPr lang="zh-CN" altLang="en-US" sz="28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endParaRPr>
          </a:p>
        </p:txBody>
      </p:sp>
      <p:sp>
        <p:nvSpPr>
          <p:cNvPr id="52232" name="文本框 52231"/>
          <p:cNvSpPr txBox="1"/>
          <p:nvPr/>
        </p:nvSpPr>
        <p:spPr>
          <a:xfrm>
            <a:off x="752475" y="3684905"/>
            <a:ext cx="10278745" cy="1124585"/>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nSpc>
                <a:spcPct val="120000"/>
              </a:lnSpc>
              <a:spcBef>
                <a:spcPct val="20000"/>
              </a:spcBef>
              <a:buClr>
                <a:schemeClr val="tx2"/>
              </a:buClr>
            </a:pPr>
            <a:r>
              <a:rPr lang="zh-CN" altLang="en-US" sz="2800" b="1" noProof="1">
                <a:solidFill>
                  <a:srgbClr val="FF0000"/>
                </a:solidFill>
                <a:effectLst>
                  <a:outerShdw blurRad="38100" dist="38100" dir="2700000">
                    <a:srgbClr val="C0C0C0"/>
                  </a:outerShdw>
                </a:effectLst>
                <a:latin typeface="华文中宋" panose="02010600040101010101" pitchFamily="2" charset="-122"/>
                <a:ea typeface="华文中宋" panose="02010600040101010101" pitchFamily="2" charset="-122"/>
                <a:cs typeface="+mn-ea"/>
              </a:rPr>
              <a:t>倒叙：</a:t>
            </a:r>
            <a:r>
              <a:rPr lang="zh-CN" altLang="en-US" sz="28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mn-ea"/>
              </a:rPr>
              <a:t>设置悬念、吸引读者，为下文铺垫，避免叙述的平板单调，增强文章的生动性。</a:t>
            </a:r>
            <a:endParaRPr lang="zh-CN" altLang="en-US" sz="28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2228"/>
                                        </p:tgtEl>
                                        <p:attrNameLst>
                                          <p:attrName>style.visibility</p:attrName>
                                        </p:attrNameLst>
                                      </p:cBhvr>
                                      <p:to>
                                        <p:strVal val="visible"/>
                                      </p:to>
                                    </p:set>
                                    <p:animEffect transition="in" filter="blinds(horizontal)">
                                      <p:cBhvr>
                                        <p:cTn id="7" dur="500"/>
                                        <p:tgtEl>
                                          <p:spTgt spid="52228"/>
                                        </p:tgtEl>
                                      </p:cBhvr>
                                    </p:animEffect>
                                  </p:childTnLst>
                                </p:cTn>
                              </p:par>
                            </p:childTnLst>
                          </p:cTn>
                        </p:par>
                      </p:childTnLst>
                    </p:cTn>
                  </p:par>
                  <p:par>
                    <p:cTn id="8" fill="hold" nodeType="clickPar">
                      <p:stCondLst>
                        <p:cond delay="indefinite"/>
                      </p:stCondLst>
                      <p:childTnLst>
                        <p:par>
                          <p:cTn id="9" fill="hold">
                            <p:stCondLst>
                              <p:cond delay="0"/>
                            </p:stCondLst>
                            <p:childTnLst>
                              <p:par>
                                <p:cTn id="10" presetID="2" presetClass="entr" presetSubtype="4" dur="500" fill="hold" grpId="0" nodeType="clickEffect">
                                  <p:stCondLst>
                                    <p:cond delay="0"/>
                                  </p:stCondLst>
                                  <p:childTnLst>
                                    <p:set>
                                      <p:cBhvr>
                                        <p:cTn id="11" dur="1" fill="hold">
                                          <p:stCondLst>
                                            <p:cond delay="0"/>
                                          </p:stCondLst>
                                        </p:cTn>
                                        <p:tgtEl>
                                          <p:spTgt spid="52229">
                                            <p:txEl>
                                              <p:pRg st="0" end="0"/>
                                            </p:txEl>
                                          </p:spTgt>
                                        </p:tgtEl>
                                        <p:attrNameLst>
                                          <p:attrName>style.visibility</p:attrName>
                                        </p:attrNameLst>
                                      </p:cBhvr>
                                      <p:to>
                                        <p:strVal val="visible"/>
                                      </p:to>
                                    </p:set>
                                    <p:anim calcmode="lin" valueType="num">
                                      <p:cBhvr additive="base">
                                        <p:cTn id="12" dur="500" fill="hold"/>
                                        <p:tgtEl>
                                          <p:spTgt spid="52229">
                                            <p:txEl>
                                              <p:pRg st="0" end="0"/>
                                            </p:txEl>
                                          </p:spTgt>
                                        </p:tgtEl>
                                        <p:attrNameLst>
                                          <p:attrName>ppt_x</p:attrName>
                                        </p:attrNameLst>
                                      </p:cBhvr>
                                      <p:tavLst>
                                        <p:tav tm="0">
                                          <p:val>
                                            <p:strVal val="#ppt_x"/>
                                          </p:val>
                                        </p:tav>
                                        <p:tav tm="100000">
                                          <p:val>
                                            <p:strVal val="#ppt_x"/>
                                          </p:val>
                                        </p:tav>
                                      </p:tavLst>
                                    </p:anim>
                                    <p:anim calcmode="lin" valueType="num">
                                      <p:cBhvr additive="base">
                                        <p:cTn id="13" dur="500" fill="hold"/>
                                        <p:tgtEl>
                                          <p:spTgt spid="52229">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14" fill="hold" nodeType="clickPar">
                      <p:stCondLst>
                        <p:cond delay="indefinite"/>
                      </p:stCondLst>
                      <p:childTnLst>
                        <p:par>
                          <p:cTn id="15" fill="hold">
                            <p:stCondLst>
                              <p:cond delay="0"/>
                            </p:stCondLst>
                            <p:childTnLst>
                              <p:par>
                                <p:cTn id="16" presetID="8" presetClass="entr" presetSubtype="16" dur="2000" fill="hold" grpId="0" nodeType="clickEffect">
                                  <p:stCondLst>
                                    <p:cond delay="0"/>
                                  </p:stCondLst>
                                  <p:childTnLst>
                                    <p:set>
                                      <p:cBhvr>
                                        <p:cTn id="17" dur="1" fill="hold">
                                          <p:stCondLst>
                                            <p:cond delay="0"/>
                                          </p:stCondLst>
                                        </p:cTn>
                                        <p:tgtEl>
                                          <p:spTgt spid="52230"/>
                                        </p:tgtEl>
                                        <p:attrNameLst>
                                          <p:attrName>style.visibility</p:attrName>
                                        </p:attrNameLst>
                                      </p:cBhvr>
                                      <p:to>
                                        <p:strVal val="visible"/>
                                      </p:to>
                                    </p:set>
                                    <p:animEffect transition="in" filter="diamond(in)">
                                      <p:cBhvr>
                                        <p:cTn id="18" dur="2000"/>
                                        <p:tgtEl>
                                          <p:spTgt spid="52230"/>
                                        </p:tgtEl>
                                      </p:cBhvr>
                                    </p:animEffect>
                                  </p:childTnLst>
                                </p:cTn>
                              </p:par>
                            </p:childTnLst>
                          </p:cTn>
                        </p:par>
                      </p:childTnLst>
                    </p:cTn>
                  </p:par>
                  <p:par>
                    <p:cTn id="19" fill="hold" nodeType="clickPar">
                      <p:stCondLst>
                        <p:cond delay="indefinite"/>
                      </p:stCondLst>
                      <p:childTnLst>
                        <p:par>
                          <p:cTn id="20" fill="hold">
                            <p:stCondLst>
                              <p:cond delay="0"/>
                            </p:stCondLst>
                            <p:childTnLst>
                              <p:par>
                                <p:cTn id="21" presetID="22" presetClass="entr" presetSubtype="4" dur="500" fill="hold" grpId="0" nodeType="clickEffect">
                                  <p:stCondLst>
                                    <p:cond delay="0"/>
                                  </p:stCondLst>
                                  <p:childTnLst>
                                    <p:set>
                                      <p:cBhvr>
                                        <p:cTn id="22" dur="1" fill="hold">
                                          <p:stCondLst>
                                            <p:cond delay="0"/>
                                          </p:stCondLst>
                                        </p:cTn>
                                        <p:tgtEl>
                                          <p:spTgt spid="52231"/>
                                        </p:tgtEl>
                                        <p:attrNameLst>
                                          <p:attrName>style.visibility</p:attrName>
                                        </p:attrNameLst>
                                      </p:cBhvr>
                                      <p:to>
                                        <p:strVal val="visible"/>
                                      </p:to>
                                    </p:set>
                                    <p:animEffect transition="in" filter="wipe(down)">
                                      <p:cBhvr>
                                        <p:cTn id="23" dur="500"/>
                                        <p:tgtEl>
                                          <p:spTgt spid="52231"/>
                                        </p:tgtEl>
                                      </p:cBhvr>
                                    </p:animEffect>
                                  </p:childTnLst>
                                </p:cTn>
                              </p:par>
                            </p:childTnLst>
                          </p:cTn>
                        </p:par>
                      </p:childTnLst>
                    </p:cTn>
                  </p:par>
                  <p:par>
                    <p:cTn id="24" fill="hold" nodeType="clickPar">
                      <p:stCondLst>
                        <p:cond delay="indefinite"/>
                      </p:stCondLst>
                      <p:childTnLst>
                        <p:par>
                          <p:cTn id="25" fill="hold">
                            <p:stCondLst>
                              <p:cond delay="0"/>
                            </p:stCondLst>
                            <p:childTnLst>
                              <p:par>
                                <p:cTn id="26" presetID="18" presetClass="entr" presetSubtype="12" dur="500" fill="hold" grpId="0" nodeType="clickEffect">
                                  <p:stCondLst>
                                    <p:cond delay="0"/>
                                  </p:stCondLst>
                                  <p:childTnLst>
                                    <p:set>
                                      <p:cBhvr>
                                        <p:cTn id="27" dur="1" fill="hold">
                                          <p:stCondLst>
                                            <p:cond delay="0"/>
                                          </p:stCondLst>
                                        </p:cTn>
                                        <p:tgtEl>
                                          <p:spTgt spid="52232"/>
                                        </p:tgtEl>
                                        <p:attrNameLst>
                                          <p:attrName>style.visibility</p:attrName>
                                        </p:attrNameLst>
                                      </p:cBhvr>
                                      <p:to>
                                        <p:strVal val="visible"/>
                                      </p:to>
                                    </p:set>
                                    <p:animEffect transition="in" filter="strips(downLeft)">
                                      <p:cBhvr>
                                        <p:cTn id="28" dur="500"/>
                                        <p:tgtEl>
                                          <p:spTgt spid="5223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2228" grpId="0"/>
      <p:bldP spid="52229" grpId="0" build="p"/>
      <p:bldP spid="52230" grpId="0"/>
      <p:bldP spid="52231" grpId="0"/>
      <p:bldP spid="52232"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290" name="标题 56322"/>
          <p:cNvSpPr>
            <a:spLocks noGrp="1"/>
          </p:cNvSpPr>
          <p:nvPr>
            <p:ph type="title"/>
          </p:nvPr>
        </p:nvSpPr>
        <p:spPr>
          <a:xfrm>
            <a:off x="323850" y="0"/>
            <a:ext cx="9825355" cy="1143000"/>
          </a:xfrm>
        </p:spPr>
        <p:txBody>
          <a:bodyPr anchor="ctr" anchorCtr="0"/>
          <a:lstStyle/>
          <a:p>
            <a:r>
              <a:rPr lang="zh-CN" altLang="en-US" sz="3200" b="1">
                <a:solidFill>
                  <a:srgbClr val="C00000"/>
                </a:solidFill>
                <a:latin typeface="华文中宋" panose="02010600040101010101" pitchFamily="2" charset="-122"/>
                <a:ea typeface="华文中宋" panose="02010600040101010101" pitchFamily="2" charset="-122"/>
              </a:rPr>
              <a:t>什么是插叙？</a:t>
            </a:r>
            <a:endParaRPr lang="zh-CN" altLang="en-US" sz="3200" b="1">
              <a:solidFill>
                <a:srgbClr val="C00000"/>
              </a:solidFill>
              <a:latin typeface="华文中宋" panose="02010600040101010101" pitchFamily="2" charset="-122"/>
              <a:ea typeface="华文中宋" panose="02010600040101010101" pitchFamily="2" charset="-122"/>
            </a:endParaRPr>
          </a:p>
        </p:txBody>
      </p:sp>
      <p:sp>
        <p:nvSpPr>
          <p:cNvPr id="12291" name="文本占位符 56323"/>
          <p:cNvSpPr>
            <a:spLocks noGrp="1"/>
          </p:cNvSpPr>
          <p:nvPr>
            <p:ph idx="1"/>
          </p:nvPr>
        </p:nvSpPr>
        <p:spPr>
          <a:xfrm>
            <a:off x="518795" y="981075"/>
            <a:ext cx="11702415" cy="1227455"/>
          </a:xfrm>
        </p:spPr>
        <p:txBody>
          <a:bodyPr anchor="t" anchorCtr="0"/>
          <a:lstStyle/>
          <a:p>
            <a:pPr>
              <a:lnSpc>
                <a:spcPct val="130000"/>
              </a:lnSpc>
            </a:pPr>
            <a:r>
              <a:rPr lang="zh-CN" altLang="en-US" sz="2400" b="1">
                <a:latin typeface="华文中宋" panose="02010600040101010101" pitchFamily="2" charset="-122"/>
                <a:ea typeface="华文中宋" panose="02010600040101010101" pitchFamily="2" charset="-122"/>
              </a:rPr>
              <a:t>插叙是在叙述中心事件的过程中，为了帮助展开情节或刻画人物，暂时中断叙述的线索，插入一段与主要情节相关的内容，然后再接着叙述原来的内容。</a:t>
            </a:r>
            <a:endParaRPr lang="zh-CN" altLang="en-US" sz="2400" b="1">
              <a:latin typeface="华文中宋" panose="02010600040101010101" pitchFamily="2" charset="-122"/>
              <a:ea typeface="华文中宋" panose="02010600040101010101" pitchFamily="2" charset="-122"/>
            </a:endParaRPr>
          </a:p>
        </p:txBody>
      </p:sp>
      <p:sp>
        <p:nvSpPr>
          <p:cNvPr id="56325" name="文本框 56324"/>
          <p:cNvSpPr txBox="1"/>
          <p:nvPr/>
        </p:nvSpPr>
        <p:spPr>
          <a:xfrm>
            <a:off x="419100" y="2276475"/>
            <a:ext cx="5677535" cy="1260475"/>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noProof="1">
                <a:solidFill>
                  <a:srgbClr val="C00000"/>
                </a:solidFill>
                <a:effectLst>
                  <a:outerShdw blurRad="38100" dist="38100" dir="2700000" algn="tl">
                    <a:srgbClr val="000000">
                      <a:alpha val="43137"/>
                    </a:srgbClr>
                  </a:outerShdw>
                </a:effectLst>
                <a:latin typeface="华文中宋" panose="02010600040101010101" pitchFamily="2" charset="-122"/>
                <a:ea typeface="华文中宋" panose="02010600040101010101" pitchFamily="2" charset="-122"/>
                <a:cs typeface="+mn-ea"/>
              </a:rPr>
              <a:t>插叙的作用：</a:t>
            </a:r>
            <a:endParaRPr lang="zh-CN" altLang="en-US" sz="4400" b="1" noProof="1">
              <a:solidFill>
                <a:srgbClr val="33CC33"/>
              </a:solidFill>
              <a:effectLst>
                <a:outerShdw blurRad="38100" dist="38100" dir="2700000">
                  <a:srgbClr val="C0C0C0"/>
                </a:outerShdw>
              </a:effectLst>
              <a:latin typeface="Arial" pitchFamily="34" charset="0"/>
              <a:ea typeface="宋体" panose="02010600030101010101" pitchFamily="2" charset="-122"/>
            </a:endParaRPr>
          </a:p>
          <a:p>
            <a:endParaRPr lang="zh-CN" altLang="en-US" sz="4400" b="1" noProof="1">
              <a:solidFill>
                <a:srgbClr val="33CC33"/>
              </a:solidFill>
              <a:effectLst>
                <a:outerShdw blurRad="38100" dist="38100" dir="2700000">
                  <a:srgbClr val="C0C0C0"/>
                </a:outerShdw>
              </a:effectLst>
              <a:latin typeface="Arial" pitchFamily="34" charset="0"/>
              <a:ea typeface="宋体" panose="02010600030101010101" pitchFamily="2" charset="-122"/>
            </a:endParaRPr>
          </a:p>
        </p:txBody>
      </p:sp>
      <p:sp>
        <p:nvSpPr>
          <p:cNvPr id="56326" name="文本框 56325"/>
          <p:cNvSpPr txBox="1"/>
          <p:nvPr/>
        </p:nvSpPr>
        <p:spPr>
          <a:xfrm>
            <a:off x="635000" y="3141980"/>
            <a:ext cx="7117080" cy="460375"/>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20000"/>
              </a:spcBef>
              <a:buClr>
                <a:schemeClr val="tx2"/>
              </a:buClr>
            </a:pPr>
            <a:r>
              <a:rPr lang="en-US" altLang="zh-CN" sz="24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1</a:t>
            </a:r>
            <a:r>
              <a:rPr lang="zh-CN" altLang="en-US" sz="24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、对情节起补充、衬托作用；</a:t>
            </a:r>
            <a:endParaRPr lang="zh-CN" altLang="en-US" sz="24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endParaRPr>
          </a:p>
        </p:txBody>
      </p:sp>
      <p:sp>
        <p:nvSpPr>
          <p:cNvPr id="56327" name="文本框 56326"/>
          <p:cNvSpPr txBox="1"/>
          <p:nvPr/>
        </p:nvSpPr>
        <p:spPr>
          <a:xfrm>
            <a:off x="635000" y="3648710"/>
            <a:ext cx="9782810" cy="460375"/>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20000"/>
              </a:spcBef>
              <a:buClr>
                <a:schemeClr val="tx2"/>
              </a:buClr>
            </a:pPr>
            <a:r>
              <a:rPr lang="en-US" altLang="zh-CN" sz="24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2</a:t>
            </a:r>
            <a:r>
              <a:rPr lang="zh-CN" altLang="en-US" sz="24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、丰富人物形象，充实文章内容，突出文章中心。</a:t>
            </a:r>
            <a:endParaRPr lang="zh-CN" altLang="en-US" sz="2400" b="1" noProof="1">
              <a:solidFill>
                <a:srgbClr val="0000CC"/>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endParaRPr>
          </a:p>
        </p:txBody>
      </p:sp>
      <p:sp>
        <p:nvSpPr>
          <p:cNvPr id="56328" name="文本框 56327"/>
          <p:cNvSpPr txBox="1"/>
          <p:nvPr/>
        </p:nvSpPr>
        <p:spPr>
          <a:xfrm>
            <a:off x="518795" y="5601335"/>
            <a:ext cx="8604250" cy="583565"/>
          </a:xfrm>
          <a:prstGeom prst="rect">
            <a:avLst/>
          </a:prstGeom>
          <a:noFill/>
          <a:ln w="9525">
            <a:noFill/>
            <a:miter/>
          </a:ln>
        </p:spPr>
        <p:txBody>
          <a:bodyPr>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lgn="ctr">
              <a:spcBef>
                <a:spcPct val="20000"/>
              </a:spcBef>
              <a:buClr>
                <a:schemeClr val="tx2"/>
              </a:buClr>
            </a:pPr>
            <a:r>
              <a:rPr lang="zh-CN" altLang="en-US" sz="3200" b="1" noProof="1">
                <a:solidFill>
                  <a:srgbClr val="FF0000"/>
                </a:solidFill>
                <a:effectLst>
                  <a:outerShdw blurRad="38100" dist="38100" dir="2700000">
                    <a:srgbClr val="C0C0C0"/>
                  </a:outerShdw>
                </a:effectLst>
                <a:latin typeface="华文中宋" panose="02010600040101010101" pitchFamily="2" charset="-122"/>
                <a:ea typeface="华文中宋" panose="02010600040101010101" pitchFamily="2" charset="-122"/>
                <a:cs typeface="+mn-ea"/>
              </a:rPr>
              <a:t>注意插叙的提示语（过渡句）</a:t>
            </a:r>
            <a:endParaRPr lang="zh-CN" altLang="en-US" sz="3200" b="1" noProof="1">
              <a:solidFill>
                <a:srgbClr val="FF0000"/>
              </a:solidFill>
              <a:effectLst>
                <a:outerShdw blurRad="38100" dist="38100" dir="2700000">
                  <a:srgbClr val="C0C0C0"/>
                </a:outerShdw>
              </a:effectLst>
              <a:latin typeface="华文中宋" panose="02010600040101010101" pitchFamily="2" charset="-122"/>
              <a:ea typeface="华文中宋" panose="02010600040101010101" pitchFamily="2" charset="-122"/>
              <a:cs typeface="+mn-ea"/>
            </a:endParaRPr>
          </a:p>
        </p:txBody>
      </p:sp>
      <p:sp>
        <p:nvSpPr>
          <p:cNvPr id="56329" name="文本框 56328"/>
          <p:cNvSpPr txBox="1"/>
          <p:nvPr/>
        </p:nvSpPr>
        <p:spPr>
          <a:xfrm>
            <a:off x="518160" y="4221480"/>
            <a:ext cx="5433695" cy="583565"/>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r>
              <a:rPr lang="zh-CN" altLang="en-US" sz="3200" b="1" noProof="1">
                <a:solidFill>
                  <a:srgbClr val="C00000"/>
                </a:solidFill>
                <a:effectLst>
                  <a:outerShdw blurRad="38100" dist="38100" dir="2700000">
                    <a:srgbClr val="C0C0C0"/>
                  </a:outerShdw>
                </a:effectLst>
                <a:latin typeface="华文中宋" panose="02010600040101010101" pitchFamily="2" charset="-122"/>
                <a:ea typeface="华文中宋" panose="02010600040101010101" pitchFamily="2" charset="-122"/>
                <a:cs typeface="+mn-ea"/>
              </a:rPr>
              <a:t>答题思路：</a:t>
            </a:r>
            <a:endParaRPr lang="zh-CN" altLang="en-US" sz="3200" b="1" noProof="1">
              <a:solidFill>
                <a:srgbClr val="C00000"/>
              </a:solidFill>
              <a:effectLst>
                <a:outerShdw blurRad="38100" dist="38100" dir="2700000">
                  <a:srgbClr val="C0C0C0"/>
                </a:outerShdw>
              </a:effectLst>
              <a:latin typeface="华文中宋" panose="02010600040101010101" pitchFamily="2" charset="-122"/>
              <a:ea typeface="华文中宋" panose="02010600040101010101" pitchFamily="2" charset="-122"/>
              <a:cs typeface="+mn-ea"/>
            </a:endParaRPr>
          </a:p>
        </p:txBody>
      </p:sp>
      <p:sp>
        <p:nvSpPr>
          <p:cNvPr id="56330" name="文本框 56329"/>
          <p:cNvSpPr txBox="1"/>
          <p:nvPr/>
        </p:nvSpPr>
        <p:spPr>
          <a:xfrm>
            <a:off x="802640" y="4917440"/>
            <a:ext cx="10149840" cy="521970"/>
          </a:xfrm>
          <a:prstGeom prst="rect">
            <a:avLst/>
          </a:prstGeom>
          <a:noFill/>
          <a:ln w="9525">
            <a:noFill/>
            <a:miter/>
          </a:ln>
        </p:spPr>
        <p:txBody>
          <a:bodyPr wrap="square">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a:spcBef>
                <a:spcPct val="20000"/>
              </a:spcBef>
              <a:buClr>
                <a:schemeClr val="tx2"/>
              </a:buClr>
            </a:pPr>
            <a:r>
              <a:rPr lang="zh-CN" altLang="en-US" sz="2800" b="1" noProof="1">
                <a:solidFill>
                  <a:srgbClr val="0000FF"/>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内容</a:t>
            </a:r>
            <a:r>
              <a:rPr lang="en-US" altLang="zh-CN" sz="2800" b="1" noProof="1">
                <a:solidFill>
                  <a:srgbClr val="0000FF"/>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a:t>
            </a:r>
            <a:r>
              <a:rPr lang="zh-CN" altLang="en-US" sz="2800" b="1" noProof="1">
                <a:solidFill>
                  <a:srgbClr val="0000FF"/>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rPr>
              <a:t>作用：插叙了什么内容，作用是什么？</a:t>
            </a:r>
            <a:endParaRPr lang="zh-CN" altLang="en-US" sz="2800" b="1" noProof="1">
              <a:solidFill>
                <a:srgbClr val="0000FF"/>
              </a:solidFill>
              <a:effectLst>
                <a:outerShdw blurRad="38100" dist="38100" dir="2700000">
                  <a:srgbClr val="C0C0C0"/>
                </a:outerShdw>
              </a:effectLst>
              <a:latin typeface="华文中宋" panose="02010600040101010101" pitchFamily="2" charset="-122"/>
              <a:ea typeface="华文中宋" panose="02010600040101010101" pitchFamily="2" charset="-122"/>
              <a:cs typeface="华文中宋" panose="02010600040101010101" pitchFamily="2" charset="-122"/>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55" presetClass="entr" presetSubtype="0" dur="1000" fill="hold" grpId="0" nodeType="clickEffect">
                                  <p:stCondLst>
                                    <p:cond delay="0"/>
                                  </p:stCondLst>
                                  <p:childTnLst>
                                    <p:set>
                                      <p:cBhvr>
                                        <p:cTn id="6" dur="1" fill="hold">
                                          <p:stCondLst>
                                            <p:cond delay="0"/>
                                          </p:stCondLst>
                                        </p:cTn>
                                        <p:tgtEl>
                                          <p:spTgt spid="56325"/>
                                        </p:tgtEl>
                                        <p:attrNameLst>
                                          <p:attrName>style.visibility</p:attrName>
                                        </p:attrNameLst>
                                      </p:cBhvr>
                                      <p:to>
                                        <p:strVal val="visible"/>
                                      </p:to>
                                    </p:set>
                                    <p:anim calcmode="lin" valueType="num">
                                      <p:cBhvr>
                                        <p:cTn id="7" dur="1000" fill="hold"/>
                                        <p:tgtEl>
                                          <p:spTgt spid="56325"/>
                                        </p:tgtEl>
                                        <p:attrNameLst>
                                          <p:attrName>ppt_w</p:attrName>
                                        </p:attrNameLst>
                                      </p:cBhvr>
                                      <p:tavLst>
                                        <p:tav tm="0">
                                          <p:val>
                                            <p:strVal val="#ppt_w*0.70"/>
                                          </p:val>
                                        </p:tav>
                                        <p:tav tm="100000">
                                          <p:val>
                                            <p:strVal val="#ppt_w"/>
                                          </p:val>
                                        </p:tav>
                                      </p:tavLst>
                                    </p:anim>
                                    <p:anim calcmode="lin" valueType="num">
                                      <p:cBhvr>
                                        <p:cTn id="8" dur="1000" fill="hold"/>
                                        <p:tgtEl>
                                          <p:spTgt spid="56325"/>
                                        </p:tgtEl>
                                        <p:attrNameLst>
                                          <p:attrName>ppt_h</p:attrName>
                                        </p:attrNameLst>
                                      </p:cBhvr>
                                      <p:tavLst>
                                        <p:tav tm="0">
                                          <p:val>
                                            <p:strVal val="#ppt_h"/>
                                          </p:val>
                                        </p:tav>
                                        <p:tav tm="100000">
                                          <p:val>
                                            <p:strVal val="#ppt_h"/>
                                          </p:val>
                                        </p:tav>
                                      </p:tavLst>
                                    </p:anim>
                                    <p:animEffect transition="in" filter="fade">
                                      <p:cBhvr>
                                        <p:cTn id="9" dur="1000"/>
                                        <p:tgtEl>
                                          <p:spTgt spid="56325"/>
                                        </p:tgtEl>
                                      </p:cBhvr>
                                    </p:animEffect>
                                  </p:childTnLst>
                                </p:cTn>
                              </p:par>
                            </p:childTnLst>
                          </p:cTn>
                        </p:par>
                      </p:childTnLst>
                    </p:cTn>
                  </p:par>
                  <p:par>
                    <p:cTn id="10" fill="hold" nodeType="clickPar">
                      <p:stCondLst>
                        <p:cond delay="indefinite"/>
                      </p:stCondLst>
                      <p:childTnLst>
                        <p:par>
                          <p:cTn id="11" fill="hold">
                            <p:stCondLst>
                              <p:cond delay="0"/>
                            </p:stCondLst>
                            <p:childTnLst>
                              <p:par>
                                <p:cTn id="12" presetID="3" presetClass="entr" presetSubtype="10" dur="500" fill="hold" grpId="0" nodeType="clickEffect">
                                  <p:stCondLst>
                                    <p:cond delay="0"/>
                                  </p:stCondLst>
                                  <p:childTnLst>
                                    <p:set>
                                      <p:cBhvr>
                                        <p:cTn id="13" dur="1" fill="hold">
                                          <p:stCondLst>
                                            <p:cond delay="0"/>
                                          </p:stCondLst>
                                        </p:cTn>
                                        <p:tgtEl>
                                          <p:spTgt spid="56326"/>
                                        </p:tgtEl>
                                        <p:attrNameLst>
                                          <p:attrName>style.visibility</p:attrName>
                                        </p:attrNameLst>
                                      </p:cBhvr>
                                      <p:to>
                                        <p:strVal val="visible"/>
                                      </p:to>
                                    </p:set>
                                    <p:animEffect transition="in" filter="blinds(horizontal)">
                                      <p:cBhvr>
                                        <p:cTn id="14" dur="500"/>
                                        <p:tgtEl>
                                          <p:spTgt spid="56326"/>
                                        </p:tgtEl>
                                      </p:cBhvr>
                                    </p:animEffect>
                                  </p:childTnLst>
                                </p:cTn>
                              </p:par>
                            </p:childTnLst>
                          </p:cTn>
                        </p:par>
                      </p:childTnLst>
                    </p:cTn>
                  </p:par>
                  <p:par>
                    <p:cTn id="15" fill="hold" nodeType="clickPar">
                      <p:stCondLst>
                        <p:cond delay="indefinite"/>
                      </p:stCondLst>
                      <p:childTnLst>
                        <p:par>
                          <p:cTn id="16" fill="hold">
                            <p:stCondLst>
                              <p:cond delay="0"/>
                            </p:stCondLst>
                            <p:childTnLst>
                              <p:par>
                                <p:cTn id="17" presetID="2" presetClass="entr" presetSubtype="4" dur="500" fill="hold" grpId="0" nodeType="clickEffect">
                                  <p:stCondLst>
                                    <p:cond delay="0"/>
                                  </p:stCondLst>
                                  <p:childTnLst>
                                    <p:set>
                                      <p:cBhvr>
                                        <p:cTn id="18" dur="1" fill="hold">
                                          <p:stCondLst>
                                            <p:cond delay="0"/>
                                          </p:stCondLst>
                                        </p:cTn>
                                        <p:tgtEl>
                                          <p:spTgt spid="56327"/>
                                        </p:tgtEl>
                                        <p:attrNameLst>
                                          <p:attrName>style.visibility</p:attrName>
                                        </p:attrNameLst>
                                      </p:cBhvr>
                                      <p:to>
                                        <p:strVal val="visible"/>
                                      </p:to>
                                    </p:set>
                                    <p:anim calcmode="lin" valueType="num">
                                      <p:cBhvr additive="base">
                                        <p:cTn id="19" dur="500" fill="hold"/>
                                        <p:tgtEl>
                                          <p:spTgt spid="56327"/>
                                        </p:tgtEl>
                                        <p:attrNameLst>
                                          <p:attrName>ppt_x</p:attrName>
                                        </p:attrNameLst>
                                      </p:cBhvr>
                                      <p:tavLst>
                                        <p:tav tm="0">
                                          <p:val>
                                            <p:strVal val="#ppt_x"/>
                                          </p:val>
                                        </p:tav>
                                        <p:tav tm="100000">
                                          <p:val>
                                            <p:strVal val="#ppt_x"/>
                                          </p:val>
                                        </p:tav>
                                      </p:tavLst>
                                    </p:anim>
                                    <p:anim calcmode="lin" valueType="num">
                                      <p:cBhvr additive="base">
                                        <p:cTn id="20" dur="500" fill="hold"/>
                                        <p:tgtEl>
                                          <p:spTgt spid="56327"/>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p:stCondLst>
                              <p:cond delay="0"/>
                            </p:stCondLst>
                            <p:childTnLst>
                              <p:par>
                                <p:cTn id="23" presetID="8" presetClass="entr" presetSubtype="16" dur="2000" fill="hold" grpId="0" nodeType="clickEffect">
                                  <p:stCondLst>
                                    <p:cond delay="0"/>
                                  </p:stCondLst>
                                  <p:childTnLst>
                                    <p:set>
                                      <p:cBhvr>
                                        <p:cTn id="24" dur="1" fill="hold">
                                          <p:stCondLst>
                                            <p:cond delay="0"/>
                                          </p:stCondLst>
                                        </p:cTn>
                                        <p:tgtEl>
                                          <p:spTgt spid="56329"/>
                                        </p:tgtEl>
                                        <p:attrNameLst>
                                          <p:attrName>style.visibility</p:attrName>
                                        </p:attrNameLst>
                                      </p:cBhvr>
                                      <p:to>
                                        <p:strVal val="visible"/>
                                      </p:to>
                                    </p:set>
                                    <p:animEffect transition="in" filter="diamond(in)">
                                      <p:cBhvr>
                                        <p:cTn id="25" dur="2000"/>
                                        <p:tgtEl>
                                          <p:spTgt spid="56329"/>
                                        </p:tgtEl>
                                      </p:cBhvr>
                                    </p:animEffect>
                                  </p:childTnLst>
                                </p:cTn>
                              </p:par>
                            </p:childTnLst>
                          </p:cTn>
                        </p:par>
                      </p:childTnLst>
                    </p:cTn>
                  </p:par>
                  <p:par>
                    <p:cTn id="26" fill="hold" nodeType="clickPar">
                      <p:stCondLst>
                        <p:cond delay="indefinite"/>
                      </p:stCondLst>
                      <p:childTnLst>
                        <p:par>
                          <p:cTn id="27" fill="hold">
                            <p:stCondLst>
                              <p:cond delay="0"/>
                            </p:stCondLst>
                            <p:childTnLst>
                              <p:par>
                                <p:cTn id="28" presetID="8" presetClass="entr" presetSubtype="16" dur="2000" fill="hold" grpId="0" nodeType="clickEffect">
                                  <p:stCondLst>
                                    <p:cond delay="0"/>
                                  </p:stCondLst>
                                  <p:childTnLst>
                                    <p:set>
                                      <p:cBhvr>
                                        <p:cTn id="29" dur="1" fill="hold">
                                          <p:stCondLst>
                                            <p:cond delay="0"/>
                                          </p:stCondLst>
                                        </p:cTn>
                                        <p:tgtEl>
                                          <p:spTgt spid="56330"/>
                                        </p:tgtEl>
                                        <p:attrNameLst>
                                          <p:attrName>style.visibility</p:attrName>
                                        </p:attrNameLst>
                                      </p:cBhvr>
                                      <p:to>
                                        <p:strVal val="visible"/>
                                      </p:to>
                                    </p:set>
                                    <p:animEffect transition="in" filter="diamond(in)">
                                      <p:cBhvr>
                                        <p:cTn id="30" dur="2000"/>
                                        <p:tgtEl>
                                          <p:spTgt spid="56330"/>
                                        </p:tgtEl>
                                      </p:cBhvr>
                                    </p:animEffect>
                                  </p:childTnLst>
                                </p:cTn>
                              </p:par>
                            </p:childTnLst>
                          </p:cTn>
                        </p:par>
                      </p:childTnLst>
                    </p:cTn>
                  </p:par>
                  <p:par>
                    <p:cTn id="31" fill="hold" nodeType="clickPar">
                      <p:stCondLst>
                        <p:cond delay="indefinite"/>
                      </p:stCondLst>
                      <p:childTnLst>
                        <p:par>
                          <p:cTn id="32" fill="hold">
                            <p:stCondLst>
                              <p:cond delay="0"/>
                            </p:stCondLst>
                            <p:childTnLst>
                              <p:par>
                                <p:cTn id="33" presetID="3" presetClass="entr" presetSubtype="10" dur="500" fill="hold" grpId="0" nodeType="clickEffect">
                                  <p:stCondLst>
                                    <p:cond delay="0"/>
                                  </p:stCondLst>
                                  <p:childTnLst>
                                    <p:set>
                                      <p:cBhvr>
                                        <p:cTn id="34" dur="1" fill="hold">
                                          <p:stCondLst>
                                            <p:cond delay="0"/>
                                          </p:stCondLst>
                                        </p:cTn>
                                        <p:tgtEl>
                                          <p:spTgt spid="56328"/>
                                        </p:tgtEl>
                                        <p:attrNameLst>
                                          <p:attrName>style.visibility</p:attrName>
                                        </p:attrNameLst>
                                      </p:cBhvr>
                                      <p:to>
                                        <p:strVal val="visible"/>
                                      </p:to>
                                    </p:set>
                                    <p:animEffect transition="in" filter="blinds(horizontal)">
                                      <p:cBhvr>
                                        <p:cTn id="35" dur="500"/>
                                        <p:tgtEl>
                                          <p:spTgt spid="5632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6325" grpId="0"/>
      <p:bldP spid="56326" grpId="0"/>
      <p:bldP spid="56327" grpId="0"/>
      <p:bldP spid="56329" grpId="0"/>
      <p:bldP spid="56330" grpId="0"/>
      <p:bldP spid="56328"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5500370"/>
          </a:xfrm>
          <a:prstGeom prst="rect">
            <a:avLst/>
          </a:prstGeom>
          <a:solidFill>
            <a:schemeClr val="bg1">
              <a:alpha val="45000"/>
            </a:schemeClr>
          </a:solidFill>
        </p:spPr>
        <p:txBody>
          <a:bodyPr wrap="square" rtlCol="0" anchor="t">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我在一所学校教美术。一个叫山子的同学悟性高，进步很快。</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一天，我布置了一道作业——给父母画幅肖像素描。放学后，山子磨磨蹭蹭走在后面，吞吞吐吐问我：“老师，作业我可不可以不做”我笑着摇摇头:“那怎么可以你是班上画得最好的，我还等着明天拿你的作业当范本呢。”第二天，同学们交上素描，山子却红着脸说:“老师，我还没准备好，想画一幅最好的给您。”我答应了。</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过了几天，山子把父母的肖像交给我。果然不错，画面结构、光的明暗处理都恰到好处。我非常满意，把画挂在墙上，供同学们观摩。我突然冒出一个想法，对同学们说：“这幅画的成功，得益于山子平时的刻苦训练和仔细观察。为了让大家有更直观的认识，我们把他父母请来，对照一下怎么样”</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同学们大声赞同，山子却突然变了脸色，紧咬着嘴唇不作声。我奇怪地问他:“你不同意”山子摇摇头。我又问:“那你同意了”山子还是摇头。</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我终于按捺不住:“山子同学，老师让你请父母来，是为了让同学们更好地掌握绘画技巧，难道你连这点儿事也想不明白”山子终于点点头。我说:“那好，今天晚上，我们开个美术沙龙，请你父母来。”晚上，美术沙龙的气氛非常热烈，不少同学的父母都来了，却迟迟不见山子和他父母的身影。他们不会不来吧我正焦急万分，山子走进教室，手里牵着一根竹竿。一男一女相互搀扶着，男人握着竹竿，女人挽着男人的胳膊。两人竟然都是盲人，没戴墨镜，眼窝深陷!山子涩涩地说:“这就是我爸妈。”说完，他低下头，一声不吭。我看看墙上挂的画，又看看山子：“那这画上的人……”山子低声说:“我是求别人让我画的。我不能画我爸妈……”我明白过来，鼻子一阵发酸。</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山子父亲大大方方地说:“老师、同学们，山子把事情都告诉我了。既然老师请，我就不能不来，不能不守信用。山子，来，给爸妈再画一张。”我忙搬凳子请两位老人坐下，对山子说:“画吧，这次全班同学可要看看你的水平。”迎着我鼓励的眼神，山子用力点点头，支起画板。班里静悄悄的，山子的画笔“沙沙”作响。他父母端坐着，满脸笑容。山子母亲轻声念叨:“把你爸画漂亮点。这辈子，我还没有他的画像呢。”两个小时后，山子长吁一口气站起来。我走到画板前一看，忍不住问:“山子，你怎么没画……”山子父亲也站起来:“老师，山子没画俺的眼睛吧”我很惊讶：“您怎么知道”</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山子父亲微微一笑:“自己的孩子，当然清楚。他最不愿面对的，就是我们的眼睛啊。”两人搀扶着站起来。山子父亲从衣袋里掏出一张纸片，对山子母亲说:“来，把咱的眼睛画上。老师，麻烦你来粘胶水。”他走向画板。我忙扶住他，却见他走过去，用手搽了搽画板。奇迹发生了：他把那张纸片不偏不倚贴在眉毛下!全班一片惊呼，那竟然是一张红色心形纸片。父亲拍拍山子，说:“这是你妈专门剪的。这次，你看到爸妈的眼睛了吧爸妈是成天用‘心’在看着你成长啊。”全班响起热烈的掌声。我感慨万分地说:“同学们，今天，山子的父母给我们上了一课。记住，不管绘画技巧多高明，心中没有爱，你们的作品将一钱不值。”</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山子双眼噙泪，扶着父母: “爸、妈，我懂了。我这就把你们的眼睛画上，以后再也不怕让别人看见。”山子仔细地把父母的眼睛画上。我明白，山子今后将永远相信，父母的眼睛是最完美的，因为他们一直用“心”支撑着他。</a:t>
            </a:r>
            <a:r>
              <a:rPr lang="en-US" altLang="zh-CN" sz="1400" b="1">
                <a:latin typeface="微软雅黑" panose="020b0503020204020204" charset="-122"/>
                <a:ea typeface="微软雅黑" panose="020b0503020204020204" charset="-122"/>
                <a:cs typeface="微软雅黑" panose="020b0503020204020204" charset="-122"/>
              </a:rPr>
              <a:t>                                                                                                                                                      </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590550" y="5414010"/>
            <a:ext cx="6096000"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kumimoji="1" lang="zh-CN" altLang="en-US" b="1" noProof="0">
                <a:ln>
                  <a:noFill/>
                </a:ln>
                <a:solidFill>
                  <a:srgbClr val="0070C0"/>
                </a:solidFill>
                <a:effectLst/>
                <a:uLnTx/>
                <a:uFillTx/>
                <a:latin typeface="微软雅黑" panose="020b0503020204020204" charset="-122"/>
                <a:ea typeface="微软雅黑" panose="020b0503020204020204" charset="-122"/>
                <a:sym typeface="+mn-ea"/>
              </a:rPr>
              <a:t>本文叙述了一个什么故事请你用简洁的语言概括出来。</a:t>
            </a:r>
            <a:endParaRPr kumimoji="1" lang="zh-CN" altLang="en-US" b="1" noProof="0">
              <a:ln>
                <a:noFill/>
              </a:ln>
              <a:solidFill>
                <a:srgbClr val="0070C0"/>
              </a:solidFill>
              <a:effectLst/>
              <a:uLnTx/>
              <a:uFillTx/>
              <a:latin typeface="微软雅黑" panose="020b0503020204020204" charset="-122"/>
              <a:ea typeface="微软雅黑" panose="020b0503020204020204" charset="-122"/>
              <a:sym typeface="+mn-ea"/>
            </a:endParaRPr>
          </a:p>
        </p:txBody>
      </p:sp>
      <p:sp>
        <p:nvSpPr>
          <p:cNvPr id="6" name="文本框 5"/>
          <p:cNvSpPr txBox="1"/>
          <p:nvPr/>
        </p:nvSpPr>
        <p:spPr>
          <a:xfrm>
            <a:off x="728345" y="5892165"/>
            <a:ext cx="11463655" cy="86550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b="1">
                <a:solidFill>
                  <a:srgbClr val="FF0000"/>
                </a:solidFill>
                <a:ea typeface="微软雅黑" panose="020b0503020204020204" charset="-122"/>
                <a:sym typeface="+mn-ea"/>
              </a:rPr>
              <a:t>山子通过给父母画肖像（2分），明白了父母对他的爱（1分）。</a:t>
            </a:r>
            <a:r>
              <a:rPr lang="zh-CN" b="1">
                <a:solidFill>
                  <a:srgbClr val="7030A0"/>
                </a:solidFill>
                <a:ea typeface="微软雅黑" panose="020b0503020204020204" charset="-122"/>
                <a:sym typeface="+mn-ea"/>
              </a:rPr>
              <a:t>（考生答出画肖像即可给2分，答出“父母的爱”、“父母用‘心’看着他成长”、“用‘心’支撑着他”的内容给1分。）</a:t>
            </a:r>
            <a:endParaRPr lang="zh-CN" b="1">
              <a:solidFill>
                <a:srgbClr val="7030A0"/>
              </a:solidFill>
              <a:ea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4" name="文本框 3"/>
          <p:cNvSpPr txBox="1"/>
          <p:nvPr/>
        </p:nvSpPr>
        <p:spPr>
          <a:xfrm>
            <a:off x="0" y="0"/>
            <a:ext cx="12202795" cy="4867910"/>
          </a:xfrm>
          <a:prstGeom prst="rect">
            <a:avLst/>
          </a:prstGeom>
          <a:solidFill>
            <a:schemeClr val="bg1">
              <a:alpha val="45000"/>
            </a:schemeClr>
          </a:solidFill>
        </p:spPr>
        <p:txBody>
          <a:bodyPr wrap="square" rtlCol="0" anchor="t">
            <a:no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侯银匠店特别处是附带出租花轿。银匠店出租花轿，不知是什么道理。</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侯银匠中年丧妻，身边只有一个女儿侯菊。在同年的女孩子还只知道抓子儿.踢毽子的时候，她已经把家务全撑了起来。开门扫地.掸土抹桌.烧茶煮饭.浆洗缝补。事事都做得很精到。</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一家有女百家求，头几年就不断有媒人来给侯菊提亲。侯银匠千挑万选，看定了开粮行陆家的老三。侯银匠问菊子的意见。菊子说“爹作主!”侯银匠拿出一张小照片，让菊子看，菊子噗嗤一声笑了。“笑什么?”——“这个人我认得!”从菊子的神态上，银匠知道女儿是中意的。</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定亲后，陆家不断派媒人来催婚。三天一催，五天一催。侯菊有点不耐烦：“总得给人家一点时间准备准备。”</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侯银匠顺着女儿的意思，搜罗了点金子打了一对耳坠.一条金链子.一个戒指。侯菊说：“不是我稀罕金东西。大嫂子.二嫂子家里陪嫁的金首饰戴不完。我嫁过去，有个人来客往的，戴两件金的，也显得不过于寒碜。”侯银匠知道这也是给当爹的做脸，于是加工细做。 心里有点甜，又有点苦。 ——爹问菊子还要什么，菊子指指花轿，说：“我要这项花轿。”“这是顶旧花轿，你要它干什么?”“我看了看，骨架都还是好的，我会把它变成一顶新的!．’侯菊动手改装花轿，买了大红缎子.各色丝绒，飞针走线，一天忙到晚。她又请爹打了两串小银铃，作为飘带的坠脚。轿子一动，银铃碎响。轿子完工，很多人都来看。</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转过年来，春暖花开，侯菊就坐了这顶手制的花轿出门。临上轿时．菊子说了声：“爹!您多保重。”鞭炮一响，老银匠的眼泪就下来了。‘花轿没有再抬回来．侯菊把轿子留下了。大嫂.二嫂家里都有钱。侯菊有什么呢?她有这项花轿。全城的花轿，都不如侯菊的花轿鲜亮，接亲的人家都愿意租侯菊的。这样她每月都有进项。她把钱放在抽屉里，对丈夫说：“以后你要买书订杂志，要用钱，就从这抽屉里拿。，”</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陆家一天三顿饭都归侯菊管。陆家人多，众口难调。老大爱吃硬饭，老二爱吃烂饭，公公婆婆爱吃焖饭。侯菊竞能在一口锅里煮出三样饭。</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公公婆婆都喜欢三儿媳妇。婆婆把米柜的钥匙交给了她，公公连粮行账簿都交给了她。她实际上成了陆家的当家媳妇。她才十七岁。．侯银匠有时以为女儿还在身边。他的灯盏里油快干了，就大声喊：“菊子!给我拿点油来!” 及至无人应声，才一个人笑了：“老了 ! 糊涂了 ! ”</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女儿有时提了两瓶酒回来看他，椅子还没有坐热就匆匆忙忙走了，陆家一刻也离不开她。</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zh-CN" altLang="en-US" sz="1400" b="1">
                <a:latin typeface="微软雅黑" panose="020b0503020204020204" charset="-122"/>
                <a:ea typeface="微软雅黑" panose="020b0503020204020204" charset="-122"/>
                <a:cs typeface="微软雅黑" panose="020b0503020204020204" charset="-122"/>
              </a:rPr>
              <a:t>侯银匠不会打牌，也不会下棋．他能喝一点酒，也不多。而且喝的是幔酒。两块茶干，二两酒，就够他消磨一晚上。候银匠忽然想起两句唐诗，那是他錾在银簪子上的。想起这两句诗，有点文不对题：姑苏城外寒山寺?夜半钟声到客船。 (选自《汪曾祺全集》，有删改)</a:t>
            </a:r>
            <a:endParaRPr lang="zh-CN" altLang="en-US" sz="1400" b="1">
              <a:latin typeface="微软雅黑" panose="020b0503020204020204" charset="-122"/>
              <a:ea typeface="微软雅黑" panose="020b0503020204020204" charset="-122"/>
              <a:cs typeface="微软雅黑" panose="020b0503020204020204" charset="-122"/>
            </a:endParaRPr>
          </a:p>
          <a:p>
            <a:pPr indent="355600">
              <a:lnSpc>
                <a:spcPct val="110000"/>
              </a:lnSpc>
            </a:pPr>
            <a:r>
              <a:rPr lang="en-US" altLang="zh-CN" sz="1400" b="1">
                <a:latin typeface="微软雅黑" panose="020b0503020204020204" charset="-122"/>
                <a:ea typeface="微软雅黑" panose="020b0503020204020204" charset="-122"/>
                <a:cs typeface="微软雅黑" panose="020b0503020204020204" charset="-122"/>
              </a:rPr>
              <a:t>                                                                                                                                            </a:t>
            </a:r>
            <a:endParaRPr lang="zh-CN" altLang="en-US" sz="1400" b="1">
              <a:latin typeface="微软雅黑" panose="020b0503020204020204" charset="-122"/>
              <a:ea typeface="微软雅黑" panose="020b0503020204020204" charset="-122"/>
              <a:cs typeface="微软雅黑" panose="020b0503020204020204" charset="-122"/>
            </a:endParaRPr>
          </a:p>
        </p:txBody>
      </p:sp>
      <p:sp>
        <p:nvSpPr>
          <p:cNvPr id="5" name="文本框 4"/>
          <p:cNvSpPr txBox="1"/>
          <p:nvPr/>
        </p:nvSpPr>
        <p:spPr>
          <a:xfrm>
            <a:off x="306705" y="4955540"/>
            <a:ext cx="10452735" cy="47815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kumimoji="1" lang="zh-CN" altLang="en-US" b="1" noProof="0">
                <a:ln>
                  <a:noFill/>
                </a:ln>
                <a:solidFill>
                  <a:srgbClr val="0070C0"/>
                </a:solidFill>
                <a:effectLst/>
                <a:uLnTx/>
                <a:uFillTx/>
                <a:latin typeface="微软雅黑" panose="020b0503020204020204" charset="-122"/>
                <a:ea typeface="微软雅黑" panose="020b0503020204020204" charset="-122"/>
                <a:sym typeface="+mn-ea"/>
              </a:rPr>
              <a:t>小说第二段(“侯银匠中年丧妻……很精到”)，对全文情节展开有什么作用?请具体说明。  </a:t>
            </a:r>
            <a:endParaRPr kumimoji="1" lang="zh-CN" altLang="en-US" b="1" noProof="0">
              <a:ln>
                <a:noFill/>
              </a:ln>
              <a:solidFill>
                <a:srgbClr val="0070C0"/>
              </a:solidFill>
              <a:effectLst/>
              <a:uLnTx/>
              <a:uFillTx/>
              <a:latin typeface="微软雅黑" panose="020b0503020204020204" charset="-122"/>
              <a:ea typeface="微软雅黑" panose="020b0503020204020204" charset="-122"/>
              <a:sym typeface="+mn-ea"/>
            </a:endParaRPr>
          </a:p>
        </p:txBody>
      </p:sp>
      <p:sp>
        <p:nvSpPr>
          <p:cNvPr id="6" name="文本框 5"/>
          <p:cNvSpPr txBox="1"/>
          <p:nvPr/>
        </p:nvSpPr>
        <p:spPr>
          <a:xfrm>
            <a:off x="369570" y="5521325"/>
            <a:ext cx="11463655" cy="865505"/>
          </a:xfrm>
          <a:prstGeom prst="rect">
            <a:avLst/>
          </a:prstGeom>
          <a:noFill/>
        </p:spPr>
        <p:txBody>
          <a:bodyPr wrap="square" rtlCol="0" anchor="t">
            <a:spAutoFit/>
          </a:bodyPr>
          <a:lstStyle>
            <a:defPPr>
              <a:defRPr lang="zh-CN"/>
            </a:defPPr>
            <a:lvl1pPr marL="0" lvl="0"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1pPr>
            <a:lvl2pPr marL="457200" lvl="1"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2pPr>
            <a:lvl3pPr marL="914400" lvl="2"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3pPr>
            <a:lvl4pPr marL="1371600" lvl="3"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4pPr>
            <a:lvl5pPr marL="1828800" lvl="4"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5pPr>
            <a:lvl6pPr marL="2286000" lvl="5"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6pPr>
            <a:lvl7pPr marL="2743200" lvl="6"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7pPr>
            <a:lvl8pPr marL="3200400" lvl="7"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8pPr>
            <a:lvl9pPr marL="3657600" lvl="8" indent="0" algn="l" defTabSz="914400" rtl="0" eaLnBrk="0" fontAlgn="base" latinLnBrk="0" hangingPunct="0">
              <a:lnSpc>
                <a:spcPct val="100000"/>
              </a:lnSpc>
              <a:spcBef>
                <a:spcPct val="0"/>
              </a:spcBef>
              <a:spcAft>
                <a:spcPct val="0"/>
              </a:spcAft>
              <a:buNone/>
              <a:defRPr b="0" i="0" u="none" kern="1200" baseline="0">
                <a:solidFill>
                  <a:schemeClr val="tx1"/>
                </a:solidFill>
                <a:latin typeface="Calibri" panose="020f0502020204030204" pitchFamily="34" charset="0"/>
                <a:ea typeface="宋体" panose="02010600030101010101" pitchFamily="2" charset="-122"/>
                <a:cs typeface="+mn-cs"/>
              </a:defRPr>
            </a:lvl9pPr>
          </a:lstStyle>
          <a:p>
            <a:pPr eaLnBrk="1" hangingPunct="1">
              <a:lnSpc>
                <a:spcPct val="140000"/>
              </a:lnSpc>
              <a:buNone/>
            </a:pPr>
            <a:r>
              <a:rPr lang="zh-CN" b="1">
                <a:solidFill>
                  <a:srgbClr val="C00000"/>
                </a:solidFill>
                <a:ea typeface="微软雅黑" panose="020b0503020204020204" charset="-122"/>
                <a:sym typeface="+mn-ea"/>
              </a:rPr>
              <a:t>①从父女相依为命着眼，为下文选女婿，打陪嫁首饰，在女儿出嫁后父亲的孤独这些情节提供依据。②从突出侯菊的精细能干着眼，为写侯菊改装花轿，出租花轿，成为当家媳妇等情节提供依据。</a:t>
            </a:r>
            <a:endParaRPr lang="zh-CN" b="1">
              <a:solidFill>
                <a:srgbClr val="C00000"/>
              </a:solidFill>
              <a:ea typeface="微软雅黑" panose="020b0503020204020204" charset="-122"/>
              <a:sym typeface="+mn-ea"/>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6"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https://d.book118.com/125212320131011043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宋体"/>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宋体"/>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1_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a:ea typeface="Calibri Light"/>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263</Paragraphs>
  <Slides>29</Slides>
  <Notes>0</Notes>
  <TotalTime>1</TotalTime>
  <HiddenSlides>0</HiddenSlides>
  <MMClips>0</MMClips>
  <ScaleCrop>0</ScaleCrop>
  <HeadingPairs>
    <vt:vector baseType="variant" size="6">
      <vt:variant>
        <vt:lpstr>Fonts used</vt:lpstr>
      </vt:variant>
      <vt:variant>
        <vt:i4>13</vt:i4>
      </vt:variant>
      <vt:variant>
        <vt:lpstr>Theme</vt:lpstr>
      </vt:variant>
      <vt:variant>
        <vt:i4>1</vt:i4>
      </vt:variant>
      <vt:variant>
        <vt:lpstr>Slide Titles</vt:lpstr>
      </vt:variant>
      <vt:variant>
        <vt:i4>29</vt:i4>
      </vt:variant>
    </vt:vector>
  </HeadingPairs>
  <TitlesOfParts>
    <vt:vector baseType="lpstr" size="43">
      <vt:lpstr>Arial</vt:lpstr>
      <vt:lpstr>Calibri</vt:lpstr>
      <vt:lpstr>Calibri Light</vt:lpstr>
      <vt:lpstr>宋体</vt:lpstr>
      <vt:lpstr>华文中宋</vt:lpstr>
      <vt:lpstr>微软雅黑</vt:lpstr>
      <vt:lpstr>Times New Roman</vt:lpstr>
      <vt:lpstr>华文新魏</vt:lpstr>
      <vt:lpstr>Wingdings</vt:lpstr>
      <vt:lpstr>华文行楷</vt:lpstr>
      <vt:lpstr>方正姚体</vt:lpstr>
      <vt:lpstr>黑体</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小说基本知识</vt:lpstr>
      <vt:lpstr>PowerPoint Presentation</vt:lpstr>
      <vt:lpstr>PowerPoint Presentation</vt:lpstr>
      <vt:lpstr>PowerPoint Presentation</vt:lpstr>
      <vt:lpstr>题型一：结合文章内容，分析人物形象。</vt:lpstr>
      <vt:lpstr>PowerPoint Presentation</vt:lpstr>
      <vt:lpstr>题型二：XX是一个怎样的人物？</vt:lpstr>
      <vt:lpstr>PowerPoint Presentation</vt:lpstr>
      <vt:lpstr>题型三：XX有哪些优秀的品质/特点？</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记叙的顺序有几种？有何作用？</vt:lpstr>
      <vt:lpstr>什么是插叙？</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2024-09-05T05:21:45.770</cp:lastPrinted>
  <dcterms:created xsi:type="dcterms:W3CDTF">2024-09-04T21:21:45Z</dcterms:created>
  <dcterms:modified xsi:type="dcterms:W3CDTF">2024-09-04T21:21:47Z</dcterms:modified>
</cp:coreProperties>
</file>