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9231ED-EBAA-4B6B-A9D5-4095BBEF94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9994FB-0524-4DC3-8A0E-1E4E2EB05F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79038D-6A8B-41E3-BA0B-BBBD81774A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C17BB11-F287-41FE-8ED4-7E1FC7AEFE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3002CEB-1CFF-4991-A2AC-8500A742C6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5DB61AE-4343-48A6-9FAB-B63E3994DF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6750ACE-3375-47A1-BA4F-3A1C25C8B5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29B474B-5772-4C2C-9077-D7D11AEB60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A55CFFA-4C90-4CBA-9BD2-98B525502C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ECE429-6A33-44DF-9D8A-4A3F8988AC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6877B2-1AA3-4826-B630-0C7DBDF2FE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25214220240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:XX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2024-01-28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小说的情节与人物塑造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情节的设计与构建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人物塑造的技巧与方法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情节与人物的相互关系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小说中的情节与人物塑造案例分析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7034" y="3414098"/>
            <a:ext cx="2139982" cy="2139982"/>
            <a:chOff x="1207034" y="3414098"/>
            <a:chExt cx="2139982" cy="2139982"/>
          </a:xfrm>
        </p:grpSpPr>
        <p:sp>
          <p:nvSpPr>
            <p:cNvPr id="3" name="Freeform 3"/>
            <p:cNvSpPr/>
            <p:nvPr/>
          </p:nvSpPr>
          <p:spPr>
            <a:xfrm rot="13500000">
              <a:off x="1207034" y="3414098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894644" y="4362026"/>
              <a:ext cx="744855" cy="235839"/>
            </a:xfrm>
            <a:custGeom>
              <a:rect l="l" t="t" r="r" b="b"/>
              <a:pathLst>
                <a:path w="723" h="226">
                  <a:moveTo>
                    <a:pt x="618" y="132"/>
                  </a:moveTo>
                  <a:cubicBezTo>
                    <a:pt x="616" y="126"/>
                    <a:pt x="613" y="120"/>
                    <a:pt x="611" y="115"/>
                  </a:cubicBezTo>
                  <a:cubicBezTo>
                    <a:pt x="560" y="21"/>
                    <a:pt x="560" y="21"/>
                    <a:pt x="560" y="21"/>
                  </a:cubicBezTo>
                  <a:cubicBezTo>
                    <a:pt x="553" y="9"/>
                    <a:pt x="540" y="1"/>
                    <a:pt x="526" y="1"/>
                  </a:cubicBezTo>
                  <a:cubicBezTo>
                    <a:pt x="526" y="1"/>
                    <a:pt x="503" y="0"/>
                    <a:pt x="491" y="0"/>
                  </a:cubicBezTo>
                  <a:cubicBezTo>
                    <a:pt x="476" y="0"/>
                    <a:pt x="463" y="8"/>
                    <a:pt x="456" y="21"/>
                  </a:cubicBezTo>
                  <a:cubicBezTo>
                    <a:pt x="439" y="52"/>
                    <a:pt x="439" y="52"/>
                    <a:pt x="439" y="52"/>
                  </a:cubicBezTo>
                  <a:cubicBezTo>
                    <a:pt x="445" y="61"/>
                    <a:pt x="445" y="61"/>
                    <a:pt x="445" y="61"/>
                  </a:cubicBezTo>
                  <a:cubicBezTo>
                    <a:pt x="464" y="25"/>
                    <a:pt x="464" y="25"/>
                    <a:pt x="464" y="25"/>
                  </a:cubicBezTo>
                  <a:cubicBezTo>
                    <a:pt x="470" y="15"/>
                    <a:pt x="480" y="8"/>
                    <a:pt x="491" y="8"/>
                  </a:cubicBezTo>
                  <a:cubicBezTo>
                    <a:pt x="502" y="8"/>
                    <a:pt x="512" y="15"/>
                    <a:pt x="517" y="25"/>
                  </a:cubicBezTo>
                  <a:cubicBezTo>
                    <a:pt x="568" y="118"/>
                    <a:pt x="568" y="118"/>
                    <a:pt x="568" y="118"/>
                  </a:cubicBezTo>
                  <a:cubicBezTo>
                    <a:pt x="574" y="129"/>
                    <a:pt x="580" y="144"/>
                    <a:pt x="572" y="156"/>
                  </a:cubicBezTo>
                  <a:cubicBezTo>
                    <a:pt x="564" y="168"/>
                    <a:pt x="548" y="169"/>
                    <a:pt x="542" y="169"/>
                  </a:cubicBezTo>
                  <a:cubicBezTo>
                    <a:pt x="457" y="169"/>
                    <a:pt x="457" y="169"/>
                    <a:pt x="457" y="169"/>
                  </a:cubicBezTo>
                  <a:cubicBezTo>
                    <a:pt x="461" y="166"/>
                    <a:pt x="465" y="163"/>
                    <a:pt x="467" y="159"/>
                  </a:cubicBezTo>
                  <a:cubicBezTo>
                    <a:pt x="478" y="144"/>
                    <a:pt x="470" y="127"/>
                    <a:pt x="464" y="115"/>
                  </a:cubicBezTo>
                  <a:cubicBezTo>
                    <a:pt x="428" y="48"/>
                    <a:pt x="428" y="48"/>
                    <a:pt x="428" y="48"/>
                  </a:cubicBezTo>
                  <a:cubicBezTo>
                    <a:pt x="413" y="21"/>
                    <a:pt x="413" y="21"/>
                    <a:pt x="413" y="21"/>
                  </a:cubicBezTo>
                  <a:cubicBezTo>
                    <a:pt x="406" y="9"/>
                    <a:pt x="393" y="1"/>
                    <a:pt x="379" y="1"/>
                  </a:cubicBezTo>
                  <a:cubicBezTo>
                    <a:pt x="379" y="1"/>
                    <a:pt x="347" y="0"/>
                    <a:pt x="344" y="0"/>
                  </a:cubicBezTo>
                  <a:cubicBezTo>
                    <a:pt x="330" y="0"/>
                    <a:pt x="317" y="8"/>
                    <a:pt x="310" y="21"/>
                  </a:cubicBezTo>
                  <a:cubicBezTo>
                    <a:pt x="293" y="51"/>
                    <a:pt x="293" y="51"/>
                    <a:pt x="293" y="51"/>
                  </a:cubicBezTo>
                  <a:cubicBezTo>
                    <a:pt x="298" y="61"/>
                    <a:pt x="298" y="61"/>
                    <a:pt x="298" y="61"/>
                  </a:cubicBezTo>
                  <a:cubicBezTo>
                    <a:pt x="318" y="25"/>
                    <a:pt x="318" y="25"/>
                    <a:pt x="318" y="25"/>
                  </a:cubicBezTo>
                  <a:cubicBezTo>
                    <a:pt x="323" y="15"/>
                    <a:pt x="333" y="8"/>
                    <a:pt x="344" y="8"/>
                  </a:cubicBezTo>
                  <a:cubicBezTo>
                    <a:pt x="355" y="8"/>
                    <a:pt x="365" y="15"/>
                    <a:pt x="371" y="25"/>
                  </a:cubicBezTo>
                  <a:cubicBezTo>
                    <a:pt x="422" y="118"/>
                    <a:pt x="422" y="118"/>
                    <a:pt x="422" y="118"/>
                  </a:cubicBezTo>
                  <a:cubicBezTo>
                    <a:pt x="427" y="129"/>
                    <a:pt x="434" y="144"/>
                    <a:pt x="425" y="156"/>
                  </a:cubicBezTo>
                  <a:cubicBezTo>
                    <a:pt x="417" y="168"/>
                    <a:pt x="402" y="169"/>
                    <a:pt x="395" y="169"/>
                  </a:cubicBezTo>
                  <a:cubicBezTo>
                    <a:pt x="311" y="169"/>
                    <a:pt x="311" y="169"/>
                    <a:pt x="311" y="169"/>
                  </a:cubicBezTo>
                  <a:cubicBezTo>
                    <a:pt x="315" y="166"/>
                    <a:pt x="318" y="163"/>
                    <a:pt x="321" y="159"/>
                  </a:cubicBezTo>
                  <a:cubicBezTo>
                    <a:pt x="331" y="144"/>
                    <a:pt x="324" y="127"/>
                    <a:pt x="317" y="115"/>
                  </a:cubicBezTo>
                  <a:cubicBezTo>
                    <a:pt x="266" y="21"/>
                    <a:pt x="266" y="21"/>
                    <a:pt x="266" y="21"/>
                  </a:cubicBezTo>
                  <a:cubicBezTo>
                    <a:pt x="260" y="9"/>
                    <a:pt x="246" y="1"/>
                    <a:pt x="232" y="1"/>
                  </a:cubicBezTo>
                  <a:cubicBezTo>
                    <a:pt x="232" y="1"/>
                    <a:pt x="200" y="0"/>
                    <a:pt x="198" y="0"/>
                  </a:cubicBezTo>
                  <a:cubicBezTo>
                    <a:pt x="183" y="0"/>
                    <a:pt x="170" y="8"/>
                    <a:pt x="163" y="21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1" y="117"/>
                    <a:pt x="109" y="119"/>
                    <a:pt x="108" y="122"/>
                  </a:cubicBezTo>
                  <a:cubicBezTo>
                    <a:pt x="111" y="121"/>
                    <a:pt x="115" y="121"/>
                    <a:pt x="119" y="120"/>
                  </a:cubicBezTo>
                  <a:cubicBezTo>
                    <a:pt x="119" y="120"/>
                    <a:pt x="120" y="119"/>
                    <a:pt x="120" y="118"/>
                  </a:cubicBezTo>
                  <a:cubicBezTo>
                    <a:pt x="171" y="25"/>
                    <a:pt x="171" y="25"/>
                    <a:pt x="171" y="25"/>
                  </a:cubicBezTo>
                  <a:cubicBezTo>
                    <a:pt x="177" y="15"/>
                    <a:pt x="187" y="8"/>
                    <a:pt x="198" y="8"/>
                  </a:cubicBezTo>
                  <a:cubicBezTo>
                    <a:pt x="208" y="8"/>
                    <a:pt x="219" y="15"/>
                    <a:pt x="224" y="25"/>
                  </a:cubicBezTo>
                  <a:cubicBezTo>
                    <a:pt x="275" y="118"/>
                    <a:pt x="275" y="118"/>
                    <a:pt x="275" y="118"/>
                  </a:cubicBezTo>
                  <a:cubicBezTo>
                    <a:pt x="281" y="129"/>
                    <a:pt x="287" y="144"/>
                    <a:pt x="279" y="156"/>
                  </a:cubicBezTo>
                  <a:cubicBezTo>
                    <a:pt x="270" y="168"/>
                    <a:pt x="255" y="169"/>
                    <a:pt x="249" y="169"/>
                  </a:cubicBezTo>
                  <a:cubicBezTo>
                    <a:pt x="147" y="169"/>
                    <a:pt x="147" y="169"/>
                    <a:pt x="147" y="169"/>
                  </a:cubicBezTo>
                  <a:cubicBezTo>
                    <a:pt x="140" y="169"/>
                    <a:pt x="125" y="168"/>
                    <a:pt x="116" y="156"/>
                  </a:cubicBezTo>
                  <a:cubicBezTo>
                    <a:pt x="111" y="147"/>
                    <a:pt x="112" y="138"/>
                    <a:pt x="115" y="130"/>
                  </a:cubicBezTo>
                  <a:cubicBezTo>
                    <a:pt x="112" y="130"/>
                    <a:pt x="106" y="132"/>
                    <a:pt x="105" y="132"/>
                  </a:cubicBezTo>
                  <a:cubicBezTo>
                    <a:pt x="42" y="151"/>
                    <a:pt x="0" y="177"/>
                    <a:pt x="0" y="177"/>
                  </a:cubicBezTo>
                  <a:cubicBezTo>
                    <a:pt x="0" y="177"/>
                    <a:pt x="107" y="227"/>
                    <a:pt x="238" y="227"/>
                  </a:cubicBezTo>
                  <a:cubicBezTo>
                    <a:pt x="485" y="227"/>
                    <a:pt x="485" y="227"/>
                    <a:pt x="485" y="227"/>
                  </a:cubicBezTo>
                  <a:cubicBezTo>
                    <a:pt x="617" y="227"/>
                    <a:pt x="723" y="177"/>
                    <a:pt x="723" y="177"/>
                  </a:cubicBezTo>
                  <a:cubicBezTo>
                    <a:pt x="723" y="177"/>
                    <a:pt x="681" y="151"/>
                    <a:pt x="618" y="13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AutoShape 5"/>
          <p:cNvSpPr/>
          <p:nvPr/>
        </p:nvSpPr>
        <p:spPr>
          <a:xfrm rot="2700000">
            <a:off x="1474591" y="3601169"/>
            <a:ext cx="492347" cy="492347"/>
          </a:xfrm>
          <a:prstGeom prst="ellipse">
            <a:avLst/>
          </a:prstGeom>
          <a:solidFill>
            <a:schemeClr val="lt1">
              <a:alpha val="100000"/>
            </a:schemeClr>
          </a:solidFill>
          <a:ln w="100012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2700000">
            <a:off x="2372036" y="2275003"/>
            <a:ext cx="2139982" cy="2139982"/>
          </a:xfrm>
          <a:custGeom>
            <a:rect l="l" t="t" r="r" b="b"/>
            <a:pathLst>
              <a:path w="728" h="727">
                <a:moveTo>
                  <a:pt x="107" y="621"/>
                </a:moveTo>
                <a:cubicBezTo>
                  <a:pt x="176" y="689"/>
                  <a:pt x="267" y="727"/>
                  <a:pt x="364" y="727"/>
                </a:cubicBezTo>
                <a:cubicBezTo>
                  <a:pt x="364" y="556"/>
                  <a:pt x="364" y="556"/>
                  <a:pt x="364" y="556"/>
                </a:cubicBezTo>
                <a:cubicBezTo>
                  <a:pt x="313" y="556"/>
                  <a:pt x="264" y="536"/>
                  <a:pt x="228" y="499"/>
                </a:cubicBezTo>
                <a:cubicBezTo>
                  <a:pt x="192" y="463"/>
                  <a:pt x="172" y="415"/>
                  <a:pt x="172" y="363"/>
                </a:cubicBezTo>
                <a:cubicBezTo>
                  <a:pt x="172" y="312"/>
                  <a:pt x="192" y="264"/>
                  <a:pt x="228" y="227"/>
                </a:cubicBezTo>
                <a:cubicBezTo>
                  <a:pt x="264" y="191"/>
                  <a:pt x="313" y="171"/>
                  <a:pt x="364" y="171"/>
                </a:cubicBezTo>
                <a:cubicBezTo>
                  <a:pt x="415" y="171"/>
                  <a:pt x="464" y="191"/>
                  <a:pt x="500" y="227"/>
                </a:cubicBezTo>
                <a:cubicBezTo>
                  <a:pt x="536" y="264"/>
                  <a:pt x="556" y="312"/>
                  <a:pt x="556" y="363"/>
                </a:cubicBezTo>
                <a:cubicBezTo>
                  <a:pt x="728" y="363"/>
                  <a:pt x="728" y="363"/>
                  <a:pt x="728" y="363"/>
                </a:cubicBezTo>
                <a:cubicBezTo>
                  <a:pt x="728" y="266"/>
                  <a:pt x="690" y="175"/>
                  <a:pt x="621" y="106"/>
                </a:cubicBezTo>
                <a:cubicBezTo>
                  <a:pt x="553" y="38"/>
                  <a:pt x="461" y="0"/>
                  <a:pt x="364" y="0"/>
                </a:cubicBezTo>
                <a:cubicBezTo>
                  <a:pt x="267" y="0"/>
                  <a:pt x="176" y="38"/>
                  <a:pt x="107" y="106"/>
                </a:cubicBezTo>
                <a:cubicBezTo>
                  <a:pt x="38" y="175"/>
                  <a:pt x="0" y="266"/>
                  <a:pt x="0" y="363"/>
                </a:cubicBezTo>
                <a:cubicBezTo>
                  <a:pt x="0" y="461"/>
                  <a:pt x="38" y="552"/>
                  <a:pt x="107" y="621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274244" y="3123014"/>
            <a:ext cx="330613" cy="588550"/>
          </a:xfrm>
          <a:custGeom>
            <a:rect l="l" t="t" r="r" b="b"/>
            <a:pathLst>
              <a:path w="421" h="751">
                <a:moveTo>
                  <a:pt x="421" y="509"/>
                </a:moveTo>
                <a:cubicBezTo>
                  <a:pt x="421" y="509"/>
                  <a:pt x="400" y="323"/>
                  <a:pt x="359" y="306"/>
                </a:cubicBezTo>
                <a:cubicBezTo>
                  <a:pt x="391" y="250"/>
                  <a:pt x="338" y="0"/>
                  <a:pt x="338" y="0"/>
                </a:cubicBezTo>
                <a:cubicBezTo>
                  <a:pt x="338" y="0"/>
                  <a:pt x="355" y="183"/>
                  <a:pt x="307" y="216"/>
                </a:cubicBezTo>
                <a:cubicBezTo>
                  <a:pt x="307" y="215"/>
                  <a:pt x="307" y="215"/>
                  <a:pt x="307" y="214"/>
                </a:cubicBezTo>
                <a:cubicBezTo>
                  <a:pt x="307" y="211"/>
                  <a:pt x="307" y="207"/>
                  <a:pt x="307" y="204"/>
                </a:cubicBezTo>
                <a:cubicBezTo>
                  <a:pt x="288" y="204"/>
                  <a:pt x="288" y="204"/>
                  <a:pt x="288" y="204"/>
                </a:cubicBezTo>
                <a:cubicBezTo>
                  <a:pt x="288" y="213"/>
                  <a:pt x="288" y="222"/>
                  <a:pt x="288" y="230"/>
                </a:cubicBezTo>
                <a:cubicBezTo>
                  <a:pt x="285" y="233"/>
                  <a:pt x="281" y="236"/>
                  <a:pt x="279" y="238"/>
                </a:cubicBezTo>
                <a:cubicBezTo>
                  <a:pt x="279" y="227"/>
                  <a:pt x="278" y="216"/>
                  <a:pt x="278" y="204"/>
                </a:cubicBezTo>
                <a:cubicBezTo>
                  <a:pt x="219" y="204"/>
                  <a:pt x="219" y="204"/>
                  <a:pt x="219" y="204"/>
                </a:cubicBezTo>
                <a:cubicBezTo>
                  <a:pt x="219" y="243"/>
                  <a:pt x="219" y="243"/>
                  <a:pt x="219" y="243"/>
                </a:cubicBezTo>
                <a:cubicBezTo>
                  <a:pt x="274" y="243"/>
                  <a:pt x="274" y="243"/>
                  <a:pt x="274" y="243"/>
                </a:cubicBezTo>
                <a:cubicBezTo>
                  <a:pt x="272" y="244"/>
                  <a:pt x="271" y="246"/>
                  <a:pt x="270" y="247"/>
                </a:cubicBezTo>
                <a:cubicBezTo>
                  <a:pt x="268" y="250"/>
                  <a:pt x="266" y="252"/>
                  <a:pt x="264" y="254"/>
                </a:cubicBezTo>
                <a:cubicBezTo>
                  <a:pt x="219" y="254"/>
                  <a:pt x="219" y="254"/>
                  <a:pt x="219" y="254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33" y="291"/>
                  <a:pt x="233" y="291"/>
                  <a:pt x="233" y="291"/>
                </a:cubicBezTo>
                <a:cubicBezTo>
                  <a:pt x="227" y="294"/>
                  <a:pt x="223" y="296"/>
                  <a:pt x="219" y="300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17" y="302"/>
                  <a:pt x="217" y="302"/>
                  <a:pt x="217" y="302"/>
                </a:cubicBezTo>
                <a:cubicBezTo>
                  <a:pt x="215" y="304"/>
                  <a:pt x="214" y="305"/>
                  <a:pt x="213" y="306"/>
                </a:cubicBezTo>
                <a:cubicBezTo>
                  <a:pt x="212" y="305"/>
                  <a:pt x="211" y="304"/>
                  <a:pt x="210" y="303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09" y="302"/>
                  <a:pt x="209" y="302"/>
                  <a:pt x="209" y="302"/>
                </a:cubicBezTo>
                <a:cubicBezTo>
                  <a:pt x="203" y="297"/>
                  <a:pt x="195" y="294"/>
                  <a:pt x="185" y="291"/>
                </a:cubicBezTo>
                <a:cubicBezTo>
                  <a:pt x="185" y="291"/>
                  <a:pt x="185" y="291"/>
                  <a:pt x="185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254"/>
                  <a:pt x="210" y="254"/>
                  <a:pt x="210" y="254"/>
                </a:cubicBezTo>
                <a:cubicBezTo>
                  <a:pt x="162" y="254"/>
                  <a:pt x="162" y="254"/>
                  <a:pt x="162" y="254"/>
                </a:cubicBezTo>
                <a:cubicBezTo>
                  <a:pt x="162" y="253"/>
                  <a:pt x="161" y="253"/>
                  <a:pt x="161" y="252"/>
                </a:cubicBezTo>
                <a:cubicBezTo>
                  <a:pt x="158" y="249"/>
                  <a:pt x="156" y="246"/>
                  <a:pt x="153" y="244"/>
                </a:cubicBezTo>
                <a:cubicBezTo>
                  <a:pt x="153" y="243"/>
                  <a:pt x="153" y="243"/>
                  <a:pt x="153" y="243"/>
                </a:cubicBezTo>
                <a:cubicBezTo>
                  <a:pt x="152" y="243"/>
                  <a:pt x="152" y="243"/>
                  <a:pt x="152" y="243"/>
                </a:cubicBezTo>
                <a:cubicBezTo>
                  <a:pt x="149" y="240"/>
                  <a:pt x="146" y="238"/>
                  <a:pt x="143" y="235"/>
                </a:cubicBezTo>
                <a:cubicBezTo>
                  <a:pt x="143" y="225"/>
                  <a:pt x="144" y="215"/>
                  <a:pt x="144" y="204"/>
                </a:cubicBezTo>
                <a:cubicBezTo>
                  <a:pt x="122" y="204"/>
                  <a:pt x="122" y="204"/>
                  <a:pt x="122" y="204"/>
                </a:cubicBezTo>
                <a:cubicBezTo>
                  <a:pt x="122" y="208"/>
                  <a:pt x="122" y="211"/>
                  <a:pt x="122" y="214"/>
                </a:cubicBezTo>
                <a:cubicBezTo>
                  <a:pt x="122" y="216"/>
                  <a:pt x="122" y="217"/>
                  <a:pt x="122" y="219"/>
                </a:cubicBezTo>
                <a:cubicBezTo>
                  <a:pt x="74" y="187"/>
                  <a:pt x="71" y="0"/>
                  <a:pt x="71" y="0"/>
                </a:cubicBezTo>
                <a:cubicBezTo>
                  <a:pt x="71" y="0"/>
                  <a:pt x="39" y="254"/>
                  <a:pt x="71" y="310"/>
                </a:cubicBezTo>
                <a:cubicBezTo>
                  <a:pt x="30" y="327"/>
                  <a:pt x="0" y="503"/>
                  <a:pt x="0" y="503"/>
                </a:cubicBezTo>
                <a:cubicBezTo>
                  <a:pt x="0" y="503"/>
                  <a:pt x="75" y="431"/>
                  <a:pt x="131" y="412"/>
                </a:cubicBezTo>
                <a:cubicBezTo>
                  <a:pt x="151" y="500"/>
                  <a:pt x="219" y="751"/>
                  <a:pt x="301" y="409"/>
                </a:cubicBezTo>
                <a:cubicBezTo>
                  <a:pt x="354" y="432"/>
                  <a:pt x="421" y="509"/>
                  <a:pt x="421" y="509"/>
                </a:cubicBezTo>
                <a:close/>
                <a:moveTo>
                  <a:pt x="218" y="384"/>
                </a:move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8" y="384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3370066" y="3021001"/>
            <a:ext cx="145256" cy="300799"/>
            <a:chOff x="3370066" y="3021001"/>
            <a:chExt cx="145256" cy="300799"/>
          </a:xfrm>
        </p:grpSpPr>
        <p:sp>
          <p:nvSpPr>
            <p:cNvPr id="9" name="Freeform 9"/>
            <p:cNvSpPr/>
            <p:nvPr/>
          </p:nvSpPr>
          <p:spPr>
            <a:xfrm>
              <a:off x="3446361" y="3211596"/>
              <a:ext cx="44577" cy="25146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3487319" y="3131586"/>
              <a:ext cx="15526" cy="33718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3446361" y="3173877"/>
              <a:ext cx="41624" cy="29051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3492557" y="3173877"/>
              <a:ext cx="16478" cy="29051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3474365" y="3060339"/>
              <a:ext cx="11239" cy="27432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3481699" y="3096915"/>
              <a:ext cx="12573" cy="26099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3372352" y="3211596"/>
              <a:ext cx="18860" cy="25146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3390545" y="3096915"/>
              <a:ext cx="14859" cy="26099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3376352" y="3173877"/>
              <a:ext cx="18193" cy="29051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3421882" y="3021001"/>
              <a:ext cx="17145" cy="30671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446361" y="3021001"/>
              <a:ext cx="18860" cy="30671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413309" y="3047099"/>
              <a:ext cx="2286" cy="466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3399784" y="3060339"/>
              <a:ext cx="12859" cy="27432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3382639" y="3131586"/>
              <a:ext cx="17145" cy="33718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3446361" y="3245220"/>
              <a:ext cx="46196" cy="29051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3403023" y="3131586"/>
              <a:ext cx="36004" cy="33718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3414929" y="3060339"/>
              <a:ext cx="24098" cy="27432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3399117" y="3173877"/>
              <a:ext cx="40005" cy="29051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3446361" y="3131586"/>
              <a:ext cx="37624" cy="33718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3446361" y="3060339"/>
              <a:ext cx="25718" cy="27432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3446361" y="3096915"/>
              <a:ext cx="32004" cy="26099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3409309" y="3096915"/>
              <a:ext cx="29718" cy="26099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3394450" y="3282843"/>
              <a:ext cx="44577" cy="30385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3396831" y="3211596"/>
              <a:ext cx="42291" cy="25146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3395117" y="3245220"/>
              <a:ext cx="43910" cy="29051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3370066" y="3245220"/>
              <a:ext cx="18860" cy="29051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3498844" y="3245220"/>
              <a:ext cx="16478" cy="29051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3496558" y="3211596"/>
              <a:ext cx="15811" cy="25146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3412643" y="3051672"/>
              <a:ext cx="9906" cy="8572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3465125" y="3051672"/>
              <a:ext cx="9239" cy="8572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3439027" y="3051672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3405404" y="3087676"/>
              <a:ext cx="9620" cy="923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3472079" y="3087676"/>
              <a:ext cx="9620" cy="923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3439027" y="3087676"/>
              <a:ext cx="7239" cy="923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3399784" y="3123014"/>
              <a:ext cx="9620" cy="8572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3478365" y="3123014"/>
              <a:ext cx="8953" cy="8572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3439027" y="3123014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Freeform 46"/>
            <p:cNvSpPr/>
            <p:nvPr/>
          </p:nvSpPr>
          <p:spPr>
            <a:xfrm>
              <a:off x="3394450" y="3165305"/>
              <a:ext cx="8572" cy="8572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3483985" y="3165305"/>
              <a:ext cx="8572" cy="8572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3439027" y="3165305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3390545" y="3202929"/>
              <a:ext cx="8572" cy="8572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3487985" y="3202929"/>
              <a:ext cx="8572" cy="8572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3439027" y="3202929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3388830" y="3236647"/>
              <a:ext cx="7906" cy="8572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3490938" y="3236647"/>
              <a:ext cx="7906" cy="8572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3439027" y="3236647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3387211" y="3274271"/>
              <a:ext cx="7239" cy="8572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3492557" y="3274271"/>
              <a:ext cx="7906" cy="8572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3439027" y="3274271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3439027" y="3313228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9" name="AutoShape 59"/>
          <p:cNvSpPr/>
          <p:nvPr/>
        </p:nvSpPr>
        <p:spPr>
          <a:xfrm rot="2700000">
            <a:off x="3195854" y="2092028"/>
            <a:ext cx="492347" cy="492347"/>
          </a:xfrm>
          <a:prstGeom prst="ellipse">
            <a:avLst/>
          </a:prstGeom>
          <a:solidFill>
            <a:schemeClr val="lt1">
              <a:alpha val="100000"/>
            </a:schemeClr>
          </a:solidFill>
          <a:ln w="100012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60" name="Group 60"/>
          <p:cNvGrpSpPr/>
          <p:nvPr/>
        </p:nvGrpSpPr>
        <p:grpSpPr>
          <a:xfrm>
            <a:off x="3543612" y="3414098"/>
            <a:ext cx="2139982" cy="2139982"/>
            <a:chOff x="3543612" y="3414098"/>
            <a:chExt cx="2139982" cy="2139982"/>
          </a:xfrm>
        </p:grpSpPr>
        <p:sp>
          <p:nvSpPr>
            <p:cNvPr id="61" name="Freeform 61"/>
            <p:cNvSpPr/>
            <p:nvPr/>
          </p:nvSpPr>
          <p:spPr>
            <a:xfrm rot="13500000">
              <a:off x="3543612" y="3414098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>
              <a:off x="4422579" y="4332117"/>
              <a:ext cx="414052" cy="295751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63" name="AutoShape 63"/>
          <p:cNvSpPr/>
          <p:nvPr/>
        </p:nvSpPr>
        <p:spPr>
          <a:xfrm rot="2700000">
            <a:off x="4948930" y="3611741"/>
            <a:ext cx="492347" cy="492347"/>
          </a:xfrm>
          <a:prstGeom prst="ellipse">
            <a:avLst/>
          </a:prstGeom>
          <a:solidFill>
            <a:schemeClr val="lt1">
              <a:alpha val="100000"/>
            </a:schemeClr>
          </a:solidFill>
          <a:ln w="100012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4" name="AutoShape 64"/>
          <p:cNvSpPr/>
          <p:nvPr/>
        </p:nvSpPr>
        <p:spPr>
          <a:xfrm>
            <a:off x="1428725" y="3672826"/>
            <a:ext cx="599097" cy="33070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65" name="AutoShape 65"/>
          <p:cNvSpPr/>
          <p:nvPr/>
        </p:nvSpPr>
        <p:spPr>
          <a:xfrm>
            <a:off x="3138709" y="2155516"/>
            <a:ext cx="599097" cy="27799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66" name="AutoShape 66"/>
          <p:cNvSpPr/>
          <p:nvPr/>
        </p:nvSpPr>
        <p:spPr>
          <a:xfrm>
            <a:off x="4890841" y="3681858"/>
            <a:ext cx="599097" cy="24839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grpSp>
        <p:nvGrpSpPr>
          <p:cNvPr id="67" name="Group 67"/>
          <p:cNvGrpSpPr/>
          <p:nvPr/>
        </p:nvGrpSpPr>
        <p:grpSpPr>
          <a:xfrm>
            <a:off x="6649402" y="2138986"/>
            <a:ext cx="587026" cy="585597"/>
            <a:chOff x="6649402" y="2138986"/>
            <a:chExt cx="587026" cy="585597"/>
          </a:xfrm>
        </p:grpSpPr>
        <p:sp>
          <p:nvSpPr>
            <p:cNvPr id="68" name="AutoShape 68"/>
            <p:cNvSpPr/>
            <p:nvPr/>
          </p:nvSpPr>
          <p:spPr>
            <a:xfrm>
              <a:off x="6649402" y="2138986"/>
              <a:ext cx="587026" cy="58559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Freeform 69"/>
            <p:cNvSpPr/>
            <p:nvPr/>
          </p:nvSpPr>
          <p:spPr>
            <a:xfrm>
              <a:off x="6731888" y="2359775"/>
              <a:ext cx="409003" cy="129159"/>
            </a:xfrm>
            <a:custGeom>
              <a:rect l="l" t="t" r="r" b="b"/>
              <a:pathLst>
                <a:path w="723" h="226">
                  <a:moveTo>
                    <a:pt x="618" y="132"/>
                  </a:moveTo>
                  <a:cubicBezTo>
                    <a:pt x="616" y="126"/>
                    <a:pt x="613" y="120"/>
                    <a:pt x="611" y="115"/>
                  </a:cubicBezTo>
                  <a:cubicBezTo>
                    <a:pt x="560" y="21"/>
                    <a:pt x="560" y="21"/>
                    <a:pt x="560" y="21"/>
                  </a:cubicBezTo>
                  <a:cubicBezTo>
                    <a:pt x="553" y="9"/>
                    <a:pt x="540" y="1"/>
                    <a:pt x="526" y="1"/>
                  </a:cubicBezTo>
                  <a:cubicBezTo>
                    <a:pt x="526" y="1"/>
                    <a:pt x="503" y="0"/>
                    <a:pt x="491" y="0"/>
                  </a:cubicBezTo>
                  <a:cubicBezTo>
                    <a:pt x="476" y="0"/>
                    <a:pt x="463" y="8"/>
                    <a:pt x="456" y="21"/>
                  </a:cubicBezTo>
                  <a:cubicBezTo>
                    <a:pt x="439" y="52"/>
                    <a:pt x="439" y="52"/>
                    <a:pt x="439" y="52"/>
                  </a:cubicBezTo>
                  <a:cubicBezTo>
                    <a:pt x="445" y="61"/>
                    <a:pt x="445" y="61"/>
                    <a:pt x="445" y="61"/>
                  </a:cubicBezTo>
                  <a:cubicBezTo>
                    <a:pt x="464" y="25"/>
                    <a:pt x="464" y="25"/>
                    <a:pt x="464" y="25"/>
                  </a:cubicBezTo>
                  <a:cubicBezTo>
                    <a:pt x="470" y="15"/>
                    <a:pt x="480" y="8"/>
                    <a:pt x="491" y="8"/>
                  </a:cubicBezTo>
                  <a:cubicBezTo>
                    <a:pt x="502" y="8"/>
                    <a:pt x="512" y="15"/>
                    <a:pt x="517" y="25"/>
                  </a:cubicBezTo>
                  <a:cubicBezTo>
                    <a:pt x="568" y="118"/>
                    <a:pt x="568" y="118"/>
                    <a:pt x="568" y="118"/>
                  </a:cubicBezTo>
                  <a:cubicBezTo>
                    <a:pt x="574" y="129"/>
                    <a:pt x="580" y="144"/>
                    <a:pt x="572" y="156"/>
                  </a:cubicBezTo>
                  <a:cubicBezTo>
                    <a:pt x="564" y="168"/>
                    <a:pt x="548" y="169"/>
                    <a:pt x="542" y="169"/>
                  </a:cubicBezTo>
                  <a:cubicBezTo>
                    <a:pt x="457" y="169"/>
                    <a:pt x="457" y="169"/>
                    <a:pt x="457" y="169"/>
                  </a:cubicBezTo>
                  <a:cubicBezTo>
                    <a:pt x="461" y="166"/>
                    <a:pt x="465" y="163"/>
                    <a:pt x="467" y="159"/>
                  </a:cubicBezTo>
                  <a:cubicBezTo>
                    <a:pt x="478" y="144"/>
                    <a:pt x="470" y="127"/>
                    <a:pt x="464" y="115"/>
                  </a:cubicBezTo>
                  <a:cubicBezTo>
                    <a:pt x="428" y="48"/>
                    <a:pt x="428" y="48"/>
                    <a:pt x="428" y="48"/>
                  </a:cubicBezTo>
                  <a:cubicBezTo>
                    <a:pt x="413" y="21"/>
                    <a:pt x="413" y="21"/>
                    <a:pt x="413" y="21"/>
                  </a:cubicBezTo>
                  <a:cubicBezTo>
                    <a:pt x="406" y="9"/>
                    <a:pt x="393" y="1"/>
                    <a:pt x="379" y="1"/>
                  </a:cubicBezTo>
                  <a:cubicBezTo>
                    <a:pt x="379" y="1"/>
                    <a:pt x="347" y="0"/>
                    <a:pt x="344" y="0"/>
                  </a:cubicBezTo>
                  <a:cubicBezTo>
                    <a:pt x="330" y="0"/>
                    <a:pt x="317" y="8"/>
                    <a:pt x="310" y="21"/>
                  </a:cubicBezTo>
                  <a:cubicBezTo>
                    <a:pt x="293" y="51"/>
                    <a:pt x="293" y="51"/>
                    <a:pt x="293" y="51"/>
                  </a:cubicBezTo>
                  <a:cubicBezTo>
                    <a:pt x="298" y="61"/>
                    <a:pt x="298" y="61"/>
                    <a:pt x="298" y="61"/>
                  </a:cubicBezTo>
                  <a:cubicBezTo>
                    <a:pt x="318" y="25"/>
                    <a:pt x="318" y="25"/>
                    <a:pt x="318" y="25"/>
                  </a:cubicBezTo>
                  <a:cubicBezTo>
                    <a:pt x="323" y="15"/>
                    <a:pt x="333" y="8"/>
                    <a:pt x="344" y="8"/>
                  </a:cubicBezTo>
                  <a:cubicBezTo>
                    <a:pt x="355" y="8"/>
                    <a:pt x="365" y="15"/>
                    <a:pt x="371" y="25"/>
                  </a:cubicBezTo>
                  <a:cubicBezTo>
                    <a:pt x="422" y="118"/>
                    <a:pt x="422" y="118"/>
                    <a:pt x="422" y="118"/>
                  </a:cubicBezTo>
                  <a:cubicBezTo>
                    <a:pt x="427" y="129"/>
                    <a:pt x="434" y="144"/>
                    <a:pt x="425" y="156"/>
                  </a:cubicBezTo>
                  <a:cubicBezTo>
                    <a:pt x="417" y="168"/>
                    <a:pt x="402" y="169"/>
                    <a:pt x="395" y="169"/>
                  </a:cubicBezTo>
                  <a:cubicBezTo>
                    <a:pt x="311" y="169"/>
                    <a:pt x="311" y="169"/>
                    <a:pt x="311" y="169"/>
                  </a:cubicBezTo>
                  <a:cubicBezTo>
                    <a:pt x="315" y="166"/>
                    <a:pt x="318" y="163"/>
                    <a:pt x="321" y="159"/>
                  </a:cubicBezTo>
                  <a:cubicBezTo>
                    <a:pt x="331" y="144"/>
                    <a:pt x="324" y="127"/>
                    <a:pt x="317" y="115"/>
                  </a:cubicBezTo>
                  <a:cubicBezTo>
                    <a:pt x="266" y="21"/>
                    <a:pt x="266" y="21"/>
                    <a:pt x="266" y="21"/>
                  </a:cubicBezTo>
                  <a:cubicBezTo>
                    <a:pt x="260" y="9"/>
                    <a:pt x="246" y="1"/>
                    <a:pt x="232" y="1"/>
                  </a:cubicBezTo>
                  <a:cubicBezTo>
                    <a:pt x="232" y="1"/>
                    <a:pt x="200" y="0"/>
                    <a:pt x="198" y="0"/>
                  </a:cubicBezTo>
                  <a:cubicBezTo>
                    <a:pt x="183" y="0"/>
                    <a:pt x="170" y="8"/>
                    <a:pt x="163" y="21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1" y="117"/>
                    <a:pt x="109" y="119"/>
                    <a:pt x="108" y="122"/>
                  </a:cubicBezTo>
                  <a:cubicBezTo>
                    <a:pt x="111" y="121"/>
                    <a:pt x="115" y="121"/>
                    <a:pt x="119" y="120"/>
                  </a:cubicBezTo>
                  <a:cubicBezTo>
                    <a:pt x="119" y="120"/>
                    <a:pt x="120" y="119"/>
                    <a:pt x="120" y="118"/>
                  </a:cubicBezTo>
                  <a:cubicBezTo>
                    <a:pt x="171" y="25"/>
                    <a:pt x="171" y="25"/>
                    <a:pt x="171" y="25"/>
                  </a:cubicBezTo>
                  <a:cubicBezTo>
                    <a:pt x="177" y="15"/>
                    <a:pt x="187" y="8"/>
                    <a:pt x="198" y="8"/>
                  </a:cubicBezTo>
                  <a:cubicBezTo>
                    <a:pt x="208" y="8"/>
                    <a:pt x="219" y="15"/>
                    <a:pt x="224" y="25"/>
                  </a:cubicBezTo>
                  <a:cubicBezTo>
                    <a:pt x="275" y="118"/>
                    <a:pt x="275" y="118"/>
                    <a:pt x="275" y="118"/>
                  </a:cubicBezTo>
                  <a:cubicBezTo>
                    <a:pt x="281" y="129"/>
                    <a:pt x="287" y="144"/>
                    <a:pt x="279" y="156"/>
                  </a:cubicBezTo>
                  <a:cubicBezTo>
                    <a:pt x="270" y="168"/>
                    <a:pt x="255" y="169"/>
                    <a:pt x="249" y="169"/>
                  </a:cubicBezTo>
                  <a:cubicBezTo>
                    <a:pt x="147" y="169"/>
                    <a:pt x="147" y="169"/>
                    <a:pt x="147" y="169"/>
                  </a:cubicBezTo>
                  <a:cubicBezTo>
                    <a:pt x="140" y="169"/>
                    <a:pt x="125" y="168"/>
                    <a:pt x="116" y="156"/>
                  </a:cubicBezTo>
                  <a:cubicBezTo>
                    <a:pt x="111" y="147"/>
                    <a:pt x="112" y="138"/>
                    <a:pt x="115" y="130"/>
                  </a:cubicBezTo>
                  <a:cubicBezTo>
                    <a:pt x="112" y="130"/>
                    <a:pt x="106" y="132"/>
                    <a:pt x="105" y="132"/>
                  </a:cubicBezTo>
                  <a:cubicBezTo>
                    <a:pt x="42" y="151"/>
                    <a:pt x="0" y="177"/>
                    <a:pt x="0" y="177"/>
                  </a:cubicBezTo>
                  <a:cubicBezTo>
                    <a:pt x="0" y="177"/>
                    <a:pt x="107" y="227"/>
                    <a:pt x="238" y="227"/>
                  </a:cubicBezTo>
                  <a:cubicBezTo>
                    <a:pt x="485" y="227"/>
                    <a:pt x="485" y="227"/>
                    <a:pt x="485" y="227"/>
                  </a:cubicBezTo>
                  <a:cubicBezTo>
                    <a:pt x="617" y="227"/>
                    <a:pt x="723" y="177"/>
                    <a:pt x="723" y="177"/>
                  </a:cubicBezTo>
                  <a:cubicBezTo>
                    <a:pt x="723" y="177"/>
                    <a:pt x="681" y="151"/>
                    <a:pt x="618" y="13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0" name="AutoShape 70"/>
          <p:cNvSpPr/>
          <p:nvPr/>
        </p:nvSpPr>
        <p:spPr>
          <a:xfrm>
            <a:off x="6649402" y="3402766"/>
            <a:ext cx="587026" cy="58559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71" name="Group 71"/>
          <p:cNvGrpSpPr/>
          <p:nvPr/>
        </p:nvGrpSpPr>
        <p:grpSpPr>
          <a:xfrm>
            <a:off x="6833234" y="3535589"/>
            <a:ext cx="224504" cy="467677"/>
            <a:chOff x="6833234" y="3535589"/>
            <a:chExt cx="224504" cy="467677"/>
          </a:xfrm>
        </p:grpSpPr>
        <p:sp>
          <p:nvSpPr>
            <p:cNvPr id="72" name="Freeform 72"/>
            <p:cNvSpPr/>
            <p:nvPr/>
          </p:nvSpPr>
          <p:spPr>
            <a:xfrm>
              <a:off x="6833234" y="3604645"/>
              <a:ext cx="224504" cy="398621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Freeform 73"/>
            <p:cNvSpPr/>
            <p:nvPr/>
          </p:nvSpPr>
          <p:spPr>
            <a:xfrm>
              <a:off x="6950105" y="3664653"/>
              <a:ext cx="30290" cy="1695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6977919" y="3610551"/>
              <a:ext cx="10573" cy="22860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Freeform 75"/>
            <p:cNvSpPr/>
            <p:nvPr/>
          </p:nvSpPr>
          <p:spPr>
            <a:xfrm>
              <a:off x="6950105" y="3639126"/>
              <a:ext cx="28289" cy="19717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6" name="Freeform 76"/>
            <p:cNvSpPr/>
            <p:nvPr/>
          </p:nvSpPr>
          <p:spPr>
            <a:xfrm>
              <a:off x="6981538" y="3639126"/>
              <a:ext cx="11239" cy="19717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Freeform 77"/>
            <p:cNvSpPr/>
            <p:nvPr/>
          </p:nvSpPr>
          <p:spPr>
            <a:xfrm>
              <a:off x="6969155" y="3562164"/>
              <a:ext cx="7620" cy="18574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Freeform 78"/>
            <p:cNvSpPr/>
            <p:nvPr/>
          </p:nvSpPr>
          <p:spPr>
            <a:xfrm>
              <a:off x="6974109" y="3587024"/>
              <a:ext cx="8477" cy="17717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Freeform 79"/>
            <p:cNvSpPr/>
            <p:nvPr/>
          </p:nvSpPr>
          <p:spPr>
            <a:xfrm>
              <a:off x="6899909" y="3664653"/>
              <a:ext cx="12764" cy="1695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Freeform 80"/>
            <p:cNvSpPr/>
            <p:nvPr/>
          </p:nvSpPr>
          <p:spPr>
            <a:xfrm>
              <a:off x="6912196" y="3587024"/>
              <a:ext cx="10096" cy="17717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Freeform 81"/>
            <p:cNvSpPr/>
            <p:nvPr/>
          </p:nvSpPr>
          <p:spPr>
            <a:xfrm>
              <a:off x="6902576" y="3639126"/>
              <a:ext cx="12382" cy="19717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Freeform 82"/>
            <p:cNvSpPr/>
            <p:nvPr/>
          </p:nvSpPr>
          <p:spPr>
            <a:xfrm>
              <a:off x="6933532" y="3535589"/>
              <a:ext cx="11621" cy="20765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Freeform 83"/>
            <p:cNvSpPr/>
            <p:nvPr/>
          </p:nvSpPr>
          <p:spPr>
            <a:xfrm>
              <a:off x="6950105" y="3535589"/>
              <a:ext cx="12764" cy="20765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6927722" y="3553210"/>
              <a:ext cx="1524" cy="3143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6918483" y="3562164"/>
              <a:ext cx="8763" cy="18574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Freeform 86"/>
            <p:cNvSpPr/>
            <p:nvPr/>
          </p:nvSpPr>
          <p:spPr>
            <a:xfrm>
              <a:off x="6906862" y="3610551"/>
              <a:ext cx="11621" cy="22860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Freeform 87"/>
            <p:cNvSpPr/>
            <p:nvPr/>
          </p:nvSpPr>
          <p:spPr>
            <a:xfrm>
              <a:off x="6950105" y="3687418"/>
              <a:ext cx="31432" cy="19717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Freeform 88"/>
            <p:cNvSpPr/>
            <p:nvPr/>
          </p:nvSpPr>
          <p:spPr>
            <a:xfrm>
              <a:off x="6920769" y="3610551"/>
              <a:ext cx="24479" cy="22860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Freeform 89"/>
            <p:cNvSpPr/>
            <p:nvPr/>
          </p:nvSpPr>
          <p:spPr>
            <a:xfrm>
              <a:off x="6928770" y="3562164"/>
              <a:ext cx="16383" cy="18574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Freeform 90"/>
            <p:cNvSpPr/>
            <p:nvPr/>
          </p:nvSpPr>
          <p:spPr>
            <a:xfrm>
              <a:off x="6918006" y="3639126"/>
              <a:ext cx="27146" cy="19717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Freeform 91"/>
            <p:cNvSpPr/>
            <p:nvPr/>
          </p:nvSpPr>
          <p:spPr>
            <a:xfrm>
              <a:off x="6950105" y="3610551"/>
              <a:ext cx="25527" cy="22860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Freeform 92"/>
            <p:cNvSpPr/>
            <p:nvPr/>
          </p:nvSpPr>
          <p:spPr>
            <a:xfrm>
              <a:off x="6950105" y="3562164"/>
              <a:ext cx="17526" cy="18574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Freeform 93"/>
            <p:cNvSpPr/>
            <p:nvPr/>
          </p:nvSpPr>
          <p:spPr>
            <a:xfrm>
              <a:off x="6950105" y="3587024"/>
              <a:ext cx="21717" cy="17717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6924960" y="3587024"/>
              <a:ext cx="20193" cy="17717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6914863" y="3712945"/>
              <a:ext cx="30290" cy="20574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Freeform 96"/>
            <p:cNvSpPr/>
            <p:nvPr/>
          </p:nvSpPr>
          <p:spPr>
            <a:xfrm>
              <a:off x="6916482" y="3664653"/>
              <a:ext cx="28670" cy="1695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Freeform 97"/>
            <p:cNvSpPr/>
            <p:nvPr/>
          </p:nvSpPr>
          <p:spPr>
            <a:xfrm>
              <a:off x="6915340" y="3687418"/>
              <a:ext cx="29813" cy="19717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Freeform 98"/>
            <p:cNvSpPr/>
            <p:nvPr/>
          </p:nvSpPr>
          <p:spPr>
            <a:xfrm>
              <a:off x="6898289" y="3687418"/>
              <a:ext cx="12764" cy="19717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Freeform 99"/>
            <p:cNvSpPr/>
            <p:nvPr/>
          </p:nvSpPr>
          <p:spPr>
            <a:xfrm>
              <a:off x="6985729" y="3687418"/>
              <a:ext cx="11239" cy="19717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Freeform 100"/>
            <p:cNvSpPr/>
            <p:nvPr/>
          </p:nvSpPr>
          <p:spPr>
            <a:xfrm>
              <a:off x="6984205" y="3664653"/>
              <a:ext cx="10763" cy="1695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Freeform 101"/>
            <p:cNvSpPr/>
            <p:nvPr/>
          </p:nvSpPr>
          <p:spPr>
            <a:xfrm>
              <a:off x="6927246" y="3556354"/>
              <a:ext cx="6763" cy="5810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Freeform 102"/>
            <p:cNvSpPr/>
            <p:nvPr/>
          </p:nvSpPr>
          <p:spPr>
            <a:xfrm>
              <a:off x="6962869" y="3556354"/>
              <a:ext cx="6287" cy="5810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AutoShape 103"/>
            <p:cNvSpPr/>
            <p:nvPr/>
          </p:nvSpPr>
          <p:spPr>
            <a:xfrm>
              <a:off x="6945153" y="3556354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6922293" y="3580738"/>
              <a:ext cx="6477" cy="6287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6967632" y="3580738"/>
              <a:ext cx="6477" cy="6287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6" name="AutoShape 106"/>
            <p:cNvSpPr/>
            <p:nvPr/>
          </p:nvSpPr>
          <p:spPr>
            <a:xfrm>
              <a:off x="6945153" y="3580738"/>
              <a:ext cx="4953" cy="6287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7" name="Freeform 107"/>
            <p:cNvSpPr/>
            <p:nvPr/>
          </p:nvSpPr>
          <p:spPr>
            <a:xfrm>
              <a:off x="6918483" y="3604645"/>
              <a:ext cx="6477" cy="5810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Freeform 108"/>
            <p:cNvSpPr/>
            <p:nvPr/>
          </p:nvSpPr>
          <p:spPr>
            <a:xfrm>
              <a:off x="6971918" y="3604645"/>
              <a:ext cx="6096" cy="5810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>
              <a:off x="6945153" y="3604645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Freeform 110"/>
            <p:cNvSpPr/>
            <p:nvPr/>
          </p:nvSpPr>
          <p:spPr>
            <a:xfrm>
              <a:off x="6914863" y="3633316"/>
              <a:ext cx="5810" cy="5810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Freeform 111"/>
            <p:cNvSpPr/>
            <p:nvPr/>
          </p:nvSpPr>
          <p:spPr>
            <a:xfrm>
              <a:off x="6975728" y="3633316"/>
              <a:ext cx="5810" cy="5810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2" name="AutoShape 112"/>
            <p:cNvSpPr/>
            <p:nvPr/>
          </p:nvSpPr>
          <p:spPr>
            <a:xfrm>
              <a:off x="6945153" y="3633316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3" name="Freeform 113"/>
            <p:cNvSpPr/>
            <p:nvPr/>
          </p:nvSpPr>
          <p:spPr>
            <a:xfrm>
              <a:off x="6912196" y="3658843"/>
              <a:ext cx="5810" cy="5810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6978395" y="3658843"/>
              <a:ext cx="5810" cy="5810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AutoShape 115"/>
            <p:cNvSpPr/>
            <p:nvPr/>
          </p:nvSpPr>
          <p:spPr>
            <a:xfrm>
              <a:off x="6945153" y="3658843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6" name="Freeform 116"/>
            <p:cNvSpPr/>
            <p:nvPr/>
          </p:nvSpPr>
          <p:spPr>
            <a:xfrm>
              <a:off x="6911053" y="3681607"/>
              <a:ext cx="5429" cy="5810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7" name="Freeform 117"/>
            <p:cNvSpPr/>
            <p:nvPr/>
          </p:nvSpPr>
          <p:spPr>
            <a:xfrm>
              <a:off x="6980395" y="3681607"/>
              <a:ext cx="5429" cy="5810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>
              <a:off x="6945153" y="3681607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Freeform 119"/>
            <p:cNvSpPr/>
            <p:nvPr/>
          </p:nvSpPr>
          <p:spPr>
            <a:xfrm>
              <a:off x="6910006" y="3707134"/>
              <a:ext cx="4953" cy="5810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Freeform 120"/>
            <p:cNvSpPr/>
            <p:nvPr/>
          </p:nvSpPr>
          <p:spPr>
            <a:xfrm>
              <a:off x="6981538" y="3707134"/>
              <a:ext cx="5429" cy="5810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>
              <a:off x="6945153" y="3707134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2" name="AutoShape 122"/>
            <p:cNvSpPr/>
            <p:nvPr/>
          </p:nvSpPr>
          <p:spPr>
            <a:xfrm>
              <a:off x="6945153" y="3733519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3" name="Group 123"/>
          <p:cNvGrpSpPr/>
          <p:nvPr/>
        </p:nvGrpSpPr>
        <p:grpSpPr>
          <a:xfrm>
            <a:off x="6649402" y="4666547"/>
            <a:ext cx="587026" cy="585502"/>
            <a:chOff x="6649402" y="4666547"/>
            <a:chExt cx="587026" cy="585502"/>
          </a:xfrm>
        </p:grpSpPr>
        <p:sp>
          <p:nvSpPr>
            <p:cNvPr id="124" name="AutoShape 124"/>
            <p:cNvSpPr/>
            <p:nvPr/>
          </p:nvSpPr>
          <p:spPr>
            <a:xfrm>
              <a:off x="6649402" y="4666547"/>
              <a:ext cx="587026" cy="585502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6793896" y="4847236"/>
              <a:ext cx="301085" cy="213741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6" name="TextBox 126"/>
          <p:cNvSpPr txBox="1"/>
          <p:nvPr/>
        </p:nvSpPr>
        <p:spPr>
          <a:xfrm>
            <a:off x="7288006" y="2140272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探讨小说情节与人物塑造的关系</a:t>
            </a:r>
          </a:p>
        </p:txBody>
      </p:sp>
      <p:sp>
        <p:nvSpPr>
          <p:cNvPr id="127" name="TextBox 127"/>
          <p:cNvSpPr txBox="1"/>
          <p:nvPr/>
        </p:nvSpPr>
        <p:spPr>
          <a:xfrm>
            <a:off x="7288006" y="3387809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分析情节和人物在小说中的重要性</a:t>
            </a:r>
          </a:p>
        </p:txBody>
      </p:sp>
      <p:sp>
        <p:nvSpPr>
          <p:cNvPr id="128" name="TextBox 128"/>
          <p:cNvSpPr txBox="1"/>
          <p:nvPr/>
        </p:nvSpPr>
        <p:spPr>
          <a:xfrm>
            <a:off x="7288006" y="4658974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阐述如何通过情节和人物塑造提升小说的艺术价值</a:t>
            </a:r>
          </a:p>
        </p:txBody>
      </p:sp>
      <p:grpSp>
        <p:nvGrpSpPr>
          <p:cNvPr id="129" name="Group 12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0" name="AutoShape 13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AutoShape 13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2" name="AutoShape 13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3" name="AutoShape 13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AutoShape 13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AutoShape 13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6" name="AutoShape 13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7" name="AutoShape 13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2" name="AutoShape 14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3" name="AutoShape 14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AutoShape 14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AutoShape 14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6" name="AutoShape 14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7" name="AutoShape 14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TextBox 15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小说的基本概念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5784437" y="1687163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5784437" y="2262505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小说是一种叙事性的文学体裁</a:t>
            </a:r>
          </a:p>
        </p:txBody>
      </p:sp>
      <p:sp>
        <p:nvSpPr>
          <p:cNvPr id="31" name="AutoShape 31"/>
          <p:cNvSpPr/>
          <p:nvPr/>
        </p:nvSpPr>
        <p:spPr>
          <a:xfrm>
            <a:off x="5784437" y="3120755"/>
            <a:ext cx="4496144" cy="56581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5784437" y="3715147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小说通过虚构的故事情节和人物形象反映社会生活</a:t>
            </a:r>
          </a:p>
        </p:txBody>
      </p:sp>
      <p:sp>
        <p:nvSpPr>
          <p:cNvPr id="34" name="AutoShape 34"/>
          <p:cNvSpPr/>
          <p:nvPr/>
        </p:nvSpPr>
        <p:spPr>
          <a:xfrm>
            <a:off x="5784437" y="4609991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5784437" y="5204382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小说具有思想性、艺术性和娱乐性等特点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2" name="AutoShape 12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18" name="Freeform 18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2" name="AutoShape 22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5" name="Freeform 25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1" name="Connector 31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2" name="Connector 32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3" name="Group 33"/>
          <p:cNvGrpSpPr/>
          <p:nvPr/>
        </p:nvGrpSpPr>
        <p:grpSpPr>
          <a:xfrm>
            <a:off x="7860526" y="2433468"/>
            <a:ext cx="1038363" cy="440204"/>
            <a:chOff x="7860526" y="2433468"/>
            <a:chExt cx="1038363" cy="440204"/>
          </a:xfrm>
        </p:grpSpPr>
        <p:cxnSp>
          <p:nvCxnSpPr>
            <p:cNvPr id="34" name="Connector 34"/>
            <p:cNvCxnSpPr/>
            <p:nvPr/>
          </p:nvCxnSpPr>
          <p:spPr>
            <a:xfrm>
              <a:off x="7860526" y="2433468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8305083" y="2866340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6" name="TextBox 36"/>
          <p:cNvSpPr txBox="1"/>
          <p:nvPr/>
        </p:nvSpPr>
        <p:spPr>
          <a:xfrm>
            <a:off x="1062867" y="3065722"/>
            <a:ext cx="2447925" cy="193415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情节是小说的骨架，决定故事的走向和发展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9053162" y="1245013"/>
            <a:ext cx="2447925" cy="22876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人物是小说的灵魂，赋予故事以生命和情感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8066398" y="3843528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情节和人物的紧密结合是小说成功的关键</a:t>
            </a:r>
          </a:p>
        </p:txBody>
      </p:sp>
      <p:grpSp>
        <p:nvGrpSpPr>
          <p:cNvPr id="39" name="Group 3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0" name="AutoShape 4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TextBox 6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情节与人物的重要性</a:t>
              </a:r>
            </a:p>
          </p:txBody>
        </p:sp>
      </p:grpSp>
      <p:grpSp>
        <p:nvGrpSpPr>
          <p:cNvPr id="61" name="Group 6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2" name="Connector 6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63" name="Connector 6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情节的设计与构建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805582" y="2081786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6433527" y="1751433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情节起源于作者对现实生活的观察、体验和想象，通过艺术加工和提炼，形成具有内在逻辑和连贯性的故事线索。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33527" y="4146638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情节的发展通常包括起始、发展、高潮和结局等阶段，通过不断设置悬念、引发冲突和解决问题，推动故事向前发展。</a:t>
            </a:r>
          </a:p>
        </p:txBody>
      </p:sp>
      <p:sp>
        <p:nvSpPr>
          <p:cNvPr id="6" name="Freeform 6"/>
          <p:cNvSpPr/>
          <p:nvPr/>
        </p:nvSpPr>
        <p:spPr>
          <a:xfrm>
            <a:off x="1012384" y="231038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122011" y="231038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611221" y="2317815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93891" y="218846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情节的起源与发展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TextBox 5"/>
          <p:cNvSpPr txBox="1"/>
          <p:nvPr/>
        </p:nvSpPr>
        <p:spPr>
          <a:xfrm>
            <a:off x="2591991" y="2965418"/>
            <a:ext cx="9067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80%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7" name="Freeform 7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9" name="TextBox 9"/>
          <p:cNvSpPr txBox="1"/>
          <p:nvPr/>
        </p:nvSpPr>
        <p:spPr>
          <a:xfrm>
            <a:off x="8769620" y="2965418"/>
            <a:ext cx="9067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18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80%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1" name="Freeform 11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5481304" y="2723007"/>
            <a:ext cx="11734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180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100%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情节的类型与特点</a:t>
              </a:r>
            </a:p>
          </p:txBody>
        </p:sp>
      </p:grpSp>
      <p:sp>
        <p:nvSpPr>
          <p:cNvPr id="36" name="AutoShape 36"/>
          <p:cNvSpPr/>
          <p:nvPr/>
        </p:nvSpPr>
        <p:spPr>
          <a:xfrm>
            <a:off x="1482995" y="3429572"/>
            <a:ext cx="2944273" cy="1699450"/>
          </a:xfrm>
          <a:prstGeom prst="roundRect">
            <a:avLst>
              <a:gd name="adj" fmla="val 19953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95860" y="3248978"/>
            <a:ext cx="2944273" cy="1880045"/>
          </a:xfrm>
          <a:prstGeom prst="roundRect">
            <a:avLst>
              <a:gd name="adj" fmla="val 19953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710249" y="3429572"/>
            <a:ext cx="2942844" cy="1699450"/>
          </a:xfrm>
          <a:prstGeom prst="roundRect">
            <a:avLst>
              <a:gd name="adj" fmla="val 19953"/>
            </a:avLst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按照时间顺序和因果关系展开，情节紧凑，逻辑严密。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打破时间顺序和因果关系，采用倒叙、插叙等手法，使故事更具层次感和深度。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同时展开多个故事线索，相互交织，形成复杂的情节网络。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线性情节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非线性情节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多线情节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4294" y="1287329"/>
            <a:ext cx="2035112" cy="2035112"/>
            <a:chOff x="1204294" y="1287329"/>
            <a:chExt cx="2035112" cy="2035112"/>
          </a:xfrm>
        </p:grpSpPr>
        <p:sp>
          <p:nvSpPr>
            <p:cNvPr id="3" name="AutoShape 3"/>
            <p:cNvSpPr/>
            <p:nvPr/>
          </p:nvSpPr>
          <p:spPr>
            <a:xfrm flipH="1">
              <a:off x="1204294" y="128732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791319" y="1987226"/>
              <a:ext cx="891159" cy="635222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AutoShape 5"/>
          <p:cNvSpPr/>
          <p:nvPr/>
        </p:nvSpPr>
        <p:spPr>
          <a:xfrm flipH="1">
            <a:off x="3838147" y="1287233"/>
            <a:ext cx="2035112" cy="2035112"/>
          </a:xfrm>
          <a:prstGeom prst="ellipse">
            <a:avLst/>
          </a:prstGeom>
          <a:noFill/>
          <a:ln w="9525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556617" y="1941220"/>
            <a:ext cx="595503" cy="1060133"/>
          </a:xfrm>
          <a:custGeom>
            <a:rect l="l" t="t" r="r" b="b"/>
            <a:pathLst>
              <a:path w="421" h="751">
                <a:moveTo>
                  <a:pt x="421" y="509"/>
                </a:moveTo>
                <a:cubicBezTo>
                  <a:pt x="421" y="509"/>
                  <a:pt x="400" y="323"/>
                  <a:pt x="359" y="306"/>
                </a:cubicBezTo>
                <a:cubicBezTo>
                  <a:pt x="391" y="250"/>
                  <a:pt x="338" y="0"/>
                  <a:pt x="338" y="0"/>
                </a:cubicBezTo>
                <a:cubicBezTo>
                  <a:pt x="338" y="0"/>
                  <a:pt x="355" y="183"/>
                  <a:pt x="307" y="216"/>
                </a:cubicBezTo>
                <a:cubicBezTo>
                  <a:pt x="307" y="215"/>
                  <a:pt x="307" y="215"/>
                  <a:pt x="307" y="214"/>
                </a:cubicBezTo>
                <a:cubicBezTo>
                  <a:pt x="307" y="211"/>
                  <a:pt x="307" y="207"/>
                  <a:pt x="307" y="204"/>
                </a:cubicBezTo>
                <a:cubicBezTo>
                  <a:pt x="288" y="204"/>
                  <a:pt x="288" y="204"/>
                  <a:pt x="288" y="204"/>
                </a:cubicBezTo>
                <a:cubicBezTo>
                  <a:pt x="288" y="213"/>
                  <a:pt x="288" y="222"/>
                  <a:pt x="288" y="230"/>
                </a:cubicBezTo>
                <a:cubicBezTo>
                  <a:pt x="285" y="233"/>
                  <a:pt x="281" y="236"/>
                  <a:pt x="279" y="238"/>
                </a:cubicBezTo>
                <a:cubicBezTo>
                  <a:pt x="279" y="227"/>
                  <a:pt x="278" y="216"/>
                  <a:pt x="278" y="204"/>
                </a:cubicBezTo>
                <a:cubicBezTo>
                  <a:pt x="219" y="204"/>
                  <a:pt x="219" y="204"/>
                  <a:pt x="219" y="204"/>
                </a:cubicBezTo>
                <a:cubicBezTo>
                  <a:pt x="219" y="243"/>
                  <a:pt x="219" y="243"/>
                  <a:pt x="219" y="243"/>
                </a:cubicBezTo>
                <a:cubicBezTo>
                  <a:pt x="274" y="243"/>
                  <a:pt x="274" y="243"/>
                  <a:pt x="274" y="243"/>
                </a:cubicBezTo>
                <a:cubicBezTo>
                  <a:pt x="272" y="244"/>
                  <a:pt x="271" y="246"/>
                  <a:pt x="270" y="247"/>
                </a:cubicBezTo>
                <a:cubicBezTo>
                  <a:pt x="268" y="250"/>
                  <a:pt x="266" y="252"/>
                  <a:pt x="264" y="254"/>
                </a:cubicBezTo>
                <a:cubicBezTo>
                  <a:pt x="219" y="254"/>
                  <a:pt x="219" y="254"/>
                  <a:pt x="219" y="254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33" y="291"/>
                  <a:pt x="233" y="291"/>
                  <a:pt x="233" y="291"/>
                </a:cubicBezTo>
                <a:cubicBezTo>
                  <a:pt x="227" y="294"/>
                  <a:pt x="223" y="296"/>
                  <a:pt x="219" y="300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17" y="302"/>
                  <a:pt x="217" y="302"/>
                  <a:pt x="217" y="302"/>
                </a:cubicBezTo>
                <a:cubicBezTo>
                  <a:pt x="215" y="304"/>
                  <a:pt x="214" y="305"/>
                  <a:pt x="213" y="306"/>
                </a:cubicBezTo>
                <a:cubicBezTo>
                  <a:pt x="212" y="305"/>
                  <a:pt x="211" y="304"/>
                  <a:pt x="210" y="303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09" y="302"/>
                  <a:pt x="209" y="302"/>
                  <a:pt x="209" y="302"/>
                </a:cubicBezTo>
                <a:cubicBezTo>
                  <a:pt x="203" y="297"/>
                  <a:pt x="195" y="294"/>
                  <a:pt x="185" y="291"/>
                </a:cubicBezTo>
                <a:cubicBezTo>
                  <a:pt x="185" y="291"/>
                  <a:pt x="185" y="291"/>
                  <a:pt x="185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254"/>
                  <a:pt x="210" y="254"/>
                  <a:pt x="210" y="254"/>
                </a:cubicBezTo>
                <a:cubicBezTo>
                  <a:pt x="162" y="254"/>
                  <a:pt x="162" y="254"/>
                  <a:pt x="162" y="254"/>
                </a:cubicBezTo>
                <a:cubicBezTo>
                  <a:pt x="162" y="253"/>
                  <a:pt x="161" y="253"/>
                  <a:pt x="161" y="252"/>
                </a:cubicBezTo>
                <a:cubicBezTo>
                  <a:pt x="158" y="249"/>
                  <a:pt x="156" y="246"/>
                  <a:pt x="153" y="244"/>
                </a:cubicBezTo>
                <a:cubicBezTo>
                  <a:pt x="153" y="243"/>
                  <a:pt x="153" y="243"/>
                  <a:pt x="153" y="243"/>
                </a:cubicBezTo>
                <a:cubicBezTo>
                  <a:pt x="152" y="243"/>
                  <a:pt x="152" y="243"/>
                  <a:pt x="152" y="243"/>
                </a:cubicBezTo>
                <a:cubicBezTo>
                  <a:pt x="149" y="240"/>
                  <a:pt x="146" y="238"/>
                  <a:pt x="143" y="235"/>
                </a:cubicBezTo>
                <a:cubicBezTo>
                  <a:pt x="143" y="225"/>
                  <a:pt x="144" y="215"/>
                  <a:pt x="144" y="204"/>
                </a:cubicBezTo>
                <a:cubicBezTo>
                  <a:pt x="122" y="204"/>
                  <a:pt x="122" y="204"/>
                  <a:pt x="122" y="204"/>
                </a:cubicBezTo>
                <a:cubicBezTo>
                  <a:pt x="122" y="208"/>
                  <a:pt x="122" y="211"/>
                  <a:pt x="122" y="214"/>
                </a:cubicBezTo>
                <a:cubicBezTo>
                  <a:pt x="122" y="216"/>
                  <a:pt x="122" y="217"/>
                  <a:pt x="122" y="219"/>
                </a:cubicBezTo>
                <a:cubicBezTo>
                  <a:pt x="74" y="187"/>
                  <a:pt x="71" y="0"/>
                  <a:pt x="71" y="0"/>
                </a:cubicBezTo>
                <a:cubicBezTo>
                  <a:pt x="71" y="0"/>
                  <a:pt x="39" y="254"/>
                  <a:pt x="71" y="310"/>
                </a:cubicBezTo>
                <a:cubicBezTo>
                  <a:pt x="30" y="327"/>
                  <a:pt x="0" y="503"/>
                  <a:pt x="0" y="503"/>
                </a:cubicBezTo>
                <a:cubicBezTo>
                  <a:pt x="0" y="503"/>
                  <a:pt x="75" y="431"/>
                  <a:pt x="131" y="412"/>
                </a:cubicBezTo>
                <a:cubicBezTo>
                  <a:pt x="151" y="500"/>
                  <a:pt x="219" y="751"/>
                  <a:pt x="301" y="409"/>
                </a:cubicBezTo>
                <a:cubicBezTo>
                  <a:pt x="354" y="432"/>
                  <a:pt x="421" y="509"/>
                  <a:pt x="421" y="509"/>
                </a:cubicBezTo>
                <a:close/>
                <a:moveTo>
                  <a:pt x="218" y="384"/>
                </a:move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8" y="384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7" name="Group 7"/>
          <p:cNvGrpSpPr/>
          <p:nvPr/>
        </p:nvGrpSpPr>
        <p:grpSpPr>
          <a:xfrm>
            <a:off x="4729210" y="1757387"/>
            <a:ext cx="261747" cy="541878"/>
            <a:chOff x="4729210" y="1757387"/>
            <a:chExt cx="261747" cy="541878"/>
          </a:xfrm>
        </p:grpSpPr>
        <p:sp>
          <p:nvSpPr>
            <p:cNvPr id="8" name="Freeform 8"/>
            <p:cNvSpPr/>
            <p:nvPr/>
          </p:nvSpPr>
          <p:spPr>
            <a:xfrm>
              <a:off x="4866656" y="2100573"/>
              <a:ext cx="80296" cy="4524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4940380" y="1956650"/>
              <a:ext cx="28004" cy="60674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4866656" y="2032755"/>
              <a:ext cx="74962" cy="52388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49905" y="2032755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917139" y="1828158"/>
              <a:ext cx="20193" cy="49339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930283" y="1894167"/>
              <a:ext cx="22574" cy="46958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733306" y="2100573"/>
              <a:ext cx="33909" cy="4524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766072" y="1894167"/>
              <a:ext cx="26765" cy="46958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740450" y="2032755"/>
              <a:ext cx="32766" cy="52388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822555" y="1757387"/>
              <a:ext cx="30956" cy="55340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4866656" y="1757387"/>
              <a:ext cx="33909" cy="55340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4807125" y="1804346"/>
              <a:ext cx="4191" cy="828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4782741" y="1828158"/>
              <a:ext cx="23241" cy="49339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751785" y="1956650"/>
              <a:ext cx="30956" cy="60674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4866656" y="2161343"/>
              <a:ext cx="83248" cy="52388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4788646" y="1956650"/>
              <a:ext cx="64865" cy="60674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4810078" y="1828158"/>
              <a:ext cx="43434" cy="49339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4781503" y="2032755"/>
              <a:ext cx="72009" cy="52388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866656" y="1956650"/>
              <a:ext cx="67818" cy="60674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4866656" y="1828158"/>
              <a:ext cx="46387" cy="49339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4866656" y="1894167"/>
              <a:ext cx="57721" cy="46958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799981" y="1894167"/>
              <a:ext cx="53530" cy="46958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4773216" y="2229161"/>
              <a:ext cx="80296" cy="54769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4777407" y="2100573"/>
              <a:ext cx="76105" cy="4524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4774359" y="2161343"/>
              <a:ext cx="79153" cy="52388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4729210" y="2161343"/>
              <a:ext cx="33909" cy="52388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4961239" y="2161343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4957049" y="2100573"/>
              <a:ext cx="28575" cy="4524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4805887" y="1812728"/>
              <a:ext cx="17812" cy="15431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4900565" y="1812728"/>
              <a:ext cx="16669" cy="15431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853512" y="1812728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4792837" y="1877498"/>
              <a:ext cx="17240" cy="1666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4913043" y="1877498"/>
              <a:ext cx="17240" cy="1666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853512" y="1877498"/>
              <a:ext cx="13049" cy="1666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4782741" y="1941220"/>
              <a:ext cx="17240" cy="15431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4924283" y="1941220"/>
              <a:ext cx="16097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853512" y="1941220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4773216" y="2017325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Freeform 46"/>
            <p:cNvSpPr/>
            <p:nvPr/>
          </p:nvSpPr>
          <p:spPr>
            <a:xfrm>
              <a:off x="4934474" y="2017325"/>
              <a:ext cx="15431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4853512" y="201732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4766072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4941523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4853512" y="2085143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4763119" y="2145817"/>
              <a:ext cx="14288" cy="15431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4946952" y="2145817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853512" y="2145817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4760166" y="2213635"/>
              <a:ext cx="13049" cy="15431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4949905" y="2213635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4853512" y="221363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4853512" y="2283834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8" name="Group 58"/>
          <p:cNvGrpSpPr/>
          <p:nvPr/>
        </p:nvGrpSpPr>
        <p:grpSpPr>
          <a:xfrm>
            <a:off x="6479524" y="1287233"/>
            <a:ext cx="2035112" cy="2035112"/>
            <a:chOff x="6479524" y="1287233"/>
            <a:chExt cx="2035112" cy="2035112"/>
          </a:xfrm>
        </p:grpSpPr>
        <p:sp>
          <p:nvSpPr>
            <p:cNvPr id="59" name="AutoShape 59"/>
            <p:cNvSpPr/>
            <p:nvPr/>
          </p:nvSpPr>
          <p:spPr>
            <a:xfrm flipH="1">
              <a:off x="6479524" y="1287233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Freeform 60"/>
            <p:cNvSpPr/>
            <p:nvPr/>
          </p:nvSpPr>
          <p:spPr>
            <a:xfrm>
              <a:off x="7181041" y="1888451"/>
              <a:ext cx="662750" cy="833056"/>
            </a:xfrm>
            <a:custGeom>
              <a:rect l="l" t="t" r="r" b="b"/>
              <a:pathLst>
                <a:path w="21600" h="21600">
                  <a:moveTo>
                    <a:pt x="10799" y="0"/>
                  </a:moveTo>
                  <a:cubicBezTo>
                    <a:pt x="4836" y="0"/>
                    <a:pt x="0" y="1447"/>
                    <a:pt x="0" y="3231"/>
                  </a:cubicBezTo>
                  <a:lnTo>
                    <a:pt x="0" y="4776"/>
                  </a:lnTo>
                  <a:cubicBezTo>
                    <a:pt x="0" y="6669"/>
                    <a:pt x="4836" y="8203"/>
                    <a:pt x="10799" y="8203"/>
                  </a:cubicBezTo>
                  <a:cubicBezTo>
                    <a:pt x="16764" y="8203"/>
                    <a:pt x="21600" y="6669"/>
                    <a:pt x="21600" y="4776"/>
                  </a:cubicBezTo>
                  <a:lnTo>
                    <a:pt x="21600" y="3231"/>
                  </a:lnTo>
                  <a:cubicBezTo>
                    <a:pt x="21600" y="1447"/>
                    <a:pt x="16764" y="0"/>
                    <a:pt x="10799" y="0"/>
                  </a:cubicBezTo>
                  <a:close/>
                  <a:moveTo>
                    <a:pt x="21195" y="8008"/>
                  </a:moveTo>
                  <a:cubicBezTo>
                    <a:pt x="19915" y="9488"/>
                    <a:pt x="15746" y="10572"/>
                    <a:pt x="10799" y="10572"/>
                  </a:cubicBezTo>
                  <a:cubicBezTo>
                    <a:pt x="5856" y="10572"/>
                    <a:pt x="1685" y="9488"/>
                    <a:pt x="405" y="8008"/>
                  </a:cubicBezTo>
                  <a:cubicBezTo>
                    <a:pt x="141" y="7702"/>
                    <a:pt x="0" y="7868"/>
                    <a:pt x="0" y="8007"/>
                  </a:cubicBezTo>
                  <a:cubicBezTo>
                    <a:pt x="0" y="8144"/>
                    <a:pt x="0" y="10898"/>
                    <a:pt x="0" y="10898"/>
                  </a:cubicBezTo>
                  <a:cubicBezTo>
                    <a:pt x="0" y="13061"/>
                    <a:pt x="4836" y="14814"/>
                    <a:pt x="10799" y="14814"/>
                  </a:cubicBezTo>
                  <a:cubicBezTo>
                    <a:pt x="16764" y="14814"/>
                    <a:pt x="21600" y="13061"/>
                    <a:pt x="21600" y="10898"/>
                  </a:cubicBezTo>
                  <a:cubicBezTo>
                    <a:pt x="21600" y="10898"/>
                    <a:pt x="21600" y="8144"/>
                    <a:pt x="21600" y="8007"/>
                  </a:cubicBezTo>
                  <a:cubicBezTo>
                    <a:pt x="21600" y="7868"/>
                    <a:pt x="21459" y="7702"/>
                    <a:pt x="21195" y="8008"/>
                  </a:cubicBezTo>
                  <a:close/>
                  <a:moveTo>
                    <a:pt x="21176" y="14285"/>
                  </a:moveTo>
                  <a:cubicBezTo>
                    <a:pt x="19876" y="15959"/>
                    <a:pt x="15722" y="17184"/>
                    <a:pt x="10799" y="17184"/>
                  </a:cubicBezTo>
                  <a:cubicBezTo>
                    <a:pt x="5878" y="17184"/>
                    <a:pt x="1724" y="15959"/>
                    <a:pt x="424" y="14285"/>
                  </a:cubicBezTo>
                  <a:cubicBezTo>
                    <a:pt x="147" y="13932"/>
                    <a:pt x="0" y="14121"/>
                    <a:pt x="0" y="14297"/>
                  </a:cubicBezTo>
                  <a:cubicBezTo>
                    <a:pt x="0" y="14472"/>
                    <a:pt x="0" y="16754"/>
                    <a:pt x="0" y="16754"/>
                  </a:cubicBezTo>
                  <a:cubicBezTo>
                    <a:pt x="0" y="19133"/>
                    <a:pt x="4836" y="21600"/>
                    <a:pt x="10799" y="21600"/>
                  </a:cubicBezTo>
                  <a:cubicBezTo>
                    <a:pt x="16764" y="21600"/>
                    <a:pt x="21600" y="19133"/>
                    <a:pt x="21600" y="16754"/>
                  </a:cubicBezTo>
                  <a:cubicBezTo>
                    <a:pt x="21600" y="16754"/>
                    <a:pt x="21600" y="14472"/>
                    <a:pt x="21600" y="14297"/>
                  </a:cubicBezTo>
                  <a:cubicBezTo>
                    <a:pt x="21600" y="14121"/>
                    <a:pt x="21453" y="13932"/>
                    <a:pt x="21176" y="14285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1" name="Group 61"/>
          <p:cNvGrpSpPr/>
          <p:nvPr/>
        </p:nvGrpSpPr>
        <p:grpSpPr>
          <a:xfrm>
            <a:off x="9103948" y="1287329"/>
            <a:ext cx="2035112" cy="2035112"/>
            <a:chOff x="9103948" y="1287329"/>
            <a:chExt cx="2035112" cy="2035112"/>
          </a:xfrm>
        </p:grpSpPr>
        <p:sp>
          <p:nvSpPr>
            <p:cNvPr id="62" name="AutoShape 62"/>
            <p:cNvSpPr/>
            <p:nvPr/>
          </p:nvSpPr>
          <p:spPr>
            <a:xfrm flipH="1">
              <a:off x="9103948" y="128732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4">
                  <a:alpha val="100000"/>
                </a:schemeClr>
              </a:solidFill>
              <a:prstDash val="solid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Freeform 63"/>
            <p:cNvSpPr/>
            <p:nvPr/>
          </p:nvSpPr>
          <p:spPr>
            <a:xfrm>
              <a:off x="9551051" y="2130196"/>
              <a:ext cx="1279493" cy="450056"/>
            </a:xfrm>
            <a:custGeom>
              <a:rect l="l" t="t" r="r" b="b"/>
              <a:pathLst>
                <a:path w="412" h="132">
                  <a:moveTo>
                    <a:pt x="412" y="15"/>
                  </a:moveTo>
                  <a:cubicBezTo>
                    <a:pt x="412" y="12"/>
                    <a:pt x="411" y="10"/>
                    <a:pt x="407" y="10"/>
                  </a:cubicBezTo>
                  <a:cubicBezTo>
                    <a:pt x="406" y="10"/>
                    <a:pt x="406" y="10"/>
                    <a:pt x="405" y="11"/>
                  </a:cubicBezTo>
                  <a:cubicBezTo>
                    <a:pt x="342" y="44"/>
                    <a:pt x="342" y="44"/>
                    <a:pt x="342" y="44"/>
                  </a:cubicBezTo>
                  <a:cubicBezTo>
                    <a:pt x="299" y="26"/>
                    <a:pt x="258" y="14"/>
                    <a:pt x="219" y="8"/>
                  </a:cubicBezTo>
                  <a:cubicBezTo>
                    <a:pt x="180" y="2"/>
                    <a:pt x="148" y="0"/>
                    <a:pt x="125" y="3"/>
                  </a:cubicBezTo>
                  <a:cubicBezTo>
                    <a:pt x="101" y="5"/>
                    <a:pt x="79" y="11"/>
                    <a:pt x="59" y="19"/>
                  </a:cubicBezTo>
                  <a:cubicBezTo>
                    <a:pt x="39" y="26"/>
                    <a:pt x="26" y="32"/>
                    <a:pt x="20" y="37"/>
                  </a:cubicBezTo>
                  <a:cubicBezTo>
                    <a:pt x="15" y="41"/>
                    <a:pt x="10" y="44"/>
                    <a:pt x="7" y="46"/>
                  </a:cubicBezTo>
                  <a:cubicBezTo>
                    <a:pt x="7" y="47"/>
                    <a:pt x="7" y="48"/>
                    <a:pt x="7" y="49"/>
                  </a:cubicBezTo>
                  <a:cubicBezTo>
                    <a:pt x="7" y="49"/>
                    <a:pt x="7" y="50"/>
                    <a:pt x="7" y="51"/>
                  </a:cubicBezTo>
                  <a:cubicBezTo>
                    <a:pt x="48" y="71"/>
                    <a:pt x="48" y="71"/>
                    <a:pt x="48" y="71"/>
                  </a:cubicBezTo>
                  <a:cubicBezTo>
                    <a:pt x="49" y="72"/>
                    <a:pt x="50" y="73"/>
                    <a:pt x="50" y="75"/>
                  </a:cubicBezTo>
                  <a:cubicBezTo>
                    <a:pt x="50" y="78"/>
                    <a:pt x="48" y="79"/>
                    <a:pt x="46" y="79"/>
                  </a:cubicBezTo>
                  <a:cubicBezTo>
                    <a:pt x="2" y="79"/>
                    <a:pt x="2" y="79"/>
                    <a:pt x="2" y="79"/>
                  </a:cubicBezTo>
                  <a:cubicBezTo>
                    <a:pt x="1" y="79"/>
                    <a:pt x="0" y="79"/>
                    <a:pt x="0" y="80"/>
                  </a:cubicBezTo>
                  <a:cubicBezTo>
                    <a:pt x="0" y="81"/>
                    <a:pt x="1" y="81"/>
                    <a:pt x="1" y="81"/>
                  </a:cubicBezTo>
                  <a:cubicBezTo>
                    <a:pt x="24" y="101"/>
                    <a:pt x="51" y="114"/>
                    <a:pt x="82" y="122"/>
                  </a:cubicBezTo>
                  <a:cubicBezTo>
                    <a:pt x="114" y="129"/>
                    <a:pt x="144" y="132"/>
                    <a:pt x="173" y="130"/>
                  </a:cubicBezTo>
                  <a:cubicBezTo>
                    <a:pt x="203" y="127"/>
                    <a:pt x="230" y="123"/>
                    <a:pt x="256" y="117"/>
                  </a:cubicBezTo>
                  <a:cubicBezTo>
                    <a:pt x="282" y="111"/>
                    <a:pt x="303" y="106"/>
                    <a:pt x="318" y="100"/>
                  </a:cubicBezTo>
                  <a:cubicBezTo>
                    <a:pt x="334" y="95"/>
                    <a:pt x="342" y="92"/>
                    <a:pt x="342" y="91"/>
                  </a:cubicBezTo>
                  <a:cubicBezTo>
                    <a:pt x="405" y="124"/>
                    <a:pt x="405" y="124"/>
                    <a:pt x="405" y="124"/>
                  </a:cubicBezTo>
                  <a:cubicBezTo>
                    <a:pt x="407" y="124"/>
                    <a:pt x="407" y="124"/>
                    <a:pt x="407" y="124"/>
                  </a:cubicBezTo>
                  <a:cubicBezTo>
                    <a:pt x="411" y="124"/>
                    <a:pt x="412" y="123"/>
                    <a:pt x="412" y="119"/>
                  </a:cubicBezTo>
                  <a:cubicBezTo>
                    <a:pt x="412" y="118"/>
                    <a:pt x="412" y="118"/>
                    <a:pt x="411" y="116"/>
                  </a:cubicBezTo>
                  <a:cubicBezTo>
                    <a:pt x="375" y="67"/>
                    <a:pt x="375" y="67"/>
                    <a:pt x="375" y="67"/>
                  </a:cubicBezTo>
                  <a:cubicBezTo>
                    <a:pt x="411" y="18"/>
                    <a:pt x="411" y="18"/>
                    <a:pt x="411" y="18"/>
                  </a:cubicBezTo>
                  <a:cubicBezTo>
                    <a:pt x="412" y="17"/>
                    <a:pt x="412" y="16"/>
                    <a:pt x="412" y="15"/>
                  </a:cubicBezTo>
                  <a:close/>
                  <a:moveTo>
                    <a:pt x="82" y="57"/>
                  </a:moveTo>
                  <a:cubicBezTo>
                    <a:pt x="79" y="60"/>
                    <a:pt x="76" y="61"/>
                    <a:pt x="72" y="61"/>
                  </a:cubicBezTo>
                  <a:cubicBezTo>
                    <a:pt x="68" y="61"/>
                    <a:pt x="64" y="60"/>
                    <a:pt x="61" y="57"/>
                  </a:cubicBezTo>
                  <a:cubicBezTo>
                    <a:pt x="58" y="54"/>
                    <a:pt x="57" y="50"/>
                    <a:pt x="57" y="45"/>
                  </a:cubicBezTo>
                  <a:cubicBezTo>
                    <a:pt x="57" y="41"/>
                    <a:pt x="58" y="37"/>
                    <a:pt x="61" y="34"/>
                  </a:cubicBezTo>
                  <a:cubicBezTo>
                    <a:pt x="64" y="31"/>
                    <a:pt x="68" y="29"/>
                    <a:pt x="72" y="29"/>
                  </a:cubicBezTo>
                  <a:cubicBezTo>
                    <a:pt x="76" y="29"/>
                    <a:pt x="79" y="31"/>
                    <a:pt x="82" y="34"/>
                  </a:cubicBezTo>
                  <a:cubicBezTo>
                    <a:pt x="85" y="37"/>
                    <a:pt x="87" y="41"/>
                    <a:pt x="87" y="45"/>
                  </a:cubicBezTo>
                  <a:cubicBezTo>
                    <a:pt x="87" y="50"/>
                    <a:pt x="85" y="54"/>
                    <a:pt x="82" y="57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64" name="AutoShape 64"/>
          <p:cNvSpPr/>
          <p:nvPr/>
        </p:nvSpPr>
        <p:spPr>
          <a:xfrm flipH="1">
            <a:off x="1061323" y="2678169"/>
            <a:ext cx="653320" cy="65179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5" name="AutoShape 65"/>
          <p:cNvSpPr/>
          <p:nvPr/>
        </p:nvSpPr>
        <p:spPr>
          <a:xfrm flipH="1">
            <a:off x="3695557" y="2678169"/>
            <a:ext cx="653320" cy="65179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6" name="AutoShape 66"/>
          <p:cNvSpPr/>
          <p:nvPr/>
        </p:nvSpPr>
        <p:spPr>
          <a:xfrm flipH="1">
            <a:off x="6337221" y="2678169"/>
            <a:ext cx="653320" cy="65179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7" name="AutoShape 67"/>
          <p:cNvSpPr/>
          <p:nvPr/>
        </p:nvSpPr>
        <p:spPr>
          <a:xfrm flipH="1">
            <a:off x="8962406" y="2678169"/>
            <a:ext cx="651796" cy="651796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8" name="TextBox 68"/>
          <p:cNvSpPr txBox="1"/>
          <p:nvPr/>
        </p:nvSpPr>
        <p:spPr>
          <a:xfrm>
            <a:off x="948881" y="2735700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9" name="TextBox 69"/>
          <p:cNvSpPr txBox="1"/>
          <p:nvPr/>
        </p:nvSpPr>
        <p:spPr>
          <a:xfrm>
            <a:off x="3592640" y="2745225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0" name="TextBox 70"/>
          <p:cNvSpPr txBox="1"/>
          <p:nvPr/>
        </p:nvSpPr>
        <p:spPr>
          <a:xfrm>
            <a:off x="6234303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1" name="TextBox 71"/>
          <p:cNvSpPr txBox="1"/>
          <p:nvPr/>
        </p:nvSpPr>
        <p:spPr>
          <a:xfrm>
            <a:off x="8858727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72" name="TextBox 72"/>
          <p:cNvSpPr txBox="1"/>
          <p:nvPr/>
        </p:nvSpPr>
        <p:spPr>
          <a:xfrm>
            <a:off x="94888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设置悬念</a:t>
            </a:r>
          </a:p>
        </p:txBody>
      </p:sp>
      <p:sp>
        <p:nvSpPr>
          <p:cNvPr id="73" name="TextBox 73"/>
          <p:cNvSpPr txBox="1"/>
          <p:nvPr/>
        </p:nvSpPr>
        <p:spPr>
          <a:xfrm>
            <a:off x="3582734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刻画冲突</a:t>
            </a:r>
          </a:p>
        </p:txBody>
      </p:sp>
      <p:sp>
        <p:nvSpPr>
          <p:cNvPr id="74" name="TextBox 74"/>
          <p:cNvSpPr txBox="1"/>
          <p:nvPr/>
        </p:nvSpPr>
        <p:spPr>
          <a:xfrm>
            <a:off x="622411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塑造转折</a:t>
            </a:r>
          </a:p>
        </p:txBody>
      </p:sp>
      <p:sp>
        <p:nvSpPr>
          <p:cNvPr id="75" name="TextBox 75"/>
          <p:cNvSpPr txBox="1"/>
          <p:nvPr/>
        </p:nvSpPr>
        <p:spPr>
          <a:xfrm>
            <a:off x="8848535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描绘细节</a:t>
            </a:r>
          </a:p>
        </p:txBody>
      </p:sp>
      <p:grpSp>
        <p:nvGrpSpPr>
          <p:cNvPr id="76" name="Group 7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7" name="AutoShape 7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AutoShape 8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AutoShape 8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TextBox 9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情节的构建技巧</a:t>
              </a:r>
            </a:p>
          </p:txBody>
        </p:sp>
      </p:grpSp>
      <p:sp>
        <p:nvSpPr>
          <p:cNvPr id="98" name="TextBox 98"/>
          <p:cNvSpPr txBox="1"/>
          <p:nvPr/>
        </p:nvSpPr>
        <p:spPr>
          <a:xfrm>
            <a:off x="6257058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在情节发展的关键节点设置转折，改变故事走向，增强戏剧性。</a:t>
            </a:r>
          </a:p>
        </p:txBody>
      </p:sp>
      <p:sp>
        <p:nvSpPr>
          <p:cNvPr id="99" name="TextBox 99"/>
          <p:cNvSpPr txBox="1"/>
          <p:nvPr/>
        </p:nvSpPr>
        <p:spPr>
          <a:xfrm>
            <a:off x="3600742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在人物之间或人物内心设置矛盾和对立，推动情节的发展。</a:t>
            </a:r>
          </a:p>
        </p:txBody>
      </p:sp>
      <p:sp>
        <p:nvSpPr>
          <p:cNvPr id="100" name="TextBox 100"/>
          <p:cNvSpPr txBox="1"/>
          <p:nvPr/>
        </p:nvSpPr>
        <p:spPr>
          <a:xfrm>
            <a:off x="944426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通过提出问题、埋下伏笔等方式，引发读者的好奇心和探究欲。</a:t>
            </a:r>
          </a:p>
        </p:txBody>
      </p:sp>
      <p:sp>
        <p:nvSpPr>
          <p:cNvPr id="101" name="TextBox 101"/>
          <p:cNvSpPr txBox="1"/>
          <p:nvPr/>
        </p:nvSpPr>
        <p:spPr>
          <a:xfrm>
            <a:off x="8913375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通过细腻的描绘和生动的呈现，使读者更加身临其境地感受故事情境。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情节与主题的关系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情节是表现主题的重要手段，通过具体的故事情节展现作者对人生、社会和自然的思考和感悟。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主题对情节具有统领作用，指导着情节的发展和走向，使故事具有深刻的思想内涵和人文精神。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人物塑造的技巧与方法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鲜明突出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多面性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发展变化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人物的性格特点</a:t>
              </a: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优秀的小说人物性格应具有多面性，既有优点也有缺点，使读者感到真实可信。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随着故事情节的推进，人物性格应有所发展变化，表现出成长与转变。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成功的人物塑造往往具有鲜明突出的性格特点，如勇敢、懦弱、慷慨、吝啬等。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家庭背景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家庭环境、父母职业及教育方式等都对人物性格产生影响。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社会环境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人物所处的时代背景、社会阶层、职业特点等塑造其世界观和价值观。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个人经历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独特的个人经历，如创伤、冒险、爱情等，使人物更加丰富多彩。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人物的背景与经历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https://d.book118.com/125214220240011110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2024-09-16T02:31:58.526</cp:lastPrinted>
  <dcterms:created xsi:type="dcterms:W3CDTF">2024-09-15T18:31:58Z</dcterms:created>
  <dcterms:modified xsi:type="dcterms:W3CDTF">2024-09-15T18:32:00Z</dcterms:modified>
</cp:coreProperties>
</file>