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MSLWAF+CBSGUK+ArialMT"/>
      <p:regular r:id="rId15"/>
    </p:embeddedFont>
    <p:embeddedFont>
      <p:font typeface="IMROAP+MS-UIGothic"/>
      <p:regular r:id="rId16"/>
    </p:embeddedFont>
    <p:embeddedFont>
      <p:font typeface="CLTMHO+VDECKO+MicrosoftYaHei"/>
      <p:regular r:id="rId17"/>
    </p:embeddedFont>
    <p:embeddedFont>
      <p:font typeface="DLAPJI+WANOJF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EC396B-E798-4BDB-A98B-0FDE81549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D4E59-7F49-4B3B-A129-46071CEF4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E21585-7D5C-4222-95CF-493FC67B3A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5B2CCB-6DE3-460F-A244-1D953035D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B3EF85-084A-48D2-8A5C-D16E7D4E0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C734E5-7BAA-495F-B994-AA7CF6E0A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2565AC-0A9C-407E-9DAE-8CE01B93C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7E3C76-90C0-41A7-B0D0-41369765B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1AC9A8-529B-47C2-83AE-248AC8A52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7B65B1-6972-42E4-918A-B0A1FFAF3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2AAAAA-7DBE-499B-B3F6-7C5C637AF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2412040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2217610"/>
            <a:ext cx="2795275" cy="297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MSLWAF+CBSGUK+ArialMT"/>
                <a:cs typeface="MSLWAF+CBSGUK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业务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MSLWAF+CBSGUK+ArialMT"/>
                <a:cs typeface="MSLWAF+CBSGUK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业务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流程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MSLWAF+CBSGUK+ArialMT"/>
                <a:cs typeface="MSLWAF+CBSGUK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管理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MSLWAF+CBSGUK+ArialMT"/>
                <a:cs typeface="MSLWAF+CBSGUK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业务监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管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MSLWAF+CBSGUK+ArialMT"/>
                <a:cs typeface="MSLWAF+CBSGUK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案例分析与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FF960E"/>
                </a:solidFill>
                <a:latin typeface="IMROAP+MS-UIGothic"/>
                <a:cs typeface="IMROAP+MS-UIGothic"/>
              </a:rPr>
              <a:t>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CLTMHO+VDECKO+MicrosoftYaHei"/>
                <a:cs typeface="CLTMHO+VDECKO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IMROAP+MS-UIGothic"/>
                <a:cs typeface="IMROAP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DLAPJI+WANOJF+MicrosoftYaHei-Bold"/>
                <a:cs typeface="DLAPJI+WANOJF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款的定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与分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59869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1500">
                <a:solidFill>
                  <a:srgbClr val="FFFFFF"/>
                </a:solidFill>
                <a:latin typeface="IMROAP+MS-UIGothic"/>
                <a:cs typeface="IMROAP+MS-UIGothic"/>
              </a:rPr>
              <a:t>描述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FFFFFF"/>
                </a:solidFill>
                <a:latin typeface="IMROAP+MS-UIGothic"/>
                <a:cs typeface="IMROAP+MS-UIGothic"/>
              </a:rPr>
              <a:t>款的定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IMROAP+MS-UIGothic"/>
                <a:cs typeface="IMROAP+MS-UIGothic"/>
              </a:rPr>
              <a:t>，以及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FFFFFF"/>
                </a:solidFill>
                <a:latin typeface="IMROAP+MS-UIGothic"/>
                <a:cs typeface="IMROAP+MS-UIGothic"/>
              </a:rPr>
              <a:t>款的分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类标</a:t>
            </a:r>
            <a:r>
              <a:rPr sz="1500">
                <a:solidFill>
                  <a:srgbClr val="FFFFFF"/>
                </a:solidFill>
                <a:latin typeface="IMROAP+MS-UIGothic"/>
                <a:cs typeface="IMROAP+MS-UIGothic"/>
              </a:rPr>
              <a:t>准及各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类贷</a:t>
            </a:r>
            <a:r>
              <a:rPr sz="1500">
                <a:solidFill>
                  <a:srgbClr val="FFFFFF"/>
                </a:solidFill>
                <a:latin typeface="IMROAP+MS-UIGothic"/>
                <a:cs typeface="IMROAP+MS-UIGothic"/>
              </a:rPr>
              <a:t>款的特点。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FF960E"/>
                </a:solidFill>
                <a:latin typeface="IMROAP+MS-UIGothic"/>
                <a:cs typeface="IMROAP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5138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款是指金融机构向借款人提供的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货币资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金，并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约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定在一定期限内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偿还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的一种信用活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。根据不同的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准，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可以分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多种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型。例如，按照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款用途可以分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企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业贷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款、个人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款和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农业贷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款；按照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款期限可以分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短期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款、中期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款和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期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贷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款；按照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款方式可以分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一次性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本付息和分期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864C00"/>
                </a:solidFill>
                <a:latin typeface="IMROAP+MS-UIGothic"/>
                <a:cs typeface="IMROAP+MS-UIGothic"/>
              </a:rPr>
              <a:t>款等。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业务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展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960E"/>
                </a:solidFill>
                <a:latin typeface="IMROAP+MS-UIGothic"/>
                <a:cs typeface="IMROAP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业务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96555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阐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述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贷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款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业务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中的地位和作用，分析其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对经济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和社会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展的影响。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IMROAP+MS-UIGothic"/>
                <a:cs typeface="IMROAP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83462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贷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款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业务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发挥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着至关重要的作用。通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向需要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金的企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和个人提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贷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款，金融机构能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有效地促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进经济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和社会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展。同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贷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款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业务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也是金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融机构的重要收入来源之一，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于其自身的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经营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展也具有重要意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FFFFFF"/>
                </a:solidFill>
                <a:latin typeface="IMROAP+MS-UIGothic"/>
                <a:cs typeface="IMROAP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DLAPJI+WANOJF+MicrosoftYaHei-Bold"/>
                <a:cs typeface="DLAPJI+WANOJF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款申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请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与受理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960E"/>
                </a:solidFill>
                <a:latin typeface="IMROAP+MS-UIGothic"/>
                <a:cs typeface="IMROAP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调查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与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960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FF960E"/>
                </a:solidFill>
                <a:latin typeface="IMROAP+MS-UIGothic"/>
                <a:cs typeface="IMROAP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贷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款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审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批与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FF960E"/>
                </a:solidFill>
                <a:latin typeface="IMROAP+MS-UIGothic"/>
                <a:cs typeface="IMROAP+MS-UIGothic"/>
              </a:rPr>
              <a:t>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66890" y="1652174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38619" y="401373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FF960E"/>
                </a:solidFill>
                <a:latin typeface="IMROAP+MS-UIGothic"/>
                <a:cs typeface="IMROAP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https://d.book118.com/125241204030011124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MSLWAF+CBSGUK+ArialMT</vt:lpstr>
      <vt:lpstr>Times New Roman</vt:lpstr>
      <vt:lpstr>SimSun</vt:lpstr>
      <vt:lpstr>IMROAP+MS-UIGothic</vt:lpstr>
      <vt:lpstr>CLTMHO+VDECKO+MicrosoftYaHei</vt:lpstr>
      <vt:lpstr>DLAPJI+WANOJF+MicrosoftYaHei-Bold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2024-09-28T07:41:08.942</cp:lastPrinted>
  <dcterms:created xsi:type="dcterms:W3CDTF">2024-09-27T23:41:08Z</dcterms:created>
  <dcterms:modified xsi:type="dcterms:W3CDTF">2024-09-27T23:41:10Z</dcterms:modified>
</cp:coreProperties>
</file>