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71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2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image" Target="../media/image7.png" /><Relationship Id="rId11" Type="http://schemas.openxmlformats.org/officeDocument/2006/relationships/tags" Target="../tags/tag26.xml" /><Relationship Id="rId12" Type="http://schemas.openxmlformats.org/officeDocument/2006/relationships/image" Target="../media/image8.png" /><Relationship Id="rId13" Type="http://schemas.openxmlformats.org/officeDocument/2006/relationships/tags" Target="../tags/tag27.xml" /><Relationship Id="rId14" Type="http://schemas.openxmlformats.org/officeDocument/2006/relationships/image" Target="../media/image9.png" /><Relationship Id="rId15" Type="http://schemas.openxmlformats.org/officeDocument/2006/relationships/tags" Target="../tags/tag28.xml" /><Relationship Id="rId16" Type="http://schemas.openxmlformats.org/officeDocument/2006/relationships/image" Target="../media/image2.png" /><Relationship Id="rId17" Type="http://schemas.openxmlformats.org/officeDocument/2006/relationships/tags" Target="../tags/tag29.xml" /><Relationship Id="rId18" Type="http://schemas.openxmlformats.org/officeDocument/2006/relationships/tags" Target="../tags/tag30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image" Target="../media/image5.png" /><Relationship Id="rId7" Type="http://schemas.openxmlformats.org/officeDocument/2006/relationships/tags" Target="../tags/tag24.xml" /><Relationship Id="rId8" Type="http://schemas.openxmlformats.org/officeDocument/2006/relationships/image" Target="../media/image6.png" /><Relationship Id="rId9" Type="http://schemas.openxmlformats.org/officeDocument/2006/relationships/tags" Target="../tags/tag25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image" Target="../media/image6.png" /><Relationship Id="rId11" Type="http://schemas.openxmlformats.org/officeDocument/2006/relationships/tags" Target="../tags/tag37.xml" /><Relationship Id="rId12" Type="http://schemas.openxmlformats.org/officeDocument/2006/relationships/image" Target="../media/image7.png" /><Relationship Id="rId13" Type="http://schemas.openxmlformats.org/officeDocument/2006/relationships/tags" Target="../tags/tag38.xml" /><Relationship Id="rId14" Type="http://schemas.openxmlformats.org/officeDocument/2006/relationships/image" Target="../media/image8.png" /><Relationship Id="rId15" Type="http://schemas.openxmlformats.org/officeDocument/2006/relationships/tags" Target="../tags/tag39.xml" /><Relationship Id="rId16" Type="http://schemas.openxmlformats.org/officeDocument/2006/relationships/image" Target="../media/image9.png" /><Relationship Id="rId17" Type="http://schemas.openxmlformats.org/officeDocument/2006/relationships/tags" Target="../tags/tag40.xml" /><Relationship Id="rId18" Type="http://schemas.openxmlformats.org/officeDocument/2006/relationships/image" Target="../media/image3.png" /><Relationship Id="rId19" Type="http://schemas.openxmlformats.org/officeDocument/2006/relationships/tags" Target="../tags/tag41.xml" /><Relationship Id="rId2" Type="http://schemas.openxmlformats.org/officeDocument/2006/relationships/image" Target="../media/image1.png" /><Relationship Id="rId20" Type="http://schemas.openxmlformats.org/officeDocument/2006/relationships/tags" Target="../tags/tag42.xml" /><Relationship Id="rId21" Type="http://schemas.openxmlformats.org/officeDocument/2006/relationships/tags" Target="../tags/tag43.xml" /><Relationship Id="rId22" Type="http://schemas.openxmlformats.org/officeDocument/2006/relationships/tags" Target="../tags/tag44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image" Target="../media/image2.png" /><Relationship Id="rId7" Type="http://schemas.openxmlformats.org/officeDocument/2006/relationships/tags" Target="../tags/tag35.xml" /><Relationship Id="rId8" Type="http://schemas.openxmlformats.org/officeDocument/2006/relationships/image" Target="../media/image5.png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tags" Target="../tags/tag5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tags" Target="../tags/tag5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image" Target="../media/image3.png" /><Relationship Id="rId11" Type="http://schemas.openxmlformats.org/officeDocument/2006/relationships/tags" Target="../tags/tag82.xml" /><Relationship Id="rId12" Type="http://schemas.openxmlformats.org/officeDocument/2006/relationships/image" Target="../media/image10.png" /><Relationship Id="rId13" Type="http://schemas.openxmlformats.org/officeDocument/2006/relationships/tags" Target="../tags/tag83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image" Target="../media/image2.png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tags" Target="../tags/tag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8BDE5-B656-4C7B-A014-1FE19FE19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79E2D-87FB-4613-A82E-72AA07B7C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F691C7-45ED-4157-9A36-88951515E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34F5DF-65F4-49B7-8B32-657EB8A9D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2399F4-ED1E-4624-8265-ED93FEE09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F01B2B-9C44-43DA-A6E8-ECBDFE82A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02FD33-4E03-4B30-B861-350BF541B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2F1DC-C0D7-4E87-B8DD-D51D36952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2D100-49F2-4362-BB87-6A463441F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AA219-71BB-4601-A146-3A4857F1B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A021D-32C5-45EF-BEC7-B4EBA67AC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68" y="14439"/>
            <a:ext cx="12193524" cy="6858000"/>
          </a:xfrm>
          <a:prstGeom prst="rect">
            <a:avLst/>
          </a:prstGeom>
        </p:spPr>
      </p:pic>
      <p:sp>
        <p:nvSpPr>
          <p:cNvPr id="1048666" name="@svg_GBtop"/>
          <p:cNvSpPr/>
          <p:nvPr>
            <p:custDataLst>
              <p:tags r:id="rId4"/>
            </p:custDataLst>
          </p:nvPr>
        </p:nvSpPr>
        <p:spPr>
          <a:xfrm>
            <a:off x="-12192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1" name="@svg_装饰点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30306" y="679450"/>
            <a:ext cx="534924" cy="77724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768484" y="1708531"/>
            <a:ext cx="5466962" cy="238633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 b="0"/>
            </a:lvl1pPr>
          </a:lstStyle>
          <a:p>
            <a:r>
              <a:rPr lang="zh-CN" altLang="en-US"/>
              <a:t>单击此处编辑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768484" y="4101846"/>
            <a:ext cx="5466962" cy="44577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768484" y="523906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768484" y="4767326"/>
            <a:ext cx="5466962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6" name="@svg_GBtop"/>
          <p:cNvSpPr/>
          <p:nvPr userDrawn="1">
            <p:custDataLst>
              <p:tags r:id="rId11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3" name="@svg_印章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958322" y="6083300"/>
            <a:ext cx="278892" cy="278892"/>
          </a:xfrm>
          <a:prstGeom prst="rect">
            <a:avLst/>
          </a:prstGeom>
        </p:spPr>
      </p:pic>
      <p:sp>
        <p:nvSpPr>
          <p:cNvPr id="1048678" name="日期占位符 19"/>
          <p:cNvSpPr>
            <a:spLocks noGrp="1"/>
          </p:cNvSpPr>
          <p:nvPr>
            <p:ph type="dt" sz="half" idx="18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56"/>
          <p:cNvSpPr>
            <a:spLocks noGrp="1"/>
          </p:cNvSpPr>
          <p:nvPr>
            <p:ph type="ftr" sz="quarter" idx="19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灯片编号占位符 59"/>
          <p:cNvSpPr>
            <a:spLocks noGrp="1"/>
          </p:cNvSpPr>
          <p:nvPr>
            <p:ph type="sldNum" sz="quarter" idx="20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图片 3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42002" y="1798178"/>
            <a:ext cx="5803895" cy="3261643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7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5334" y="14439"/>
            <a:ext cx="12193524" cy="6858000"/>
          </a:xfrm>
          <a:prstGeom prst="rect">
            <a:avLst/>
          </a:prstGeom>
        </p:spPr>
      </p:pic>
      <p:sp>
        <p:nvSpPr>
          <p:cNvPr id="104869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9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79" name="@png_0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83218" y="4453128"/>
            <a:ext cx="3204972" cy="2404872"/>
          </a:xfrm>
          <a:prstGeom prst="rect">
            <a:avLst/>
          </a:prstGeom>
        </p:spPr>
      </p:pic>
      <p:pic>
        <p:nvPicPr>
          <p:cNvPr id="2097181" name="@svg_云边框0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83" name="@svg_云填充0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85" name="@svg_云边框0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187" name="@svg_云填充0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189" name="@svg_装饰点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829714" y="786715"/>
            <a:ext cx="534857" cy="77714"/>
          </a:xfrm>
          <a:prstGeom prst="rect">
            <a:avLst/>
          </a:prstGeom>
        </p:spPr>
      </p:pic>
      <p:sp>
        <p:nvSpPr>
          <p:cNvPr id="1048700" name="标题 1"/>
          <p:cNvSpPr>
            <a:spLocks noGrp="1"/>
          </p:cNvSpPr>
          <p:nvPr userDrawn="1">
            <p:ph type="title" hasCustomPrompt="1"/>
            <p:custDataLst>
              <p:tags r:id="rId18"/>
            </p:custDataLst>
          </p:nvPr>
        </p:nvSpPr>
        <p:spPr>
          <a:xfrm>
            <a:off x="928688" y="246171"/>
            <a:ext cx="4101180" cy="1081088"/>
          </a:xfrm>
        </p:spPr>
        <p:txBody>
          <a:bodyPr anchor="ctr">
            <a:normAutofit/>
          </a:bodyPr>
          <a:lstStyle>
            <a:lvl1pPr>
              <a:defRPr sz="4400" b="0">
                <a:solidFill>
                  <a:schemeClr val="accent6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91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5334" y="0"/>
            <a:ext cx="12193524" cy="6858000"/>
          </a:xfrm>
          <a:prstGeom prst="rect">
            <a:avLst/>
          </a:prstGeom>
        </p:spPr>
      </p:pic>
      <p:sp>
        <p:nvSpPr>
          <p:cNvPr id="1048704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06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93" name="@svg_装饰点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6770" y="786384"/>
            <a:ext cx="534924" cy="77724"/>
          </a:xfrm>
          <a:prstGeom prst="rect">
            <a:avLst/>
          </a:prstGeom>
        </p:spPr>
      </p:pic>
      <p:pic>
        <p:nvPicPr>
          <p:cNvPr id="2097195" name="@png_0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983218" y="4453128"/>
            <a:ext cx="3204972" cy="2404872"/>
          </a:xfrm>
          <a:prstGeom prst="rect">
            <a:avLst/>
          </a:prstGeom>
        </p:spPr>
      </p:pic>
      <p:pic>
        <p:nvPicPr>
          <p:cNvPr id="2097197" name="@svg_云边框0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199" name="@svg_云填充01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031474" y="5385816"/>
            <a:ext cx="1161288" cy="859536"/>
          </a:xfrm>
          <a:prstGeom prst="rect">
            <a:avLst/>
          </a:prstGeom>
        </p:spPr>
      </p:pic>
      <p:pic>
        <p:nvPicPr>
          <p:cNvPr id="2097201" name="@svg_云边框0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203" name="@svg_云填充02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78646" y="5888736"/>
            <a:ext cx="877824" cy="402336"/>
          </a:xfrm>
          <a:prstGeom prst="rect">
            <a:avLst/>
          </a:prstGeom>
        </p:spPr>
      </p:pic>
      <p:pic>
        <p:nvPicPr>
          <p:cNvPr id="2097205" name="@svg_印章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1085714" y="686143"/>
            <a:ext cx="278857" cy="278857"/>
          </a:xfrm>
          <a:prstGeom prst="rect">
            <a:avLst/>
          </a:prstGeom>
        </p:spPr>
      </p:pic>
      <p:sp>
        <p:nvSpPr>
          <p:cNvPr id="1048708" name="标题 1"/>
          <p:cNvSpPr>
            <a:spLocks noGrp="1"/>
          </p:cNvSpPr>
          <p:nvPr userDrawn="1">
            <p:ph type="title"/>
            <p:custDataLst>
              <p:tags r:id="rId20"/>
            </p:custDataLst>
          </p:nvPr>
        </p:nvSpPr>
        <p:spPr>
          <a:xfrm>
            <a:off x="1526400" y="2825364"/>
            <a:ext cx="9144000" cy="864888"/>
          </a:xfrm>
        </p:spPr>
        <p:txBody>
          <a:bodyPr anchor="t">
            <a:normAutofit/>
          </a:bodyPr>
          <a:lstStyle>
            <a:lvl1pPr algn="ctr">
              <a:defRPr sz="4400" b="0">
                <a:solidFill>
                  <a:schemeClr val="accent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0" name="文本占位符 2"/>
          <p:cNvSpPr>
            <a:spLocks noGrp="1"/>
          </p:cNvSpPr>
          <p:nvPr userDrawn="1">
            <p:ph type="body" idx="1"/>
            <p:custDataLst>
              <p:tags r:id="rId21"/>
            </p:custDataLst>
          </p:nvPr>
        </p:nvSpPr>
        <p:spPr>
          <a:xfrm>
            <a:off x="1526400" y="3766051"/>
            <a:ext cx="9144000" cy="936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节编号 3"/>
          <p:cNvSpPr>
            <a:spLocks noGrp="1"/>
          </p:cNvSpPr>
          <p:nvPr userDrawn="1">
            <p:ph type="body" sz="quarter" idx="13" hasCustomPrompt="1"/>
            <p:custDataLst>
              <p:tags r:id="rId22"/>
            </p:custDataLst>
          </p:nvPr>
        </p:nvSpPr>
        <p:spPr>
          <a:xfrm>
            <a:off x="1524000" y="1598220"/>
            <a:ext cx="9144000" cy="1224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517015"/>
            <a:ext cx="5181600" cy="383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517015"/>
            <a:ext cx="5181600" cy="383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77495"/>
            <a:ext cx="10517505" cy="864235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40105" y="2061210"/>
            <a:ext cx="5157470" cy="33756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10"/>
            <a:ext cx="5183505" cy="33756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1"/>
          <p:cNvSpPr>
            <a:spLocks noGrp="1"/>
          </p:cNvSpPr>
          <p:nvPr userDrawn="1">
            <p:ph idx="1"/>
            <p:custDataLst>
              <p:tags r:id="rId1"/>
            </p:custDataLst>
          </p:nvPr>
        </p:nvSpPr>
        <p:spPr>
          <a:xfrm>
            <a:off x="838200" y="918184"/>
            <a:ext cx="10515600" cy="497677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2"/>
          <p:cNvSpPr>
            <a:spLocks noGrp="1"/>
          </p:cNvSpPr>
          <p:nvPr userDrawn="1"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 userDrawn="1"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 userDrawn="1"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2838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473798"/>
            <a:ext cx="10514012" cy="576000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207" name="@svg_cloud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4439"/>
            <a:ext cx="12193524" cy="6858000"/>
          </a:xfrm>
          <a:prstGeom prst="rect">
            <a:avLst/>
          </a:prstGeom>
        </p:spPr>
      </p:pic>
      <p:sp>
        <p:nvSpPr>
          <p:cNvPr id="104877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7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209" name="@svg_装饰点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6770" y="786384"/>
            <a:ext cx="534924" cy="77724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 userDrawn="1">
            <p:ph type="ctrTitle"/>
            <p:custDataLst>
              <p:tags r:id="rId8"/>
            </p:custDataLst>
          </p:nvPr>
        </p:nvSpPr>
        <p:spPr>
          <a:xfrm>
            <a:off x="838200" y="1768295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24100" y="3779368"/>
            <a:ext cx="2743200" cy="504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211" name="@svg_印章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085714" y="686143"/>
            <a:ext cx="278857" cy="278857"/>
          </a:xfrm>
          <a:prstGeom prst="rect">
            <a:avLst/>
          </a:prstGeom>
        </p:spPr>
      </p:pic>
      <p:pic>
        <p:nvPicPr>
          <p:cNvPr id="2097213" name="图片 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79130" y="4441529"/>
            <a:ext cx="3212870" cy="24020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4.xml" /><Relationship Id="rId13" Type="http://schemas.openxmlformats.org/officeDocument/2006/relationships/image" Target="../media/image11.png" /><Relationship Id="rId14" Type="http://schemas.openxmlformats.org/officeDocument/2006/relationships/tags" Target="../tags/tag85.xml" /><Relationship Id="rId15" Type="http://schemas.openxmlformats.org/officeDocument/2006/relationships/image" Target="../media/image12.png" /><Relationship Id="rId16" Type="http://schemas.openxmlformats.org/officeDocument/2006/relationships/tags" Target="../tags/tag86.xml" /><Relationship Id="rId17" Type="http://schemas.openxmlformats.org/officeDocument/2006/relationships/image" Target="../media/image13.png" /><Relationship Id="rId18" Type="http://schemas.openxmlformats.org/officeDocument/2006/relationships/tags" Target="../tags/tag87.xml" /><Relationship Id="rId19" Type="http://schemas.openxmlformats.org/officeDocument/2006/relationships/image" Target="../media/image14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8.xml" /><Relationship Id="rId21" Type="http://schemas.openxmlformats.org/officeDocument/2006/relationships/image" Target="../media/image15.png" /><Relationship Id="rId22" Type="http://schemas.openxmlformats.org/officeDocument/2006/relationships/tags" Target="../tags/tag89.xml" /><Relationship Id="rId23" Type="http://schemas.openxmlformats.org/officeDocument/2006/relationships/image" Target="../media/image16.png" /><Relationship Id="rId24" Type="http://schemas.openxmlformats.org/officeDocument/2006/relationships/tags" Target="../tags/tag90.xml" /><Relationship Id="rId25" Type="http://schemas.openxmlformats.org/officeDocument/2006/relationships/image" Target="../media/image17.png" /><Relationship Id="rId26" Type="http://schemas.openxmlformats.org/officeDocument/2006/relationships/tags" Target="../tags/tag91.xml" /><Relationship Id="rId27" Type="http://schemas.openxmlformats.org/officeDocument/2006/relationships/tags" Target="../tags/tag92.xml" /><Relationship Id="rId28" Type="http://schemas.openxmlformats.org/officeDocument/2006/relationships/tags" Target="../tags/tag93.xml" /><Relationship Id="rId29" Type="http://schemas.openxmlformats.org/officeDocument/2006/relationships/image" Target="../media/image18.png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94.xml" /><Relationship Id="rId31" Type="http://schemas.openxmlformats.org/officeDocument/2006/relationships/tags" Target="../tags/tag95.xml" /><Relationship Id="rId32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53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cloud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1524" y="-2552"/>
            <a:ext cx="12193524" cy="6865059"/>
          </a:xfrm>
          <a:prstGeom prst="rect">
            <a:avLst/>
          </a:prstGeom>
        </p:spPr>
      </p:pic>
      <p:pic>
        <p:nvPicPr>
          <p:cNvPr id="2097155" name="@svg_GBtop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-762" y="0"/>
            <a:ext cx="12193524" cy="864000"/>
          </a:xfrm>
          <a:prstGeom prst="rect">
            <a:avLst/>
          </a:prstGeom>
        </p:spPr>
      </p:pic>
      <p:pic>
        <p:nvPicPr>
          <p:cNvPr id="2097157" name="@svg_GBcentre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864000"/>
            <a:ext cx="12193524" cy="5243454"/>
          </a:xfrm>
          <a:prstGeom prst="rect">
            <a:avLst/>
          </a:prstGeom>
        </p:spPr>
      </p:pic>
      <p:pic>
        <p:nvPicPr>
          <p:cNvPr id="2097159" name="@svg_GBdown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-762" y="6114986"/>
            <a:ext cx="12193524" cy="743014"/>
          </a:xfrm>
          <a:prstGeom prst="rect">
            <a:avLst/>
          </a:prstGeom>
        </p:spPr>
      </p:pic>
      <p:pic>
        <p:nvPicPr>
          <p:cNvPr id="2097161" name="@png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712568" y="30806"/>
            <a:ext cx="2175393" cy="840727"/>
          </a:xfrm>
          <a:prstGeom prst="rect">
            <a:avLst/>
          </a:prstGeom>
        </p:spPr>
      </p:pic>
      <p:pic>
        <p:nvPicPr>
          <p:cNvPr id="2097163" name="@svg_云边框01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0563028" y="437714"/>
            <a:ext cx="826585" cy="311273"/>
          </a:xfrm>
          <a:prstGeom prst="rect">
            <a:avLst/>
          </a:prstGeom>
        </p:spPr>
      </p:pic>
      <p:pic>
        <p:nvPicPr>
          <p:cNvPr id="2097165" name="@svg_云填充01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563028" y="437714"/>
            <a:ext cx="826585" cy="311273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 userDrawn="1">
            <p:ph type="title"/>
            <p:custDataLst>
              <p:tags r:id="rId27"/>
            </p:custDataLst>
          </p:nvPr>
        </p:nvSpPr>
        <p:spPr>
          <a:xfrm>
            <a:off x="838200" y="283800"/>
            <a:ext cx="8340969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 userDrawn="1">
            <p:ph type="body" idx="1"/>
            <p:custDataLst>
              <p:tags r:id="rId28"/>
            </p:custDataLst>
          </p:nvPr>
        </p:nvSpPr>
        <p:spPr>
          <a:xfrm>
            <a:off x="838200" y="1478870"/>
            <a:ext cx="10515600" cy="38157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pic>
        <p:nvPicPr>
          <p:cNvPr id="2097167" name="图片 3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815674" y="5599101"/>
            <a:ext cx="1969179" cy="969348"/>
          </a:xfrm>
          <a:prstGeom prst="rect">
            <a:avLst/>
          </a:prstGeom>
        </p:spPr>
      </p:pic>
      <p:sp>
        <p:nvSpPr>
          <p:cNvPr id="1048662" name="KSO_TEMPLATE" hidden="1"/>
          <p:cNvSpPr/>
          <p:nvPr userDrawn="1">
            <p:custDataLst>
              <p:tags r:id="rId3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4704" r:id="rId2"/>
    <p:sldLayoutId id="2147504705" r:id="rId3"/>
    <p:sldLayoutId id="2147504706" r:id="rId4"/>
    <p:sldLayoutId id="2147504707" r:id="rId5"/>
    <p:sldLayoutId id="2147504708" r:id="rId6"/>
    <p:sldLayoutId id="2147504709" r:id="rId7"/>
    <p:sldLayoutId id="2147504710" r:id="rId8"/>
    <p:sldLayoutId id="2147504711" r:id="rId9"/>
    <p:sldLayoutId id="2147504712" r:id="rId10"/>
    <p:sldLayoutId id="214750471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accent6"/>
          </a:solidFill>
          <a:latin typeface="+mj-ea"/>
          <a:ea typeface="+mj-ea"/>
          <a:cs typeface="汉仪楷体简" panose="02010600000101010101" charset="-128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汉仪楷体简" panose="02010600000101010101" charset="-128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1.xml" /><Relationship Id="rId20" Type="http://schemas.openxmlformats.org/officeDocument/2006/relationships/tags" Target="../tags/tag118.xml" /><Relationship Id="rId21" Type="http://schemas.openxmlformats.org/officeDocument/2006/relationships/tags" Target="../tags/tag119.xml" /><Relationship Id="rId22" Type="http://schemas.openxmlformats.org/officeDocument/2006/relationships/tags" Target="../tags/tag120.xml" /><Relationship Id="rId23" Type="http://schemas.openxmlformats.org/officeDocument/2006/relationships/tags" Target="../tags/tag121.xml" /><Relationship Id="rId24" Type="http://schemas.openxmlformats.org/officeDocument/2006/relationships/tags" Target="../tags/tag122.xml" /><Relationship Id="rId3" Type="http://schemas.openxmlformats.org/officeDocument/2006/relationships/image" Target="../media/image19.png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75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31000203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上海豫园旅游策划案例分析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稻壳学院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pic>
        <p:nvPicPr>
          <p:cNvPr id="2097223" name="@svg_title1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1489075"/>
            <a:ext cx="4932045" cy="694055"/>
          </a:xfrm>
          <a:prstGeom prst="rect">
            <a:avLst/>
          </a:prstGeom>
        </p:spPr>
      </p:pic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3821430" y="1612265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01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4876165" y="1612265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上海豫园旅游策划背景</a:t>
            </a:r>
            <a:endParaRPr lang="zh-CN" altLang="en-US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0" name="@path_Line 5"/>
          <p:cNvSpPr/>
          <p:nvPr>
            <p:custDataLst>
              <p:tags r:id="rId7"/>
            </p:custDataLst>
          </p:nvPr>
        </p:nvSpPr>
        <p:spPr>
          <a:xfrm flipV="1">
            <a:off x="4652010" y="1743710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5" name="@svg_title1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2284730"/>
            <a:ext cx="4932045" cy="694055"/>
          </a:xfrm>
          <a:prstGeom prst="rect">
            <a:avLst/>
          </a:prstGeom>
          <a:noFill/>
        </p:spPr>
      </p:pic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3821430" y="240792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02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0"/>
            </p:custDataLst>
          </p:nvPr>
        </p:nvSpPr>
        <p:spPr>
          <a:xfrm>
            <a:off x="4876165" y="240792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上海豫园旅游策划目标</a:t>
            </a:r>
            <a:endParaRPr lang="zh-CN" altLang="en-US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6" name="@path_Line 5"/>
          <p:cNvSpPr/>
          <p:nvPr>
            <p:custDataLst>
              <p:tags r:id="rId11"/>
            </p:custDataLst>
          </p:nvPr>
        </p:nvSpPr>
        <p:spPr>
          <a:xfrm flipV="1">
            <a:off x="4652010" y="253936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7" name="@svg_title1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3080385"/>
            <a:ext cx="4932045" cy="694055"/>
          </a:xfrm>
          <a:prstGeom prst="rect">
            <a:avLst/>
          </a:prstGeom>
        </p:spPr>
      </p:pic>
      <p:sp>
        <p:nvSpPr>
          <p:cNvPr id="1048818" name="序号"/>
          <p:cNvSpPr txBox="1"/>
          <p:nvPr>
            <p:custDataLst>
              <p:tags r:id="rId13"/>
            </p:custDataLst>
          </p:nvPr>
        </p:nvSpPr>
        <p:spPr>
          <a:xfrm>
            <a:off x="3821430" y="3203575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03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4"/>
            </p:custDataLst>
          </p:nvPr>
        </p:nvSpPr>
        <p:spPr>
          <a:xfrm>
            <a:off x="4876165" y="3203575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上海豫园旅游策划方案</a:t>
            </a:r>
            <a:endParaRPr lang="zh-CN" altLang="en-US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2" name="@path_Line 5"/>
          <p:cNvSpPr/>
          <p:nvPr>
            <p:custDataLst>
              <p:tags r:id="rId15"/>
            </p:custDataLst>
          </p:nvPr>
        </p:nvSpPr>
        <p:spPr>
          <a:xfrm flipV="1">
            <a:off x="4652010" y="3335020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9" name="@svg_title1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3876040"/>
            <a:ext cx="4932045" cy="694055"/>
          </a:xfrm>
          <a:prstGeom prst="rect">
            <a:avLst/>
          </a:prstGeom>
        </p:spPr>
      </p:pic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3821430" y="399923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04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8"/>
            </p:custDataLst>
          </p:nvPr>
        </p:nvSpPr>
        <p:spPr>
          <a:xfrm>
            <a:off x="4876165" y="3999230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上海豫园旅游策划实施效果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8" name="@path_Line 5"/>
          <p:cNvSpPr/>
          <p:nvPr>
            <p:custDataLst>
              <p:tags r:id="rId19"/>
            </p:custDataLst>
          </p:nvPr>
        </p:nvSpPr>
        <p:spPr>
          <a:xfrm flipV="1">
            <a:off x="4652010" y="4130675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31" name="@svg_title1" descr="preencoded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"/>
          <a:stretch>
            <a:fillRect/>
          </a:stretch>
        </p:blipFill>
        <p:spPr>
          <a:xfrm flipV="1">
            <a:off x="3630930" y="4671695"/>
            <a:ext cx="4932045" cy="694055"/>
          </a:xfrm>
          <a:prstGeom prst="rect">
            <a:avLst/>
          </a:prstGeom>
        </p:spPr>
      </p:pic>
      <p:sp>
        <p:nvSpPr>
          <p:cNvPr id="1048830" name="序号"/>
          <p:cNvSpPr txBox="1"/>
          <p:nvPr>
            <p:custDataLst>
              <p:tags r:id="rId21"/>
            </p:custDataLst>
          </p:nvPr>
        </p:nvSpPr>
        <p:spPr>
          <a:xfrm>
            <a:off x="3821430" y="4794885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2000" b="1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05</a:t>
            </a:r>
            <a:endParaRPr lang="en-US" sz="2000" b="1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22"/>
            </p:custDataLst>
          </p:nvPr>
        </p:nvSpPr>
        <p:spPr>
          <a:xfrm>
            <a:off x="4876165" y="4794885"/>
            <a:ext cx="3357245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上海豫园旅游策划经验总结</a:t>
            </a:r>
            <a:endParaRPr lang="zh-CN" altLang="en-US" sz="2000" b="1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34" name="@path_Line 5"/>
          <p:cNvSpPr/>
          <p:nvPr>
            <p:custDataLst>
              <p:tags r:id="rId23"/>
            </p:custDataLst>
          </p:nvPr>
        </p:nvSpPr>
        <p:spPr>
          <a:xfrm flipV="1">
            <a:off x="4652010" y="4926330"/>
            <a:ext cx="4445" cy="25209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accent6"/>
              </a:solidFill>
              <a:sym typeface="+mn-ea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上海豫园旅游策划背景</a:t>
            </a:r>
            <a:endParaRPr lang="zh-CN" altLang="en-US"/>
          </a:p>
        </p:txBody>
      </p:sp>
      <p:sp>
        <p:nvSpPr>
          <p:cNvPr id="1048862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豫园的历史文化背景</a:t>
            </a:r>
            <a:endParaRPr lang="zh-CN" altLang="en-US"/>
          </a:p>
        </p:txBody>
      </p:sp>
      <p:sp>
        <p:nvSpPr>
          <p:cNvPr id="1048900" name="对角圆角矩形 15"/>
          <p:cNvSpPr/>
          <p:nvPr>
            <p:custDataLst>
              <p:tags r:id="rId2"/>
            </p:custDataLst>
          </p:nvPr>
        </p:nvSpPr>
        <p:spPr>
          <a:xfrm>
            <a:off x="2413176" y="3646363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3"/>
            </p:custDataLst>
          </p:nvPr>
        </p:nvSpPr>
        <p:spPr>
          <a:xfrm>
            <a:off x="2413176" y="3533618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4"/>
            </p:custDataLst>
          </p:nvPr>
        </p:nvSpPr>
        <p:spPr>
          <a:xfrm>
            <a:off x="2861569" y="3534135"/>
            <a:ext cx="67543" cy="1125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>
          <a:xfrm>
            <a:off x="2890531" y="3655155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豫园融合了江南园林和明清建筑风格，是中华文化的瑰宝之一。</a:t>
            </a:r>
            <a:endParaRPr lang="en-US" altLang="zh-CN" sz="13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6"/>
            </p:custDataLst>
          </p:nvPr>
        </p:nvSpPr>
        <p:spPr>
          <a:xfrm>
            <a:off x="2413176" y="1592132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7"/>
            </p:custDataLst>
          </p:nvPr>
        </p:nvSpPr>
        <p:spPr>
          <a:xfrm>
            <a:off x="2413176" y="1478870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8"/>
            </p:custDataLst>
          </p:nvPr>
        </p:nvSpPr>
        <p:spPr>
          <a:xfrm>
            <a:off x="2861569" y="1479387"/>
            <a:ext cx="67543" cy="1125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9"/>
            </p:custDataLst>
          </p:nvPr>
        </p:nvSpPr>
        <p:spPr>
          <a:xfrm>
            <a:off x="2890531" y="1594718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上海豫园是中国著名的古典园林之一，拥有悠久的历史和丰富的文化底蕴。</a:t>
            </a:r>
            <a:endParaRPr lang="zh-CN" altLang="en-US" sz="13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10"/>
            </p:custDataLst>
          </p:nvPr>
        </p:nvSpPr>
        <p:spPr>
          <a:xfrm>
            <a:off x="2413176" y="2619247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1"/>
            </p:custDataLst>
          </p:nvPr>
        </p:nvSpPr>
        <p:spPr>
          <a:xfrm>
            <a:off x="2413176" y="2505985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2"/>
            </p:custDataLst>
          </p:nvPr>
        </p:nvSpPr>
        <p:spPr>
          <a:xfrm>
            <a:off x="2861569" y="2507020"/>
            <a:ext cx="67543" cy="1125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3"/>
            </p:custDataLst>
          </p:nvPr>
        </p:nvSpPr>
        <p:spPr>
          <a:xfrm>
            <a:off x="2890531" y="2628039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豫园始建于明朝，经过多次修缮和扩建，逐渐成为现在的规模。</a:t>
            </a:r>
            <a:endParaRPr lang="zh-CN" altLang="en-US" sz="13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4"/>
            </p:custDataLst>
          </p:nvPr>
        </p:nvSpPr>
        <p:spPr>
          <a:xfrm>
            <a:off x="2413176" y="4673996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5"/>
            </p:custDataLst>
          </p:nvPr>
        </p:nvSpPr>
        <p:spPr>
          <a:xfrm>
            <a:off x="2413176" y="4560734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6"/>
            </p:custDataLst>
          </p:nvPr>
        </p:nvSpPr>
        <p:spPr>
          <a:xfrm>
            <a:off x="2861569" y="4561251"/>
            <a:ext cx="67543" cy="1125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7"/>
            </p:custDataLst>
          </p:nvPr>
        </p:nvSpPr>
        <p:spPr>
          <a:xfrm>
            <a:off x="2890531" y="4682270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豫园内有多个景点和建筑，如得月楼、玉带桥等，每个都有其独特的历史和文化背景。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豫园旅游资源分析</a:t>
            </a:r>
            <a:endParaRPr lang="zh-CN" altLang="en-US"/>
          </a:p>
        </p:txBody>
      </p:sp>
      <p:sp>
        <p:nvSpPr>
          <p:cNvPr id="1048962" name="矩形 3"/>
          <p:cNvSpPr/>
          <p:nvPr>
            <p:custDataLst>
              <p:tags r:id="rId2"/>
            </p:custDataLst>
          </p:nvPr>
        </p:nvSpPr>
        <p:spPr>
          <a:xfrm>
            <a:off x="2503219" y="1478870"/>
            <a:ext cx="7609129" cy="83660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矩形 13"/>
          <p:cNvSpPr/>
          <p:nvPr>
            <p:custDataLst>
              <p:tags r:id="rId3"/>
            </p:custDataLst>
          </p:nvPr>
        </p:nvSpPr>
        <p:spPr>
          <a:xfrm>
            <a:off x="2079700" y="1478870"/>
            <a:ext cx="206357" cy="83660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文本框 4"/>
          <p:cNvSpPr txBox="1"/>
          <p:nvPr>
            <p:custDataLst>
              <p:tags r:id="rId4"/>
            </p:custDataLst>
          </p:nvPr>
        </p:nvSpPr>
        <p:spPr>
          <a:xfrm>
            <a:off x="2721087" y="1551153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地理位置：豫园位于上海市中心，交通便利，是上海市著名的旅游景点之一。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5"/>
            </p:custDataLst>
          </p:nvPr>
        </p:nvSpPr>
        <p:spPr>
          <a:xfrm>
            <a:off x="2503219" y="2472001"/>
            <a:ext cx="7609129" cy="83660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矩形 5"/>
          <p:cNvSpPr/>
          <p:nvPr>
            <p:custDataLst>
              <p:tags r:id="rId6"/>
            </p:custDataLst>
          </p:nvPr>
        </p:nvSpPr>
        <p:spPr>
          <a:xfrm>
            <a:off x="2079700" y="2472001"/>
            <a:ext cx="206357" cy="83660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文本框 41"/>
          <p:cNvSpPr txBox="1"/>
          <p:nvPr>
            <p:custDataLst>
              <p:tags r:id="rId7"/>
            </p:custDataLst>
          </p:nvPr>
        </p:nvSpPr>
        <p:spPr>
          <a:xfrm>
            <a:off x="2721087" y="254428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历史背景：豫园有着悠久的历史，是明清时期著名的园林之一，也是上海市的文化遗产之一。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8"/>
            </p:custDataLst>
          </p:nvPr>
        </p:nvSpPr>
        <p:spPr>
          <a:xfrm>
            <a:off x="2503219" y="3465131"/>
            <a:ext cx="7609129" cy="83660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矩形 17"/>
          <p:cNvSpPr/>
          <p:nvPr>
            <p:custDataLst>
              <p:tags r:id="rId9"/>
            </p:custDataLst>
          </p:nvPr>
        </p:nvSpPr>
        <p:spPr>
          <a:xfrm>
            <a:off x="2079700" y="3465131"/>
            <a:ext cx="206357" cy="83660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文本框 19"/>
          <p:cNvSpPr txBox="1"/>
          <p:nvPr>
            <p:custDataLst>
              <p:tags r:id="rId10"/>
            </p:custDataLst>
          </p:nvPr>
        </p:nvSpPr>
        <p:spPr>
          <a:xfrm>
            <a:off x="2721087" y="353741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文化底蕴：豫园融合了江南园林和上海地方文化特色，有着丰富的文化内涵和艺术价值。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1"/>
            </p:custDataLst>
          </p:nvPr>
        </p:nvSpPr>
        <p:spPr>
          <a:xfrm>
            <a:off x="2503219" y="4457753"/>
            <a:ext cx="7609129" cy="83660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26"/>
          <p:cNvSpPr/>
          <p:nvPr>
            <p:custDataLst>
              <p:tags r:id="rId12"/>
            </p:custDataLst>
          </p:nvPr>
        </p:nvSpPr>
        <p:spPr>
          <a:xfrm>
            <a:off x="2079700" y="4457753"/>
            <a:ext cx="206357" cy="83660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文本框 27"/>
          <p:cNvSpPr txBox="1"/>
          <p:nvPr>
            <p:custDataLst>
              <p:tags r:id="rId13"/>
            </p:custDataLst>
          </p:nvPr>
        </p:nvSpPr>
        <p:spPr>
          <a:xfrm>
            <a:off x="2721087" y="4530036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旅游资源：豫园拥有着优美的自然风光和丰富的人文景观，是上海市的旅游名片之一。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上海豫园旅游策划目标</a:t>
            </a:r>
            <a:endParaRPr lang="zh-CN" altLang="en-US"/>
          </a:p>
        </p:txBody>
      </p:sp>
      <p:sp>
        <p:nvSpPr>
          <p:cNvPr id="104901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01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提升游客体验</a:t>
            </a:r>
            <a:endParaRPr lang="zh-CN" altLang="en-US"/>
          </a:p>
        </p:txBody>
      </p:sp>
      <p:sp>
        <p:nvSpPr>
          <p:cNvPr id="1049054" name="对角圆角矩形 15"/>
          <p:cNvSpPr/>
          <p:nvPr>
            <p:custDataLst>
              <p:tags r:id="rId2"/>
            </p:custDataLst>
          </p:nvPr>
        </p:nvSpPr>
        <p:spPr>
          <a:xfrm>
            <a:off x="2413176" y="3646363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3"/>
            </p:custDataLst>
          </p:nvPr>
        </p:nvSpPr>
        <p:spPr>
          <a:xfrm>
            <a:off x="2413176" y="3533618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4"/>
            </p:custDataLst>
          </p:nvPr>
        </p:nvSpPr>
        <p:spPr>
          <a:xfrm>
            <a:off x="2861569" y="3534135"/>
            <a:ext cx="67543" cy="1125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5"/>
            </p:custDataLst>
          </p:nvPr>
        </p:nvSpPr>
        <p:spPr>
          <a:xfrm>
            <a:off x="2890531" y="3655155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预期效果：提高游客满意度，增强豫园品牌形象，促进旅游业务增长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6"/>
            </p:custDataLst>
          </p:nvPr>
        </p:nvSpPr>
        <p:spPr>
          <a:xfrm>
            <a:off x="2413176" y="1592132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7"/>
            </p:custDataLst>
          </p:nvPr>
        </p:nvSpPr>
        <p:spPr>
          <a:xfrm>
            <a:off x="2413176" y="1478870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8"/>
            </p:custDataLst>
          </p:nvPr>
        </p:nvSpPr>
        <p:spPr>
          <a:xfrm>
            <a:off x="2861569" y="1479387"/>
            <a:ext cx="67543" cy="1125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9"/>
            </p:custDataLst>
          </p:nvPr>
        </p:nvSpPr>
        <p:spPr>
          <a:xfrm>
            <a:off x="2890531" y="1594718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目标：提供独特的豫园旅游体验，满足游客的个性化需求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10"/>
            </p:custDataLst>
          </p:nvPr>
        </p:nvSpPr>
        <p:spPr>
          <a:xfrm>
            <a:off x="2413176" y="2619247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1"/>
            </p:custDataLst>
          </p:nvPr>
        </p:nvSpPr>
        <p:spPr>
          <a:xfrm>
            <a:off x="2413176" y="2505985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2"/>
            </p:custDataLst>
          </p:nvPr>
        </p:nvSpPr>
        <p:spPr>
          <a:xfrm>
            <a:off x="2861569" y="2507020"/>
            <a:ext cx="67543" cy="1125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3"/>
            </p:custDataLst>
          </p:nvPr>
        </p:nvSpPr>
        <p:spPr>
          <a:xfrm>
            <a:off x="2890531" y="2628039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策略：优化旅游线路，增加互动体验项目，提升服务质量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4"/>
            </p:custDataLst>
          </p:nvPr>
        </p:nvSpPr>
        <p:spPr>
          <a:xfrm>
            <a:off x="2413176" y="4673996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5"/>
            </p:custDataLst>
          </p:nvPr>
        </p:nvSpPr>
        <p:spPr>
          <a:xfrm>
            <a:off x="2413176" y="4560734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6"/>
            </p:custDataLst>
          </p:nvPr>
        </p:nvSpPr>
        <p:spPr>
          <a:xfrm>
            <a:off x="2861569" y="4561251"/>
            <a:ext cx="67543" cy="1125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7"/>
            </p:custDataLst>
          </p:nvPr>
        </p:nvSpPr>
        <p:spPr>
          <a:xfrm>
            <a:off x="2890531" y="4682270"/>
            <a:ext cx="6655185" cy="61013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实施计划：分阶段实施，定期评估和调整，确保目标的实现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增加旅游收入</a:t>
            </a:r>
            <a:endParaRPr lang="zh-CN" altLang="en-US"/>
          </a:p>
        </p:txBody>
      </p:sp>
      <p:sp>
        <p:nvSpPr>
          <p:cNvPr id="104911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46261" y="1318975"/>
            <a:ext cx="784873" cy="228381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65660" y="3863193"/>
            <a:ext cx="746131" cy="20493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>
            <a:off x="6413733" y="2065545"/>
            <a:ext cx="2049353" cy="309273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5"/>
            </p:custDataLst>
          </p:nvPr>
        </p:nvSpPr>
        <p:spPr>
          <a:xfrm flipV="1">
            <a:off x="6296751" y="1478870"/>
            <a:ext cx="2283813" cy="109748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813801" y="1319562"/>
            <a:ext cx="784873" cy="228247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834376" y="3863193"/>
            <a:ext cx="746131" cy="20493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8"/>
            </p:custDataLst>
          </p:nvPr>
        </p:nvSpPr>
        <p:spPr>
          <a:xfrm>
            <a:off x="1182450" y="2065545"/>
            <a:ext cx="2049353" cy="309273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9"/>
            </p:custDataLst>
          </p:nvPr>
        </p:nvSpPr>
        <p:spPr>
          <a:xfrm flipV="1">
            <a:off x="1064879" y="1478870"/>
            <a:ext cx="2282477" cy="109748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82450" y="2716296"/>
            <a:ext cx="2049353" cy="184643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目标：通过策划活动吸引更多游客，提高豫园的知名度和影响力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13733" y="2716296"/>
            <a:ext cx="2049353" cy="184643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预期效果：增加游客数量和旅游收入，促进豫园的可持续发展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97340" y="1331319"/>
            <a:ext cx="784873" cy="228247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517327" y="3874950"/>
            <a:ext cx="746131" cy="20493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4"/>
            </p:custDataLst>
          </p:nvPr>
        </p:nvSpPr>
        <p:spPr>
          <a:xfrm>
            <a:off x="3865400" y="2076714"/>
            <a:ext cx="2049353" cy="309273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5"/>
            </p:custDataLst>
          </p:nvPr>
        </p:nvSpPr>
        <p:spPr>
          <a:xfrm flipV="1">
            <a:off x="3748418" y="1491215"/>
            <a:ext cx="2282477" cy="109748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594006" y="1354246"/>
            <a:ext cx="784873" cy="228247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13993" y="3896700"/>
            <a:ext cx="746131" cy="205068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8"/>
            </p:custDataLst>
          </p:nvPr>
        </p:nvSpPr>
        <p:spPr>
          <a:xfrm>
            <a:off x="8961478" y="2099640"/>
            <a:ext cx="2050689" cy="309273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9"/>
            </p:custDataLst>
          </p:nvPr>
        </p:nvSpPr>
        <p:spPr>
          <a:xfrm flipV="1">
            <a:off x="8845084" y="1514141"/>
            <a:ext cx="2282477" cy="109748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62066" y="2750391"/>
            <a:ext cx="2049353" cy="184643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实际效果：经过策划和实施，豫园的游客数量和旅游收入显著增加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65400" y="2727465"/>
            <a:ext cx="2049353" cy="184643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措施：推出特色旅游产品，加强宣传和营销，提升服务质量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保护和传承历史文化</a:t>
            </a:r>
            <a:endParaRPr lang="zh-CN" altLang="en-US"/>
          </a:p>
        </p:txBody>
      </p:sp>
      <p:sp>
        <p:nvSpPr>
          <p:cNvPr id="1049186" name="矩形 3"/>
          <p:cNvSpPr/>
          <p:nvPr>
            <p:custDataLst>
              <p:tags r:id="rId2"/>
            </p:custDataLst>
          </p:nvPr>
        </p:nvSpPr>
        <p:spPr>
          <a:xfrm>
            <a:off x="2503219" y="1478870"/>
            <a:ext cx="7609129" cy="83660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矩形 13"/>
          <p:cNvSpPr/>
          <p:nvPr>
            <p:custDataLst>
              <p:tags r:id="rId3"/>
            </p:custDataLst>
          </p:nvPr>
        </p:nvSpPr>
        <p:spPr>
          <a:xfrm>
            <a:off x="2079700" y="1478870"/>
            <a:ext cx="206357" cy="83660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文本框 4"/>
          <p:cNvSpPr txBox="1"/>
          <p:nvPr>
            <p:custDataLst>
              <p:tags r:id="rId4"/>
            </p:custDataLst>
          </p:nvPr>
        </p:nvSpPr>
        <p:spPr>
          <a:xfrm>
            <a:off x="2721087" y="1551153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目标：确保豫园的历史和文化得到有效保护和传承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39"/>
          <p:cNvSpPr/>
          <p:nvPr>
            <p:custDataLst>
              <p:tags r:id="rId5"/>
            </p:custDataLst>
          </p:nvPr>
        </p:nvSpPr>
        <p:spPr>
          <a:xfrm>
            <a:off x="2503219" y="2472001"/>
            <a:ext cx="7609129" cy="83660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5"/>
          <p:cNvSpPr/>
          <p:nvPr>
            <p:custDataLst>
              <p:tags r:id="rId6"/>
            </p:custDataLst>
          </p:nvPr>
        </p:nvSpPr>
        <p:spPr>
          <a:xfrm>
            <a:off x="2079700" y="2472001"/>
            <a:ext cx="206357" cy="83660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41"/>
          <p:cNvSpPr txBox="1"/>
          <p:nvPr>
            <p:custDataLst>
              <p:tags r:id="rId7"/>
            </p:custDataLst>
          </p:nvPr>
        </p:nvSpPr>
        <p:spPr>
          <a:xfrm>
            <a:off x="2721087" y="254428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措施：制定严格的保护规划，修复古建筑，传承传统技艺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12"/>
          <p:cNvSpPr/>
          <p:nvPr>
            <p:custDataLst>
              <p:tags r:id="rId8"/>
            </p:custDataLst>
          </p:nvPr>
        </p:nvSpPr>
        <p:spPr>
          <a:xfrm>
            <a:off x="2503219" y="3465131"/>
            <a:ext cx="7609129" cy="83660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17"/>
          <p:cNvSpPr/>
          <p:nvPr>
            <p:custDataLst>
              <p:tags r:id="rId9"/>
            </p:custDataLst>
          </p:nvPr>
        </p:nvSpPr>
        <p:spPr>
          <a:xfrm>
            <a:off x="2079700" y="3465131"/>
            <a:ext cx="206357" cy="83660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文本框 19"/>
          <p:cNvSpPr txBox="1"/>
          <p:nvPr>
            <p:custDataLst>
              <p:tags r:id="rId10"/>
            </p:custDataLst>
          </p:nvPr>
        </p:nvSpPr>
        <p:spPr>
          <a:xfrm>
            <a:off x="2721087" y="3537414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意义：让更多人了解和欣赏豫园的历史文化，促进文化交流与传承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9"/>
          <p:cNvSpPr/>
          <p:nvPr>
            <p:custDataLst>
              <p:tags r:id="rId11"/>
            </p:custDataLst>
          </p:nvPr>
        </p:nvSpPr>
        <p:spPr>
          <a:xfrm>
            <a:off x="2503219" y="4457753"/>
            <a:ext cx="7609129" cy="83660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26"/>
          <p:cNvSpPr/>
          <p:nvPr>
            <p:custDataLst>
              <p:tags r:id="rId12"/>
            </p:custDataLst>
          </p:nvPr>
        </p:nvSpPr>
        <p:spPr>
          <a:xfrm>
            <a:off x="2079700" y="4457753"/>
            <a:ext cx="206357" cy="83660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文本框 27"/>
          <p:cNvSpPr txBox="1"/>
          <p:nvPr>
            <p:custDataLst>
              <p:tags r:id="rId13"/>
            </p:custDataLst>
          </p:nvPr>
        </p:nvSpPr>
        <p:spPr>
          <a:xfrm>
            <a:off x="2721087" y="4530036"/>
            <a:ext cx="7280597" cy="692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成果：成功保护和传承了豫园的历史文化，吸引了大量游客和学者前来参观和学习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上海豫园旅游策划方案</a:t>
            </a:r>
            <a:endParaRPr lang="zh-CN" altLang="en-US"/>
          </a:p>
        </p:txBody>
      </p:sp>
      <p:sp>
        <p:nvSpPr>
          <p:cNvPr id="1049240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策划主题定位</a:t>
            </a:r>
            <a:endParaRPr lang="zh-CN" altLang="en-US"/>
          </a:p>
        </p:txBody>
      </p:sp>
      <p:sp>
        <p:nvSpPr>
          <p:cNvPr id="1049278" name="圆角矩形 3"/>
          <p:cNvSpPr/>
          <p:nvPr>
            <p:custDataLst>
              <p:tags r:id="rId2"/>
            </p:custDataLst>
          </p:nvPr>
        </p:nvSpPr>
        <p:spPr>
          <a:xfrm rot="16200000">
            <a:off x="5708244" y="-2527937"/>
            <a:ext cx="774375" cy="87883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4"/>
          <p:cNvSpPr/>
          <p:nvPr>
            <p:custDataLst>
              <p:tags r:id="rId3"/>
            </p:custDataLst>
          </p:nvPr>
        </p:nvSpPr>
        <p:spPr>
          <a:xfrm rot="16200000">
            <a:off x="1372433" y="1807875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5"/>
          <p:cNvSpPr/>
          <p:nvPr>
            <p:custDataLst>
              <p:tags r:id="rId4"/>
            </p:custDataLst>
          </p:nvPr>
        </p:nvSpPr>
        <p:spPr>
          <a:xfrm rot="16200000">
            <a:off x="5709266" y="-1507716"/>
            <a:ext cx="774375" cy="8788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6"/>
          <p:cNvSpPr/>
          <p:nvPr>
            <p:custDataLst>
              <p:tags r:id="rId5"/>
            </p:custDataLst>
          </p:nvPr>
        </p:nvSpPr>
        <p:spPr>
          <a:xfrm rot="16200000">
            <a:off x="1373454" y="2828607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圆角矩形 9"/>
          <p:cNvSpPr/>
          <p:nvPr>
            <p:custDataLst>
              <p:tags r:id="rId6"/>
            </p:custDataLst>
          </p:nvPr>
        </p:nvSpPr>
        <p:spPr>
          <a:xfrm rot="16200000">
            <a:off x="5708244" y="-506908"/>
            <a:ext cx="774375" cy="87883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10"/>
          <p:cNvSpPr/>
          <p:nvPr>
            <p:custDataLst>
              <p:tags r:id="rId7"/>
            </p:custDataLst>
          </p:nvPr>
        </p:nvSpPr>
        <p:spPr>
          <a:xfrm rot="16200000">
            <a:off x="1372433" y="3828904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0" name="圆角矩形 11"/>
          <p:cNvSpPr/>
          <p:nvPr>
            <p:custDataLst>
              <p:tags r:id="rId8"/>
            </p:custDataLst>
          </p:nvPr>
        </p:nvSpPr>
        <p:spPr>
          <a:xfrm rot="16200000">
            <a:off x="5709266" y="512802"/>
            <a:ext cx="774375" cy="8788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2"/>
          <p:cNvSpPr/>
          <p:nvPr>
            <p:custDataLst>
              <p:tags r:id="rId9"/>
            </p:custDataLst>
          </p:nvPr>
        </p:nvSpPr>
        <p:spPr>
          <a:xfrm rot="16200000">
            <a:off x="1373454" y="4849125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7"/>
          <p:cNvSpPr txBox="1"/>
          <p:nvPr>
            <p:custDataLst>
              <p:tags r:id="rId10"/>
            </p:custDataLst>
          </p:nvPr>
        </p:nvSpPr>
        <p:spPr>
          <a:xfrm>
            <a:off x="2070290" y="3499899"/>
            <a:ext cx="8419333" cy="774375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目标：提升上海豫园的知名度和美誉度，吸引更多游客前来游览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96" name="文本框 8"/>
          <p:cNvSpPr txBox="1"/>
          <p:nvPr>
            <p:custDataLst>
              <p:tags r:id="rId11"/>
            </p:custDataLst>
          </p:nvPr>
        </p:nvSpPr>
        <p:spPr>
          <a:xfrm>
            <a:off x="2070290" y="4520631"/>
            <a:ext cx="8419333" cy="77373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特色：结合上海豫园的文化特色和旅游资源，打造独具特色的旅游体验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98" name="文本框 13"/>
          <p:cNvSpPr txBox="1"/>
          <p:nvPr>
            <p:custDataLst>
              <p:tags r:id="rId12"/>
            </p:custDataLst>
          </p:nvPr>
        </p:nvSpPr>
        <p:spPr>
          <a:xfrm>
            <a:off x="2070290" y="1478870"/>
            <a:ext cx="8419333" cy="774375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主题：打造具有上海特色的文化旅游目的地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00" name="文本框 14"/>
          <p:cNvSpPr txBox="1"/>
          <p:nvPr>
            <p:custDataLst>
              <p:tags r:id="rId13"/>
            </p:custDataLst>
          </p:nvPr>
        </p:nvSpPr>
        <p:spPr>
          <a:xfrm>
            <a:off x="2070290" y="2500624"/>
            <a:ext cx="8419333" cy="77373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定位：面向国内外游客，展示上海的历史文化底蕴和城市魅力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https://d.book118.com/125310002031011111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副标题"/>
  <p:tag name="KSO_WM_UNIT_TYPE" val="b"/>
  <p:tag name="KSO_WM_UNIT_VALUE" val="8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f*5"/>
  <p:tag name="KSO_WM_UNIT_INDEX" val="5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0.xml><?xml version="1.0" encoding="utf-8"?>
<p:tagLst xmlns:p="http://schemas.openxmlformats.org/presentationml/2006/main">
  <p:tag name="KSO_WM_BEAUTIFY_FLAG" val="#wm#"/>
  <p:tag name="KSO_WM_SLIDE_ID" val="custom20231221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1_1"/>
  <p:tag name="KSO_WM_UNIT_INDEX" val="1_1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2_3"/>
  <p:tag name="KSO_WM_UNIT_INDEX" val="1_2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3_1"/>
  <p:tag name="KSO_WM_UNIT_INDEX" val="1_3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5_1"/>
  <p:tag name="KSO_WM_UNIT_INDEX" val="1_5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54999999999995,&quot;width&quot;:388.35}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5*l_h_i*1_5_3"/>
  <p:tag name="KSO_WM_UNIT_INDEX" val="1_5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1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1"/>
  <p:tag name="KSO_WM_UNIT_DIAGRAM_ISNUMVISUAL" val="0"/>
  <p:tag name="KSO_WM_UNIT_DIAGRAM_ISREFERUNIT" val="0"/>
  <p:tag name="KSO_WM_UNIT_HIGHLIGHT" val="0"/>
  <p:tag name="KSO_WM_UNIT_ID" val="custom2023122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6.xml><?xml version="1.0" encoding="utf-8"?>
<p:tagLst xmlns:p="http://schemas.openxmlformats.org/presentationml/2006/main">
  <p:tag name="KSO_WM_BEAUTIFY_FLAG" val="#wm#"/>
  <p:tag name="KSO_WM_SLIDE_ID" val="custom2023122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1"/>
  <p:tag name="KSO_WM_UNIT_DIAGRAM_ISNUMVISUAL" val="0"/>
  <p:tag name="KSO_WM_UNIT_DIAGRAM_ISREFERUNIT" val="0"/>
  <p:tag name="KSO_WM_UNIT_HIGHLIGHT" val="0"/>
  <p:tag name="KSO_WM_UNIT_ID" val="custom20231221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122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0"/>
  <p:tag name="KSO_WM_UNIT_DIAGRAM_ISNUMVISUAL" val="0"/>
  <p:tag name="KSO_WM_UNIT_DIAGRAM_ISREFERUNIT" val="0"/>
  <p:tag name="KSO_WM_UNIT_HIGHLIGHT" val="0"/>
  <p:tag name="KSO_WM_UNIT_ID" val="custom20231221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1"/>
  <p:tag name="KSO_WM_UNIT_COMPATIBLE" val="1"/>
  <p:tag name="KSO_WM_UNIT_DIAGRAM_ISNUMVISUAL" val="0"/>
  <p:tag name="KSO_WM_UNIT_DIAGRAM_ISREFERUNIT" val="0"/>
  <p:tag name="KSO_WM_UNIT_HIGHLIGHT" val="0"/>
  <p:tag name="KSO_WM_UNIT_ID" val="custom20231221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10.xml><?xml version="1.0" encoding="utf-8"?>
<p:tagLst xmlns:p="http://schemas.openxmlformats.org/presentationml/2006/main">
  <p:tag name="KSO_WM_BEAUTIFY_FLAG" val="#wm#"/>
  <p:tag name="KSO_WM_SLIDE_ID" val="custom2023122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1"/>
  <p:tag name="KSO_WM_TEMPLATE_MASTER_TYPE" val="0"/>
  <p:tag name="KSO_WM_TEMPLATE_SUBCATEGORY" val="2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75">
      <a:dk1>
        <a:srgbClr val="000000"/>
      </a:dk1>
      <a:lt1>
        <a:srgbClr val="FFFFFF"/>
      </a:lt1>
      <a:dk2>
        <a:srgbClr val="39090E"/>
      </a:dk2>
      <a:lt2>
        <a:srgbClr val="FFEBEB"/>
      </a:lt2>
      <a:accent1>
        <a:srgbClr val="D51A2D"/>
      </a:accent1>
      <a:accent2>
        <a:srgbClr val="E5297A"/>
      </a:accent2>
      <a:accent3>
        <a:srgbClr val="B13AE0"/>
      </a:accent3>
      <a:accent4>
        <a:srgbClr val="EDAA23"/>
      </a:accent4>
      <a:accent5>
        <a:srgbClr val="EC7A24"/>
      </a:accent5>
      <a:accent6>
        <a:srgbClr val="FFCB3D"/>
      </a:accent6>
      <a:hlink>
        <a:srgbClr val="304FFE"/>
      </a:hlink>
      <a:folHlink>
        <a:srgbClr val="492067"/>
      </a:folHlink>
    </a:clrScheme>
    <a:fontScheme name="自定义 19">
      <a:majorFont>
        <a:latin typeface="汉仪北魏写经W"/>
        <a:ea typeface="汉仪北魏写经W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汉仪北魏写经W</vt:lpstr>
      <vt:lpstr>楷体</vt:lpstr>
      <vt:lpstr>汉仪楷体简</vt:lpstr>
      <vt:lpstr>宋体</vt:lpstr>
      <vt:lpstr>微软雅黑</vt:lpstr>
      <vt:lpstr>Office Theme</vt:lpstr>
      <vt:lpstr>上海豫园旅游策划案例分析</vt:lpstr>
      <vt:lpstr>目录</vt:lpstr>
      <vt:lpstr>上海豫园旅游策划背景</vt:lpstr>
      <vt:lpstr>豫园的历史文化背景</vt:lpstr>
      <vt:lpstr>豫园旅游资源分析</vt:lpstr>
      <vt:lpstr>上海豫园旅游策划目标</vt:lpstr>
      <vt:lpstr>提升游客体验</vt:lpstr>
      <vt:lpstr>增加旅游收入</vt:lpstr>
      <vt:lpstr>保护和传承历史文化</vt:lpstr>
      <vt:lpstr>上海豫园旅游策划方案</vt:lpstr>
      <vt:lpstr>策划主题定位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2024-09-16T20:05:24.036</cp:lastPrinted>
  <dcterms:created xsi:type="dcterms:W3CDTF">2024-09-16T12:05:24Z</dcterms:created>
  <dcterms:modified xsi:type="dcterms:W3CDTF">2024-09-16T12:05:26Z</dcterms:modified>
</cp:coreProperties>
</file>