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40" r:id="rId31"/>
    <p:sldId id="343" r:id="rId32"/>
    <p:sldId id="346" r:id="rId33"/>
    <p:sldId id="349" r:id="rId34"/>
    <p:sldId id="351" r:id="rId35"/>
  </p:sldIdLst>
  <p:sldSz cx="9144000" cy="6858000"/>
  <p:notesSz cx="6858000" cy="9144000"/>
  <p:custDataLst>
    <p:tags r:id="rId3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tags" Target="tags/tag1.xml" /><Relationship Id="rId37" Type="http://schemas.openxmlformats.org/officeDocument/2006/relationships/presProps" Target="presProps.xml" /><Relationship Id="rId38" Type="http://schemas.openxmlformats.org/officeDocument/2006/relationships/viewProps" Target="viewProps.xml" /><Relationship Id="rId39" Type="http://schemas.openxmlformats.org/officeDocument/2006/relationships/theme" Target="theme/theme1.xml" /><Relationship Id="rId4" Type="http://schemas.openxmlformats.org/officeDocument/2006/relationships/slide" Target="slides/slide1.xml" /><Relationship Id="rId40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 idx="7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4098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5E03E8-6BF7-4FF7-8B6B-1146DD980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7B9EB9-EB7C-4F31-8F54-DAEB109C7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084522-AAB1-40E6-AB2D-D2763A0CEB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2F0F70-57C5-4E81-A398-92FFC65DE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72E538-DA0D-4171-8100-17C85EFD0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EF3230-16EA-4C75-AB5E-8E7B9BBF7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5724BD-1D38-4814-8F62-6F31C89A7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9C6BAE-CBE5-4A41-9AC5-40BA048EA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8F7DB2-A970-4CC1-9E7D-112C801BF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98075C-1305-409A-9060-F00D63D22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0A6C68-592E-43D2-A06E-195675EAA1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 indent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b="0" i="0" u="none" kern="1200" baseline="0">
                <a:solidFill>
                  <a:srgbClr val="898989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b="0" i="0" u="none" kern="1200" baseline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b="0" i="0" u="none" kern="1200" baseline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5312344103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3" name="标题 1"/>
          <p:cNvSpPr>
            <a:spLocks noGrp="1"/>
          </p:cNvSpPr>
          <p:nvPr>
            <p:ph type="ctrTitle" idx="4294967295"/>
          </p:nvPr>
        </p:nvSpPr>
        <p:spPr>
          <a:xfrm>
            <a:off x="673100" y="2815273"/>
            <a:ext cx="8197850" cy="1595437"/>
          </a:xfrm>
        </p:spPr>
        <p:txBody>
          <a:bodyPr vert="horz" wrap="square" anchor="ctr" anchorCtr="0"/>
          <a:lstStyle>
            <a:lvl1pPr lvl="0">
              <a:buClrTx/>
              <a:buSzTx/>
              <a:buFont typeface="Arial" pitchFamily="34" charset="0"/>
              <a:defRPr/>
            </a:lvl1pPr>
          </a:lstStyle>
          <a:p>
            <a:pPr lvl="0" indent="0" eaLnBrk="1" hangingPunct="1"/>
            <a:r>
              <a:rPr lang="zh-CN" altLang="en-US" sz="3200" b="1"/>
              <a:t>护理技术操作并发症的预防与处理</a:t>
            </a:r>
            <a:endParaRPr lang="zh-CN" altLang="en-US" sz="3200" b="1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169670"/>
            <a:ext cx="8229600" cy="750570"/>
          </a:xfrm>
        </p:spPr>
        <p:txBody>
          <a:bodyPr/>
          <a:lstStyle/>
          <a:p>
            <a:r>
              <a:rPr lang="zh-CN" altLang="zh-CN"/>
              <a:t>目录</a:t>
            </a:r>
            <a:endParaRPr lang="zh-CN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0980" y="2202815"/>
            <a:ext cx="8536305" cy="4576445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zh-CN" altLang="zh-CN" sz="2400" b="1">
                <a:sym typeface="+mn-ea"/>
              </a:rPr>
              <a:t>（九）氧气吸入技术操作并发症的预防与处理规范</a:t>
            </a:r>
            <a:endParaRPr lang="zh-CN" altLang="zh-CN" sz="24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400" b="1">
                <a:sym typeface="+mn-ea"/>
              </a:rPr>
              <a:t>（十）雾化吸入法</a:t>
            </a:r>
            <a:r>
              <a:rPr altLang="zh-CN" sz="2400" b="1">
                <a:sym typeface="+mn-ea"/>
              </a:rPr>
              <a:t>技术操作并发症的预防与处理规范</a:t>
            </a:r>
            <a:r>
              <a:rPr lang="en-US" altLang="zh-CN" sz="2400" b="1">
                <a:sym typeface="+mn-ea"/>
              </a:rPr>
              <a:t>           </a:t>
            </a:r>
            <a:endParaRPr lang="en-US" altLang="zh-CN" sz="24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400" b="1">
                <a:sym typeface="+mn-ea"/>
              </a:rPr>
              <a:t>（十一）吸痰</a:t>
            </a:r>
            <a:r>
              <a:rPr altLang="zh-CN" sz="2400" b="1">
                <a:sym typeface="+mn-ea"/>
              </a:rPr>
              <a:t>技术操作并发症的预防与处理规范</a:t>
            </a:r>
            <a:r>
              <a:rPr lang="en-US" altLang="zh-CN" sz="2400" b="1">
                <a:sym typeface="+mn-ea"/>
              </a:rPr>
              <a:t>                                     </a:t>
            </a:r>
            <a:br>
              <a:rPr lang="zh-CN" altLang="zh-CN" sz="2400" b="1">
                <a:sym typeface="+mn-ea"/>
              </a:rPr>
            </a:br>
            <a:r>
              <a:rPr lang="zh-CN" altLang="zh-CN" sz="2400" b="1">
                <a:sym typeface="+mn-ea"/>
              </a:rPr>
              <a:t>（十二）</a:t>
            </a:r>
            <a:r>
              <a:rPr altLang="zh-CN" sz="2400" b="1">
                <a:sym typeface="+mn-ea"/>
              </a:rPr>
              <a:t>灌肠技术操作并发症的预防与处理规范</a:t>
            </a:r>
            <a:endParaRPr altLang="zh-CN" sz="24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sz="2400" b="1">
                <a:sym typeface="+mn-ea"/>
              </a:rPr>
              <a:t>（十三）导尿技术操作并发症的预防与处理规范</a:t>
            </a:r>
            <a:endParaRPr lang="zh-CN" sz="24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sz="2400" b="1">
                <a:sym typeface="+mn-ea"/>
              </a:rPr>
              <a:t>（十四）胃肠减压技术操作并发症的预防与处理规范</a:t>
            </a:r>
            <a:endParaRPr lang="zh-CN" sz="24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sz="2400" b="1">
                <a:sym typeface="+mn-ea"/>
              </a:rPr>
              <a:t>（十五）约束带使用并发症的预防与处理规范</a:t>
            </a:r>
            <a:br>
              <a:rPr lang="zh-CN" altLang="en-US" sz="2400" b="1">
                <a:latin typeface="Arial" pitchFamily="34" charset="0"/>
                <a:ea typeface="宋体" panose="02010600030101010101" pitchFamily="2" charset="-122"/>
                <a:sym typeface="+mn-ea"/>
              </a:rPr>
            </a:br>
            <a:r>
              <a:rPr lang="zh-CN" altLang="zh-CN" sz="2400" b="1">
                <a:sym typeface="+mn-ea"/>
              </a:rPr>
              <a:t>（十六）</a:t>
            </a:r>
            <a:r>
              <a:rPr altLang="zh-CN" sz="2400" b="1">
                <a:sym typeface="+mn-ea"/>
              </a:rPr>
              <a:t>微量泵操作并发症的预防与处理规范</a:t>
            </a:r>
            <a:br>
              <a:rPr lang="zh-CN" altLang="en-US" sz="2400" b="1">
                <a:latin typeface="Arial" pitchFamily="34" charset="0"/>
                <a:ea typeface="宋体" panose="02010600030101010101" pitchFamily="2" charset="-122"/>
                <a:sym typeface="+mn-ea"/>
              </a:rPr>
            </a:br>
            <a:r>
              <a:rPr lang="zh-CN" altLang="zh-CN" sz="2400" b="1">
                <a:sym typeface="+mn-ea"/>
              </a:rPr>
              <a:t>（十七）</a:t>
            </a:r>
            <a:r>
              <a:rPr lang="zh-CN" altLang="en-US" sz="2400" b="1">
                <a:sym typeface="+mn-ea"/>
              </a:rPr>
              <a:t>心电监护仪使用操作并发症的预防与处理规范</a:t>
            </a:r>
            <a:br>
              <a:rPr lang="zh-CN" altLang="en-US" sz="2400" b="1">
                <a:sym typeface="+mn-ea"/>
              </a:rPr>
            </a:br>
            <a:r>
              <a:rPr lang="zh-CN" altLang="zh-CN" sz="2400" b="1">
                <a:sym typeface="+mn-ea"/>
              </a:rPr>
              <a:t>（</a:t>
            </a:r>
            <a:r>
              <a:rPr lang="zh-CN" sz="2400" b="1">
                <a:sym typeface="+mn-ea"/>
              </a:rPr>
              <a:t>十八）</a:t>
            </a:r>
            <a:r>
              <a:rPr sz="2400" b="1">
                <a:sym typeface="+mn-ea"/>
              </a:rPr>
              <a:t>PICC置管技术</a:t>
            </a:r>
            <a:r>
              <a:rPr lang="zh-CN" sz="2400" b="1">
                <a:sym typeface="+mn-ea"/>
              </a:rPr>
              <a:t>操作并发症的预防与处理规范</a:t>
            </a:r>
            <a:br>
              <a:rPr lang="zh-CN" altLang="en-US" sz="2400" b="1">
                <a:sym typeface="+mn-ea"/>
              </a:rPr>
            </a:br>
            <a:br>
              <a:rPr lang="zh-CN" altLang="en-US" sz="2400" b="1">
                <a:sym typeface="+mn-ea"/>
              </a:rPr>
            </a:br>
            <a:endParaRPr lang="zh-CN" altLang="en-US" sz="24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1" name="标题 1"/>
          <p:cNvSpPr>
            <a:spLocks noGrp="1"/>
          </p:cNvSpPr>
          <p:nvPr>
            <p:ph type="ctrTitle"/>
          </p:nvPr>
        </p:nvSpPr>
        <p:spPr>
          <a:xfrm>
            <a:off x="467360" y="3716020"/>
            <a:ext cx="8227695" cy="2872740"/>
          </a:xfrm>
        </p:spPr>
        <p:txBody>
          <a:bodyPr anchor="b" anchorCtr="0"/>
          <a:lstStyle/>
          <a:p>
            <a:pPr algn="ctr" defTabSz="914400">
              <a:buClrTx/>
              <a:buSzTx/>
              <a:buFont typeface="Arial" pitchFamily="34" charset="0"/>
              <a:buNone/>
            </a:pPr>
            <a:br>
              <a:rPr lang="en-US" altLang="zh-CN" sz="3200" kern="1200" baseline="0">
                <a:latin typeface="+mj-lt"/>
                <a:ea typeface="+mj-ea"/>
                <a:cs typeface="+mj-cs"/>
              </a:rPr>
            </a:br>
            <a:r>
              <a:rPr lang="zh-CN" altLang="en-US" sz="2800" b="1" kern="1200" baseline="0">
                <a:latin typeface="+mj-lt"/>
                <a:ea typeface="+mj-ea"/>
                <a:cs typeface="+mj-cs"/>
              </a:rPr>
              <a:t>（九）</a:t>
            </a:r>
            <a:br>
              <a:rPr lang="zh-CN" altLang="en-US" sz="2800" kern="1200" baseline="0">
                <a:latin typeface="+mj-lt"/>
                <a:ea typeface="+mj-ea"/>
                <a:cs typeface="+mj-cs"/>
              </a:rPr>
            </a:br>
            <a:r>
              <a:rPr lang="zh-CN" altLang="zh-CN" sz="2800" b="1">
                <a:sym typeface="+mn-ea"/>
              </a:rPr>
              <a:t>氧气吸入技术操作并发症的预防与处理规范</a:t>
            </a:r>
            <a:br>
              <a:rPr lang="zh-CN" altLang="zh-CN" sz="2800" b="1">
                <a:sym typeface="+mn-ea"/>
              </a:rPr>
            </a:br>
            <a:br>
              <a:rPr lang="zh-CN" altLang="zh-CN" sz="3200" b="1" kern="1200" baseline="0">
                <a:latin typeface="+mj-lt"/>
                <a:ea typeface="+mj-ea"/>
                <a:cs typeface="+mj-cs"/>
              </a:rPr>
            </a:br>
            <a:br>
              <a:rPr lang="zh-CN" altLang="zh-CN" sz="3200" b="1" kern="1200" baseline="0">
                <a:latin typeface="+mj-lt"/>
                <a:ea typeface="+mj-ea"/>
                <a:cs typeface="+mj-cs"/>
              </a:rPr>
            </a:br>
            <a:br>
              <a:rPr lang="zh-CN" altLang="zh-CN" sz="3200" b="1" kern="1200" baseline="0">
                <a:latin typeface="+mj-lt"/>
                <a:ea typeface="+mj-ea"/>
                <a:cs typeface="+mj-cs"/>
              </a:rPr>
            </a:br>
            <a:br>
              <a:rPr lang="zh-CN" altLang="zh-CN" sz="3200" b="1" kern="1200" baseline="0">
                <a:latin typeface="+mj-lt"/>
                <a:ea typeface="+mj-ea"/>
                <a:cs typeface="+mj-cs"/>
              </a:rPr>
            </a:br>
            <a:br>
              <a:rPr lang="zh-CN" altLang="zh-CN" sz="3200" b="1" kern="1200" baseline="0">
                <a:latin typeface="+mj-lt"/>
                <a:ea typeface="+mj-ea"/>
                <a:cs typeface="+mj-cs"/>
              </a:rPr>
            </a:br>
            <a:endParaRPr lang="zh-CN" altLang="zh-CN" sz="3200" b="1" kern="1200" baseline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5440" y="1205230"/>
            <a:ext cx="8476615" cy="4240530"/>
          </a:xfrm>
        </p:spPr>
        <p:txBody>
          <a:bodyPr/>
          <a:lstStyle/>
          <a:p>
            <a:pPr marL="457200" indent="-457200" fontAlgn="base">
              <a:buNone/>
            </a:pPr>
            <a:r>
              <a:rPr lang="zh-CN" altLang="zh-CN" sz="2400" b="1" strike="noStrike" noProof="1">
                <a:solidFill>
                  <a:srgbClr val="FF0000"/>
                </a:solidFill>
                <a:sym typeface="+mn-ea"/>
              </a:rPr>
              <a:t>一、无效吸氧</a:t>
            </a:r>
            <a:endParaRPr sz="2000" strike="noStrike" noProof="1">
              <a:solidFill>
                <a:schemeClr val="tx1"/>
              </a:solidFill>
              <a:latin typeface="+mn-ea"/>
              <a:sym typeface="+mn-ea"/>
            </a:endParaRPr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sym typeface="+mn-ea"/>
              </a:rPr>
              <a:t>【预防措施】</a:t>
            </a:r>
            <a:endParaRPr lang="zh-CN" altLang="zh-CN" sz="2000" b="1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>
                <a:sym typeface="+mn-ea"/>
              </a:rPr>
              <a:t>1、氧气装置完好、管道连接无漏气。</a:t>
            </a:r>
            <a:endParaRPr lang="zh-CN" altLang="zh-CN" sz="2000" strike="noStrike" noProof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>
                <a:sym typeface="+mn-ea"/>
              </a:rPr>
              <a:t>2、检查吸氧管通畅性，妥善固定，避免脱落、移位。</a:t>
            </a:r>
            <a:endParaRPr lang="zh-CN" altLang="zh-CN" sz="2000" strike="noStrike" noProof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>
                <a:sym typeface="+mn-ea"/>
              </a:rPr>
              <a:t>3、遵医嘱调节氧流量，加强巡视，观察用氧效果。</a:t>
            </a:r>
            <a:endParaRPr lang="zh-CN" altLang="zh-CN" sz="2000" strike="noStrike" noProof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>
                <a:sym typeface="+mn-ea"/>
              </a:rPr>
              <a:t>4、及时清除呼吸道分泌物，保持呼吸道通畅。</a:t>
            </a:r>
            <a:endParaRPr lang="zh-CN" altLang="zh-CN" sz="2000" strike="noStrike" noProof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>
                <a:sym typeface="+mn-ea"/>
              </a:rPr>
              <a:t>一旦发现无效吸氧，立即查明原因，采取相应处理措施，恢复有效氧气供给。</a:t>
            </a:r>
            <a:endParaRPr lang="zh-CN" altLang="zh-CN" sz="2000" strike="noStrike" noProof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>
                <a:sym typeface="+mn-ea"/>
              </a:rPr>
              <a:t>立即查明原因→采取相应处理→恢复有效氧气供给→观察病情</a:t>
            </a:r>
            <a:endParaRPr lang="zh-CN" altLang="zh-CN" sz="2000" strike="noStrike" noProof="1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3375" y="1153795"/>
            <a:ext cx="8476615" cy="4034790"/>
          </a:xfrm>
        </p:spPr>
        <p:txBody>
          <a:bodyPr/>
          <a:lstStyle/>
          <a:p>
            <a:pPr marL="457200" indent="-457200" fontAlgn="base">
              <a:buNone/>
            </a:pPr>
            <a:r>
              <a:rPr lang="zh-CN" altLang="zh-CN" sz="2400" b="1" strike="noStrike" noProof="1">
                <a:solidFill>
                  <a:srgbClr val="FF0000"/>
                </a:solidFill>
                <a:sym typeface="+mn-ea"/>
              </a:rPr>
              <a:t>二、气道黏膜干燥</a:t>
            </a:r>
            <a:endParaRPr sz="2000" strike="noStrike" noProof="1">
              <a:solidFill>
                <a:schemeClr val="tx1"/>
              </a:solidFill>
              <a:latin typeface="+mn-ea"/>
              <a:sym typeface="+mn-ea"/>
            </a:endParaRPr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sym typeface="+mn-ea"/>
              </a:rPr>
              <a:t>【预防措施】</a:t>
            </a:r>
            <a:endParaRPr lang="zh-CN" altLang="zh-CN" sz="2000" b="1" strike="noStrike" noProof="1"/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1、及时补充湿化瓶内的湿化液，遵医嘱调节氧流量。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2、张口呼吸的患者指导鼻腔呼吸，或用湿纱布覆盖口腔。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对于气道粘膜干燥者，可给予超声雾化吸入等方法缓解粘膜干燥。</a:t>
            </a:r>
            <a:endParaRPr lang="zh-CN" altLang="zh-CN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患者出现气道粘膜干燥症状→雾化吸入湿化气道→观察病情</a:t>
            </a:r>
            <a:endParaRPr lang="zh-CN" altLang="zh-CN" sz="2000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4010" y="1098550"/>
            <a:ext cx="8476615" cy="5378450"/>
          </a:xfrm>
        </p:spPr>
        <p:txBody>
          <a:bodyPr/>
          <a:lstStyle/>
          <a:p>
            <a:pPr marL="457200" indent="-457200" fontAlgn="base">
              <a:buNone/>
            </a:pPr>
            <a:r>
              <a:rPr lang="zh-CN" altLang="zh-CN" sz="2400" b="1" strike="noStrike" noProof="1">
                <a:solidFill>
                  <a:srgbClr val="FF0000"/>
                </a:solidFill>
                <a:sym typeface="+mn-ea"/>
              </a:rPr>
              <a:t>三、氧中毒</a:t>
            </a:r>
            <a:endParaRPr sz="2000" strike="noStrike" noProof="1">
              <a:solidFill>
                <a:schemeClr val="tx1"/>
              </a:solidFill>
              <a:latin typeface="+mn-ea"/>
              <a:sym typeface="+mn-ea"/>
            </a:endParaRPr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sym typeface="+mn-ea"/>
              </a:rPr>
              <a:t>【预防措施】</a:t>
            </a:r>
            <a:endParaRPr lang="zh-CN" altLang="zh-CN" sz="2000" b="1" strike="noStrike" noProof="1"/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1、严格掌握吸氧指征、停氧</a:t>
            </a:r>
            <a:r>
              <a:rPr lang="zh-CN" altLang="zh-CN" sz="2000">
                <a:sym typeface="+mn-ea"/>
              </a:rPr>
              <a:t>指征，避免长时间氧疗</a:t>
            </a:r>
            <a:r>
              <a:rPr lang="zh-CN" altLang="zh-CN" sz="2000" strike="noStrike" noProof="1">
                <a:sym typeface="+mn-ea"/>
              </a:rPr>
              <a:t>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2、严格控制氧气浓度、吸氧的压强和总时程。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3、吸氧过程中，经常做血气分析，动态观察氧疗效果。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一旦出现氧中毒，立即降低吸氧流量，及时报告医生，采取相应的对症处理。</a:t>
            </a:r>
            <a:endParaRPr lang="zh-CN" altLang="zh-CN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氧中毒→降低氧流量→报告医生→遵医嘱采取相应措施</a:t>
            </a:r>
            <a:endParaRPr lang="zh-CN" altLang="zh-CN" sz="2000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4010" y="1098550"/>
            <a:ext cx="8476615" cy="3703955"/>
          </a:xfrm>
        </p:spPr>
        <p:txBody>
          <a:bodyPr/>
          <a:lstStyle/>
          <a:p>
            <a:pPr marL="457200" indent="-457200" fontAlgn="base">
              <a:buNone/>
            </a:pPr>
            <a:r>
              <a:rPr lang="zh-CN" altLang="zh-CN" sz="2400" b="1" strike="noStrike" noProof="1">
                <a:solidFill>
                  <a:srgbClr val="FF0000"/>
                </a:solidFill>
                <a:sym typeface="+mn-ea"/>
              </a:rPr>
              <a:t>四、晶体后纤维增生（仅见于新生儿，早产儿多见）</a:t>
            </a:r>
            <a:endParaRPr sz="2000" strike="noStrike" noProof="1">
              <a:solidFill>
                <a:schemeClr val="tx1"/>
              </a:solidFill>
              <a:latin typeface="+mn-ea"/>
              <a:sym typeface="+mn-ea"/>
            </a:endParaRPr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sym typeface="+mn-ea"/>
              </a:rPr>
              <a:t>【预防措施】</a:t>
            </a:r>
            <a:endParaRPr lang="zh-CN" altLang="zh-CN" sz="2000" b="1" strike="noStrike" noProof="1"/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1、对早产儿严格限制用氧浓度和用氧气时间。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2、早期大剂量应用维生素有一定预防作用。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3、对需较长时间吸氧的新生儿，尤其是早产儿应定期行眼底检查。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抗青光眼手术治疗</a:t>
            </a:r>
            <a:endParaRPr lang="zh-CN" altLang="zh-CN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告知医生→遵医嘱处理→观察病情</a:t>
            </a:r>
            <a:endParaRPr lang="zh-CN" altLang="zh-CN" sz="2000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4010" y="1026795"/>
            <a:ext cx="8476615" cy="5378450"/>
          </a:xfrm>
        </p:spPr>
        <p:txBody>
          <a:bodyPr/>
          <a:lstStyle/>
          <a:p>
            <a:pPr marL="457200" indent="-457200" fontAlgn="base">
              <a:buNone/>
            </a:pPr>
            <a:r>
              <a:rPr lang="zh-CN" altLang="zh-CN" sz="2400" b="1" strike="noStrike" noProof="1">
                <a:solidFill>
                  <a:srgbClr val="FF0000"/>
                </a:solidFill>
                <a:sym typeface="+mn-ea"/>
              </a:rPr>
              <a:t>五、感染</a:t>
            </a:r>
            <a:endParaRPr lang="zh-CN" altLang="zh-CN" sz="2400" b="1" strike="noStrike" noProof="1">
              <a:solidFill>
                <a:srgbClr val="FF0000"/>
              </a:solidFill>
              <a:sym typeface="+mn-ea"/>
            </a:endParaRPr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sym typeface="+mn-ea"/>
              </a:rPr>
              <a:t>【预防措施】</a:t>
            </a:r>
            <a:endParaRPr lang="zh-CN" altLang="zh-CN" sz="2000" b="1" strike="noStrike" noProof="1"/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1、每日更换吸氧管、湿化瓶及湿化液；或给予一次性加湿吸氧管。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2、每日口腔护理</a:t>
            </a:r>
            <a:r>
              <a:rPr lang="en-US" altLang="zh-CN" sz="2000" strike="noStrike" noProof="1">
                <a:sym typeface="+mn-ea"/>
              </a:rPr>
              <a:t>2</a:t>
            </a:r>
            <a:r>
              <a:rPr lang="zh-CN" altLang="en-US" sz="2000" strike="noStrike" noProof="1">
                <a:sym typeface="+mn-ea"/>
              </a:rPr>
              <a:t>次，注意鼻导管清洁，观察鼻粘膜的情况。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有感染者，去除引起感染的原因，应用抗生素抗感染治疗。</a:t>
            </a:r>
            <a:endParaRPr lang="zh-CN" altLang="zh-CN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出现感染→告知医生→遵医嘱用药</a:t>
            </a:r>
            <a:endParaRPr lang="zh-CN" altLang="zh-CN" sz="2000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4010" y="1026795"/>
            <a:ext cx="8476615" cy="5378450"/>
          </a:xfrm>
        </p:spPr>
        <p:txBody>
          <a:bodyPr/>
          <a:lstStyle/>
          <a:p>
            <a:pPr marL="457200" indent="-457200" fontAlgn="base">
              <a:buNone/>
            </a:pPr>
            <a:r>
              <a:rPr lang="zh-CN" altLang="zh-CN" sz="2400" b="1" strike="noStrike" noProof="1">
                <a:solidFill>
                  <a:srgbClr val="FF0000"/>
                </a:solidFill>
                <a:sym typeface="+mn-ea"/>
              </a:rPr>
              <a:t>六、鼻出血</a:t>
            </a:r>
            <a:endParaRPr lang="zh-CN" altLang="zh-CN" sz="2400" b="1" strike="noStrike" noProof="1">
              <a:solidFill>
                <a:srgbClr val="FF0000"/>
              </a:solidFill>
              <a:sym typeface="+mn-ea"/>
            </a:endParaRPr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sym typeface="+mn-ea"/>
              </a:rPr>
              <a:t>【预防措施】</a:t>
            </a:r>
            <a:endParaRPr lang="zh-CN" altLang="zh-CN" sz="2000" b="1" strike="noStrike" noProof="1"/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1、排除鼻中隔畸形的可能，防止鼻腔粘膜干燥做好湿化工作。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2、选择质量合格、粗细适合的吸氧管。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局部压迫止血，遵医嘱给予止血药。也可电灼或者应用激光或冷冻治疗。出血量多，处理无效者，请耳鼻咽喉科医生行后鼻孔填塞。</a:t>
            </a:r>
            <a:endParaRPr lang="zh-CN" altLang="zh-CN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患者出现鼻出血→局部止血→遵医嘱用药→观察并记录</a:t>
            </a:r>
            <a:endParaRPr lang="zh-CN" altLang="zh-CN" sz="2000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4010" y="1026795"/>
            <a:ext cx="8476615" cy="5378450"/>
          </a:xfrm>
        </p:spPr>
        <p:txBody>
          <a:bodyPr/>
          <a:lstStyle/>
          <a:p>
            <a:pPr marL="457200" indent="-457200" fontAlgn="base">
              <a:buNone/>
            </a:pPr>
            <a:r>
              <a:rPr lang="zh-CN" altLang="zh-CN" sz="2400" b="1" strike="noStrike" noProof="1">
                <a:solidFill>
                  <a:srgbClr val="FF0000"/>
                </a:solidFill>
                <a:sym typeface="+mn-ea"/>
              </a:rPr>
              <a:t>七、呼吸抑制</a:t>
            </a:r>
            <a:endParaRPr lang="zh-CN" altLang="zh-CN" sz="2400" b="1" strike="noStrike" noProof="1">
              <a:solidFill>
                <a:srgbClr val="FF0000"/>
              </a:solidFill>
              <a:sym typeface="+mn-ea"/>
            </a:endParaRPr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sym typeface="+mn-ea"/>
              </a:rPr>
              <a:t>【预防措施】</a:t>
            </a:r>
            <a:endParaRPr lang="zh-CN" altLang="zh-CN" sz="2000" b="1" strike="noStrike" noProof="1"/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1、应给予低流量、低浓度鼻导管吸氧。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2、加强病情观察，纠正低氧血症。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低流量给氧，同时给予呼吸兴奋剂。加强呼吸道管理，保持呼吸道通畅。经上述处理无效者应建立人工气道进行人工通气。</a:t>
            </a:r>
            <a:endParaRPr lang="zh-CN" altLang="zh-CN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患者出现呼吸抑制→保持低流量吸氧、呼吸道通畅→遵医嘱用药→观察并记录</a:t>
            </a:r>
            <a:endParaRPr lang="zh-CN" altLang="zh-CN" sz="2000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4010" y="1026795"/>
            <a:ext cx="8476615" cy="5378450"/>
          </a:xfrm>
        </p:spPr>
        <p:txBody>
          <a:bodyPr/>
          <a:lstStyle/>
          <a:p>
            <a:pPr marL="457200" indent="-457200" fontAlgn="base">
              <a:buNone/>
            </a:pPr>
            <a:r>
              <a:rPr lang="zh-CN" altLang="zh-CN" sz="2400" b="1" strike="noStrike" noProof="1">
                <a:solidFill>
                  <a:srgbClr val="FF0000"/>
                </a:solidFill>
                <a:sym typeface="+mn-ea"/>
              </a:rPr>
              <a:t>八、吸收性肺不张</a:t>
            </a:r>
            <a:endParaRPr lang="zh-CN" altLang="zh-CN" sz="2400" b="1" strike="noStrike" noProof="1">
              <a:solidFill>
                <a:srgbClr val="FF0000"/>
              </a:solidFill>
              <a:sym typeface="+mn-ea"/>
            </a:endParaRPr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sym typeface="+mn-ea"/>
              </a:rPr>
              <a:t>【预防措施】</a:t>
            </a:r>
            <a:endParaRPr lang="zh-CN" altLang="zh-CN" sz="2000" b="1" strike="noStrike" noProof="1"/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strike="noStrike" noProof="1">
                <a:sym typeface="+mn-ea"/>
              </a:rPr>
              <a:t>1、预防呼吸道阻塞。鼓励患者深呼吸和咳嗽，加强痰液的排出。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en-US" altLang="zh-CN" sz="2000" strike="noStrike" noProof="1">
                <a:sym typeface="+mn-ea"/>
              </a:rPr>
              <a:t>2</a:t>
            </a:r>
            <a:r>
              <a:rPr lang="zh-CN" altLang="en-US" sz="2000" strike="noStrike" noProof="1">
                <a:sym typeface="+mn-ea"/>
              </a:rPr>
              <a:t>、降低吸氧浓度，控制在</a:t>
            </a:r>
            <a:r>
              <a:rPr lang="en-US" altLang="zh-CN" sz="2000" strike="noStrike" noProof="1">
                <a:sym typeface="+mn-ea"/>
              </a:rPr>
              <a:t>60%</a:t>
            </a:r>
            <a:r>
              <a:rPr lang="zh-CN" altLang="en-US" sz="2000" strike="noStrike" noProof="1">
                <a:sym typeface="+mn-ea"/>
              </a:rPr>
              <a:t>以下。</a:t>
            </a:r>
            <a:endParaRPr lang="zh-CN" altLang="en-US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en-US" altLang="zh-CN" sz="2000" strike="noStrike" noProof="1">
                <a:sym typeface="+mn-ea"/>
              </a:rPr>
              <a:t>3</a:t>
            </a:r>
            <a:r>
              <a:rPr lang="zh-CN" altLang="en-US" sz="2000" strike="noStrike" noProof="1">
                <a:sym typeface="+mn-ea"/>
              </a:rPr>
              <a:t>、使用呼吸机的患者可加用呼气末正压通气来预防。</a:t>
            </a: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endParaRPr lang="zh-CN" altLang="zh-CN" sz="2000" strike="noStrike" noProof="1">
              <a:sym typeface="+mn-ea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取卧位时应头低脚高，患侧向上，以利引流；适当的物理治疗；鼓励翻身、咳嗽、深呼吸；应用经鼻导管连续气道正压通气等处理</a:t>
            </a:r>
            <a:endParaRPr lang="zh-CN" altLang="zh-CN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患者出现肺不张→取头低脚高侧位→鼓励翻身、咳嗽→正压通气→观察并记录</a:t>
            </a:r>
            <a:endParaRPr lang="zh-CN" altLang="zh-CN" sz="2000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1" name="标题 1"/>
          <p:cNvSpPr>
            <a:spLocks noGrp="1"/>
          </p:cNvSpPr>
          <p:nvPr>
            <p:ph type="ctrTitle"/>
          </p:nvPr>
        </p:nvSpPr>
        <p:spPr>
          <a:xfrm>
            <a:off x="471488" y="309563"/>
            <a:ext cx="8228012" cy="5549900"/>
          </a:xfrm>
        </p:spPr>
        <p:txBody>
          <a:bodyPr anchor="b" anchorCtr="0"/>
          <a:lstStyle/>
          <a:p>
            <a:pPr algn="ctr" defTabSz="914400">
              <a:buClrTx/>
              <a:buSzTx/>
              <a:buFont typeface="Arial" pitchFamily="34" charset="0"/>
              <a:buNone/>
            </a:pPr>
            <a:r>
              <a:rPr lang="zh-CN" altLang="en-US" sz="2800" kern="1200" baseline="0">
                <a:latin typeface="+mj-lt"/>
                <a:ea typeface="+mj-ea"/>
                <a:cs typeface="+mj-cs"/>
              </a:rPr>
              <a:t>（十）</a:t>
            </a:r>
            <a:br>
              <a:rPr lang="zh-CN" altLang="en-US" sz="2800" kern="1200" baseline="0">
                <a:latin typeface="+mj-lt"/>
                <a:ea typeface="+mj-ea"/>
                <a:cs typeface="+mj-cs"/>
              </a:rPr>
            </a:br>
            <a:br>
              <a:rPr lang="zh-CN" altLang="en-US" sz="2800" kern="1200" baseline="0">
                <a:latin typeface="+mj-lt"/>
                <a:ea typeface="+mj-ea"/>
                <a:cs typeface="+mj-cs"/>
              </a:rPr>
            </a:br>
            <a:r>
              <a:rPr lang="zh-CN" altLang="en-US" sz="2800" b="1">
                <a:sym typeface="+mn-ea"/>
              </a:rPr>
              <a:t>雾化吸入法</a:t>
            </a:r>
            <a:r>
              <a:rPr altLang="zh-CN" sz="2800" b="1">
                <a:sym typeface="+mn-ea"/>
              </a:rPr>
              <a:t>技术操作并发症的预防与处理规范</a:t>
            </a:r>
            <a:r>
              <a:rPr lang="en-US" altLang="zh-CN" sz="2800" b="1">
                <a:sym typeface="+mn-ea"/>
              </a:rPr>
              <a:t>   </a:t>
            </a:r>
            <a:br>
              <a:rPr lang="zh-CN" altLang="zh-CN" sz="3200" b="1" kern="1200" baseline="0">
                <a:latin typeface="+mj-lt"/>
                <a:ea typeface="+mj-ea"/>
                <a:cs typeface="+mj-cs"/>
              </a:rPr>
            </a:br>
            <a:br>
              <a:rPr lang="zh-CN" altLang="zh-CN" sz="3200" b="1" kern="1200" baseline="0">
                <a:latin typeface="+mj-lt"/>
                <a:ea typeface="+mj-ea"/>
                <a:cs typeface="+mj-cs"/>
              </a:rPr>
            </a:br>
            <a:br>
              <a:rPr lang="zh-CN" altLang="zh-CN" sz="3200" b="1" kern="1200" baseline="0">
                <a:latin typeface="+mj-lt"/>
                <a:ea typeface="+mj-ea"/>
                <a:cs typeface="+mj-cs"/>
              </a:rPr>
            </a:br>
            <a:br>
              <a:rPr lang="zh-CN" altLang="zh-CN" sz="3200" b="1" kern="1200" baseline="0">
                <a:latin typeface="+mj-lt"/>
                <a:ea typeface="+mj-ea"/>
                <a:cs typeface="+mj-cs"/>
              </a:rPr>
            </a:br>
            <a:endParaRPr lang="zh-CN" altLang="zh-CN" sz="3200" b="1" kern="1200" baseline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7020" y="1020445"/>
            <a:ext cx="7500620" cy="5229860"/>
          </a:xfrm>
        </p:spPr>
        <p:txBody>
          <a:bodyPr/>
          <a:lstStyle/>
          <a:p>
            <a:pPr algn="l" fontAlgn="base">
              <a:buNone/>
            </a:pPr>
            <a:r>
              <a:rPr lang="zh-CN" sz="2400" b="1" strike="noStrike" noProof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一</a:t>
            </a:r>
            <a:r>
              <a:rPr sz="2400" b="1" strike="noStrike" noProof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、</a:t>
            </a:r>
            <a:r>
              <a:rPr lang="zh-CN" sz="2400" b="1" strike="noStrike" noProof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过敏反应</a:t>
            </a:r>
            <a:endParaRPr lang="zh-CN" sz="2400" b="1" strike="noStrike" noProof="1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pPr algn="l" fontAlgn="base">
              <a:buNone/>
            </a:pPr>
            <a:r>
              <a:rPr sz="2000" b="1" strike="noStrike" noProof="1">
                <a:latin typeface="+mn-ea"/>
                <a:cs typeface="+mn-ea"/>
                <a:sym typeface="+mn-ea"/>
              </a:rPr>
              <a:t>【预防措施】</a:t>
            </a:r>
            <a:endParaRPr sz="2000" strike="noStrike" noProof="1">
              <a:latin typeface="+mn-ea"/>
              <a:cs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strike="noStrike" noProof="1">
                <a:latin typeface="+mn-ea"/>
                <a:cs typeface="+mn-ea"/>
                <a:sym typeface="+mn-ea"/>
              </a:rPr>
              <a:t>1、</a:t>
            </a:r>
            <a:r>
              <a:rPr lang="zh-CN" sz="2000" strike="noStrike" noProof="1">
                <a:latin typeface="+mn-ea"/>
                <a:cs typeface="+mn-ea"/>
                <a:sym typeface="+mn-ea"/>
              </a:rPr>
              <a:t>行</a:t>
            </a:r>
            <a:r>
              <a:rPr sz="2000" strike="noStrike" noProof="1">
                <a:latin typeface="+mn-ea"/>
                <a:cs typeface="+mn-ea"/>
                <a:sym typeface="+mn-ea"/>
              </a:rPr>
              <a:t>雾化</a:t>
            </a:r>
            <a:r>
              <a:rPr lang="zh-CN" sz="2000" strike="noStrike" noProof="1">
                <a:latin typeface="+mn-ea"/>
                <a:cs typeface="+mn-ea"/>
                <a:sym typeface="+mn-ea"/>
              </a:rPr>
              <a:t>吸入前，询问患者有无药物过敏史</a:t>
            </a:r>
            <a:r>
              <a:rPr sz="2000" strike="noStrike" noProof="1">
                <a:latin typeface="+mn-ea"/>
                <a:cs typeface="+mn-ea"/>
                <a:sym typeface="+mn-ea"/>
              </a:rPr>
              <a:t>。</a:t>
            </a:r>
            <a:endParaRPr sz="2000" strike="noStrike" noProof="1">
              <a:latin typeface="+mn-ea"/>
              <a:cs typeface="+mn-ea"/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strike="noStrike" noProof="1">
                <a:latin typeface="+mn-ea"/>
                <a:cs typeface="+mn-ea"/>
                <a:sym typeface="+mn-ea"/>
              </a:rPr>
              <a:t>2、</a:t>
            </a:r>
            <a:r>
              <a:rPr lang="zh-CN" sz="2000" strike="noStrike" noProof="1">
                <a:latin typeface="+mn-ea"/>
                <a:cs typeface="+mn-ea"/>
                <a:sym typeface="+mn-ea"/>
              </a:rPr>
              <a:t>使用的</a:t>
            </a:r>
            <a:r>
              <a:rPr sz="2000" strike="noStrike" noProof="1">
                <a:latin typeface="+mn-ea"/>
                <a:cs typeface="+mn-ea"/>
                <a:sym typeface="+mn-ea"/>
              </a:rPr>
              <a:t>雾化</a:t>
            </a:r>
            <a:r>
              <a:rPr lang="zh-CN" sz="2000" strike="noStrike" noProof="1">
                <a:latin typeface="+mn-ea"/>
                <a:cs typeface="+mn-ea"/>
                <a:sym typeface="+mn-ea"/>
              </a:rPr>
              <a:t>液要新鲜配制</a:t>
            </a:r>
            <a:r>
              <a:rPr sz="2000" strike="noStrike" noProof="1">
                <a:latin typeface="+mn-ea"/>
                <a:cs typeface="+mn-ea"/>
                <a:sym typeface="+mn-ea"/>
              </a:rPr>
              <a:t>。</a:t>
            </a:r>
            <a:endParaRPr sz="2000" strike="noStrike" noProof="1">
              <a:latin typeface="+mn-ea"/>
              <a:cs typeface="+mn-ea"/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b="1">
                <a:latin typeface="+mn-ea"/>
                <a:cs typeface="+mn-ea"/>
                <a:sym typeface="+mn-ea"/>
              </a:rPr>
              <a:t>【处理措施】</a:t>
            </a:r>
            <a:endParaRPr sz="2000" strike="noStrike" noProof="1">
              <a:latin typeface="+mn-ea"/>
              <a:cs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lang="zh-CN" sz="2000" strike="noStrike" noProof="1">
                <a:latin typeface="+mn-ea"/>
                <a:cs typeface="+mn-ea"/>
                <a:sym typeface="+mn-ea"/>
              </a:rPr>
              <a:t>出现过敏反应立即停止雾化，观察患者生命体征，建立静脉通道，协助医生进行抗过敏治疗和对症治疗，应用抗过敏、抗阻胺类药物等</a:t>
            </a:r>
            <a:r>
              <a:rPr sz="2000" strike="noStrike" noProof="1">
                <a:latin typeface="+mn-ea"/>
                <a:cs typeface="+mn-ea"/>
                <a:sym typeface="+mn-ea"/>
              </a:rPr>
              <a:t>。</a:t>
            </a:r>
            <a:endParaRPr sz="2000" strike="noStrike" noProof="1">
              <a:latin typeface="+mn-ea"/>
              <a:cs typeface="+mn-ea"/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strike="noStrike" noProof="1">
                <a:latin typeface="+mn-ea"/>
                <a:cs typeface="+mn-ea"/>
                <a:sym typeface="+mn-ea"/>
              </a:rPr>
              <a:t>出现</a:t>
            </a:r>
            <a:r>
              <a:rPr lang="zh-CN" sz="2000" strike="noStrike" noProof="1">
                <a:latin typeface="+mn-ea"/>
                <a:cs typeface="+mn-ea"/>
                <a:sym typeface="+mn-ea"/>
              </a:rPr>
              <a:t>过敏反应</a:t>
            </a:r>
            <a:r>
              <a:rPr sz="2000" strike="noStrike" noProof="1">
                <a:latin typeface="+mn-ea"/>
                <a:cs typeface="+mn-ea"/>
                <a:sym typeface="+mn-ea"/>
              </a:rPr>
              <a:t>→报告医生→遵医嘱采取相应措施→观察病情并记录</a:t>
            </a:r>
            <a:endParaRPr sz="2000" strike="noStrike" noProof="1"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15265" y="1092200"/>
            <a:ext cx="7500620" cy="5229860"/>
          </a:xfrm>
        </p:spPr>
        <p:txBody>
          <a:bodyPr/>
          <a:lstStyle/>
          <a:p>
            <a:pPr algn="l" fontAlgn="base">
              <a:buNone/>
            </a:pPr>
            <a:r>
              <a:rPr sz="2400" b="1" strike="noStrike" noProof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二、</a:t>
            </a:r>
            <a:r>
              <a:rPr lang="zh-CN" sz="2400" b="1" strike="noStrike" noProof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感染</a:t>
            </a:r>
            <a:endParaRPr lang="zh-CN" sz="2400" b="1" strike="noStrike" noProof="1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pPr algn="l" fontAlgn="base">
              <a:buNone/>
            </a:pPr>
            <a:r>
              <a:rPr sz="2000" b="1" strike="noStrike" noProof="1">
                <a:latin typeface="+mn-ea"/>
                <a:cs typeface="+mn-ea"/>
                <a:sym typeface="+mn-ea"/>
              </a:rPr>
              <a:t>【预防措施】</a:t>
            </a:r>
            <a:endParaRPr sz="2000" strike="noStrike" noProof="1">
              <a:latin typeface="+mn-ea"/>
              <a:cs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strike="noStrike" noProof="1">
                <a:latin typeface="+mn-ea"/>
                <a:cs typeface="+mn-ea"/>
                <a:sym typeface="+mn-ea"/>
              </a:rPr>
              <a:t>1、雾化器专人专用，用后做好卫生处置，洗净、晾干。</a:t>
            </a:r>
            <a:endParaRPr sz="2000" strike="noStrike" noProof="1">
              <a:latin typeface="+mn-ea"/>
              <a:cs typeface="+mn-ea"/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strike="noStrike" noProof="1">
                <a:latin typeface="+mn-ea"/>
                <a:cs typeface="+mn-ea"/>
                <a:sym typeface="+mn-ea"/>
              </a:rPr>
              <a:t>2、雾化后指导患者漱口，清洁面部。</a:t>
            </a:r>
            <a:endParaRPr sz="2000" strike="noStrike" noProof="1">
              <a:latin typeface="+mn-ea"/>
              <a:cs typeface="+mn-ea"/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strike="noStrike" noProof="1">
                <a:latin typeface="+mn-ea"/>
                <a:cs typeface="+mn-ea"/>
                <a:sym typeface="+mn-ea"/>
              </a:rPr>
              <a:t>3、加强营养，增强患者免疫力。</a:t>
            </a:r>
            <a:endParaRPr sz="2000" strike="noStrike" noProof="1">
              <a:latin typeface="+mn-ea"/>
              <a:cs typeface="+mn-ea"/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b="1">
                <a:latin typeface="+mn-ea"/>
                <a:cs typeface="+mn-ea"/>
                <a:sym typeface="+mn-ea"/>
              </a:rPr>
              <a:t>【处理措施】</a:t>
            </a:r>
            <a:endParaRPr sz="2000" strike="noStrike" noProof="1">
              <a:latin typeface="+mn-ea"/>
              <a:cs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strike="noStrike" noProof="1">
                <a:latin typeface="+mn-ea"/>
                <a:cs typeface="+mn-ea"/>
                <a:sym typeface="+mn-ea"/>
              </a:rPr>
              <a:t>口腔真菌感染可遵医嘱给予</a:t>
            </a:r>
            <a:r>
              <a:rPr lang="en-US" sz="2000" strike="noStrike" noProof="1">
                <a:latin typeface="+mn-ea"/>
                <a:cs typeface="+mn-ea"/>
                <a:sym typeface="+mn-ea"/>
              </a:rPr>
              <a:t>1</a:t>
            </a:r>
            <a:r>
              <a:rPr sz="2000" strike="noStrike" noProof="1">
                <a:latin typeface="+mn-ea"/>
                <a:cs typeface="+mn-ea"/>
                <a:sym typeface="+mn-ea"/>
              </a:rPr>
              <a:t>%～4%碳酸氢钠溶液漱口</a:t>
            </a:r>
            <a:r>
              <a:rPr lang="zh-CN" sz="2000" strike="noStrike" noProof="1">
                <a:latin typeface="+mn-ea"/>
                <a:cs typeface="+mn-ea"/>
                <a:sym typeface="+mn-ea"/>
              </a:rPr>
              <a:t>，</a:t>
            </a:r>
            <a:r>
              <a:rPr sz="2000" strike="noStrike" noProof="1">
                <a:latin typeface="+mn-ea"/>
                <a:cs typeface="+mn-ea"/>
                <a:sym typeface="+mn-ea"/>
              </a:rPr>
              <a:t>后用2.5%制霉菌素涂于患处，每日3～4次；或用复方硼砂液含漱等。</a:t>
            </a:r>
            <a:endParaRPr sz="2000" strike="noStrike" noProof="1">
              <a:latin typeface="+mn-ea"/>
              <a:cs typeface="+mn-ea"/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strike="noStrike" noProof="1">
                <a:latin typeface="+mn-ea"/>
                <a:cs typeface="+mn-ea"/>
                <a:sym typeface="+mn-ea"/>
              </a:rPr>
              <a:t>出现感染→报告医生→遵医嘱采取相应措施→及时查找感染原因，采取防范措施→观察病情并记录</a:t>
            </a:r>
            <a:endParaRPr sz="2000" strike="noStrike" noProof="1"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4010" y="890905"/>
            <a:ext cx="8476615" cy="5378450"/>
          </a:xfrm>
        </p:spPr>
        <p:txBody>
          <a:bodyPr/>
          <a:lstStyle/>
          <a:p>
            <a:pPr marL="457200" indent="-457200" fontAlgn="base">
              <a:buNone/>
            </a:pPr>
            <a:r>
              <a:rPr lang="zh-CN" altLang="zh-CN" sz="2400" b="1" strike="noStrike" noProof="1">
                <a:solidFill>
                  <a:srgbClr val="FF0000"/>
                </a:solidFill>
                <a:sym typeface="+mn-ea"/>
              </a:rPr>
              <a:t>三、呼吸困难</a:t>
            </a:r>
            <a:endParaRPr lang="zh-CN" altLang="zh-CN" sz="2000" strike="noStrike" noProof="1">
              <a:solidFill>
                <a:schemeClr val="tx1"/>
              </a:solidFill>
              <a:latin typeface="+mn-ea"/>
              <a:sym typeface="+mn-ea"/>
            </a:endParaRPr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sym typeface="+mn-ea"/>
              </a:rPr>
              <a:t>【预防措施】</a:t>
            </a:r>
            <a:endParaRPr lang="zh-CN" altLang="zh-CN" sz="2000" b="1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>
                <a:sym typeface="+mn-ea"/>
              </a:rPr>
              <a:t>1、及时清除呼吸道分泌物，保持呼吸道通畅。</a:t>
            </a:r>
            <a:endParaRPr lang="zh-CN" altLang="zh-CN" sz="2000" strike="noStrike" noProof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>
                <a:sym typeface="+mn-ea"/>
              </a:rPr>
              <a:t>2、根据病情调节雾化吸入的时间，持续吸氧，防止血氧分压降低。</a:t>
            </a:r>
            <a:endParaRPr lang="zh-CN" altLang="zh-CN" sz="2000" strike="noStrike" noProof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>
                <a:sym typeface="+mn-ea"/>
              </a:rPr>
              <a:t>3、雾化前告知配合方法，选择合适的体位，一般取半坐卧位，以增加肺活量，雾化后及时协助患者拍背、鼓励其咳嗽。</a:t>
            </a:r>
            <a:endParaRPr lang="zh-CN" altLang="zh-CN" sz="2000" strike="noStrike" noProof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>
                <a:sym typeface="+mn-ea"/>
              </a:rPr>
              <a:t>4、选择合适的雾化吸入方式，严重阻塞性肺气肿、哮喘持续状态的患者做雾化吸入时应严格控制雾化量和时间。</a:t>
            </a:r>
            <a:endParaRPr lang="zh-CN" altLang="zh-CN" sz="2000" strike="noStrike" noProof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 strike="noStrike" noProof="1">
                <a:sym typeface="+mn-ea"/>
              </a:rPr>
              <a:t>【处理措施】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>
                <a:sym typeface="+mn-ea"/>
              </a:rPr>
              <a:t>停止雾化吸入，取半坐卧位或坐位，协助拍背、鼓励患者咳嗽排痰，清理呼吸道分泌物，遵医嘱给氧。</a:t>
            </a:r>
            <a:endParaRPr lang="zh-CN" altLang="zh-CN" sz="2000" strike="noStrike" noProof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>
                <a:sym typeface="+mn-ea"/>
              </a:rPr>
              <a:t>暂停雾化吸入→取半坐卧位或坐位→拍背、鼓励患者咳嗽排痰→清理呼吸道分泌物→报告医生→吸氧→观察病情并记录</a:t>
            </a:r>
            <a:endParaRPr lang="zh-CN" altLang="zh-CN" sz="2000" strike="noStrike" noProof="1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7020" y="1020445"/>
            <a:ext cx="8357870" cy="4382135"/>
          </a:xfrm>
        </p:spPr>
        <p:txBody>
          <a:bodyPr/>
          <a:lstStyle/>
          <a:p>
            <a:pPr algn="l" fontAlgn="base">
              <a:buNone/>
            </a:pPr>
            <a:r>
              <a:rPr lang="zh-CN" sz="2400" b="1" strike="noStrike" noProof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四</a:t>
            </a:r>
            <a:r>
              <a:rPr sz="2400" b="1" strike="noStrike" noProof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、</a:t>
            </a:r>
            <a:r>
              <a:rPr lang="zh-CN" sz="2400" b="1" strike="noStrike" noProof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哮喘发作和加重</a:t>
            </a:r>
            <a:endParaRPr lang="zh-CN" sz="2400" b="1" strike="noStrike" noProof="1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pPr algn="l" fontAlgn="base">
              <a:buNone/>
            </a:pPr>
            <a:r>
              <a:rPr sz="2000" b="1" strike="noStrike" noProof="1">
                <a:latin typeface="+mn-ea"/>
                <a:cs typeface="+mn-ea"/>
                <a:sym typeface="+mn-ea"/>
              </a:rPr>
              <a:t>【预防措施】</a:t>
            </a:r>
            <a:endParaRPr sz="2000" strike="noStrike" noProof="1">
              <a:latin typeface="+mn-ea"/>
              <a:cs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strike="noStrike" noProof="1">
                <a:latin typeface="+mn-ea"/>
                <a:cs typeface="+mn-ea"/>
                <a:sym typeface="+mn-ea"/>
              </a:rPr>
              <a:t>1、</a:t>
            </a:r>
            <a:r>
              <a:rPr lang="zh-CN" sz="2000" strike="noStrike" noProof="1">
                <a:latin typeface="+mn-ea"/>
                <a:cs typeface="+mn-ea"/>
                <a:sym typeface="+mn-ea"/>
              </a:rPr>
              <a:t>哮喘持续状态，吸入雾量不宜过大，时间不宜过长，超声气雾温度不宜过低。</a:t>
            </a:r>
            <a:r>
              <a:rPr sz="2000" strike="noStrike" noProof="1">
                <a:latin typeface="+mn-ea"/>
                <a:cs typeface="+mn-ea"/>
                <a:sym typeface="+mn-ea"/>
              </a:rPr>
              <a:t>。</a:t>
            </a:r>
            <a:endParaRPr sz="2000" strike="noStrike" noProof="1">
              <a:latin typeface="+mn-ea"/>
              <a:cs typeface="+mn-ea"/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strike="noStrike" noProof="1">
                <a:latin typeface="+mn-ea"/>
                <a:cs typeface="+mn-ea"/>
                <a:sym typeface="+mn-ea"/>
              </a:rPr>
              <a:t>2、</a:t>
            </a:r>
            <a:r>
              <a:rPr lang="zh-CN" sz="2000" strike="noStrike" noProof="1">
                <a:latin typeface="+mn-ea"/>
                <a:cs typeface="+mn-ea"/>
                <a:sym typeface="+mn-ea"/>
              </a:rPr>
              <a:t>必要时，采用间歇雾化吸入法</a:t>
            </a:r>
            <a:r>
              <a:rPr sz="2000" strike="noStrike" noProof="1">
                <a:latin typeface="+mn-ea"/>
                <a:cs typeface="+mn-ea"/>
                <a:sym typeface="+mn-ea"/>
              </a:rPr>
              <a:t>。</a:t>
            </a:r>
            <a:endParaRPr sz="2000" strike="noStrike" noProof="1">
              <a:latin typeface="+mn-ea"/>
              <a:cs typeface="+mn-ea"/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strike="noStrike" noProof="1">
                <a:latin typeface="+mn-ea"/>
                <a:cs typeface="+mn-ea"/>
                <a:sym typeface="+mn-ea"/>
              </a:rPr>
              <a:t>3、</a:t>
            </a:r>
            <a:r>
              <a:rPr lang="zh-CN" sz="2000" strike="noStrike" noProof="1">
                <a:latin typeface="+mn-ea"/>
                <a:cs typeface="+mn-ea"/>
                <a:sym typeface="+mn-ea"/>
              </a:rPr>
              <a:t>选择合适雾化吸入器</a:t>
            </a:r>
            <a:r>
              <a:rPr sz="2000" strike="noStrike" noProof="1">
                <a:latin typeface="+mn-ea"/>
                <a:cs typeface="+mn-ea"/>
                <a:sym typeface="+mn-ea"/>
              </a:rPr>
              <a:t>。</a:t>
            </a:r>
            <a:endParaRPr sz="2000" strike="noStrike" noProof="1">
              <a:latin typeface="+mn-ea"/>
              <a:cs typeface="+mn-ea"/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sz="2000" b="1">
                <a:latin typeface="+mn-ea"/>
                <a:cs typeface="+mn-ea"/>
                <a:sym typeface="+mn-ea"/>
              </a:rPr>
              <a:t>【处理措施】</a:t>
            </a:r>
            <a:endParaRPr sz="2000" strike="noStrike" noProof="1">
              <a:latin typeface="+mn-ea"/>
              <a:cs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lang="zh-CN" sz="2000" strike="noStrike" noProof="1">
                <a:latin typeface="+mn-ea"/>
                <a:cs typeface="+mn-ea"/>
                <a:sym typeface="+mn-ea"/>
              </a:rPr>
              <a:t>一旦发生哮喘立即停止雾化，予以半坐卧位并吸氧，严密观察病情变化，保持呼吸道通畅，遵医嘱用药</a:t>
            </a:r>
            <a:r>
              <a:rPr sz="2000" strike="noStrike" noProof="1">
                <a:latin typeface="+mn-ea"/>
                <a:cs typeface="+mn-ea"/>
                <a:sym typeface="+mn-ea"/>
              </a:rPr>
              <a:t>。</a:t>
            </a:r>
            <a:endParaRPr sz="2000" strike="noStrike" noProof="1">
              <a:latin typeface="+mn-ea"/>
              <a:cs typeface="+mn-ea"/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algn="l">
              <a:spcBef>
                <a:spcPct val="0"/>
              </a:spcBef>
              <a:buNone/>
            </a:pPr>
            <a:r>
              <a:rPr lang="zh-CN" sz="2000">
                <a:latin typeface="+mn-ea"/>
                <a:cs typeface="+mn-ea"/>
                <a:sym typeface="+mn-ea"/>
              </a:rPr>
              <a:t>发生哮喘</a:t>
            </a:r>
            <a:r>
              <a:rPr sz="2000" strike="noStrike" noProof="1">
                <a:latin typeface="+mn-ea"/>
                <a:cs typeface="+mn-ea"/>
                <a:sym typeface="+mn-ea"/>
              </a:rPr>
              <a:t>→</a:t>
            </a:r>
            <a:r>
              <a:rPr lang="zh-CN" sz="2000">
                <a:latin typeface="+mn-ea"/>
                <a:cs typeface="+mn-ea"/>
                <a:sym typeface="+mn-ea"/>
              </a:rPr>
              <a:t>立即停止雾化</a:t>
            </a:r>
            <a:r>
              <a:rPr sz="2000" strike="noStrike" noProof="1">
                <a:latin typeface="+mn-ea"/>
                <a:cs typeface="+mn-ea"/>
                <a:sym typeface="+mn-ea"/>
              </a:rPr>
              <a:t>报告医生→遵医嘱</a:t>
            </a:r>
            <a:r>
              <a:rPr lang="zh-CN" sz="2000" strike="noStrike" noProof="1">
                <a:latin typeface="+mn-ea"/>
                <a:cs typeface="+mn-ea"/>
                <a:sym typeface="+mn-ea"/>
              </a:rPr>
              <a:t>用药</a:t>
            </a:r>
            <a:r>
              <a:rPr sz="2000" strike="noStrike" noProof="1">
                <a:latin typeface="+mn-ea"/>
                <a:cs typeface="+mn-ea"/>
                <a:sym typeface="+mn-ea"/>
              </a:rPr>
              <a:t>→观察病情并记录</a:t>
            </a:r>
            <a:endParaRPr sz="2000" strike="noStrike" noProof="1"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7" name="文本占位符 11265"/>
          <p:cNvSpPr>
            <a:spLocks noGrp="1"/>
          </p:cNvSpPr>
          <p:nvPr>
            <p:ph idx="1"/>
          </p:nvPr>
        </p:nvSpPr>
        <p:spPr>
          <a:xfrm>
            <a:off x="346710" y="2839085"/>
            <a:ext cx="8291513" cy="2232025"/>
          </a:xfrm>
        </p:spPr>
        <p:txBody>
          <a:bodyPr anchor="t" anchorCtr="0"/>
          <a:lstStyle/>
          <a:p>
            <a:pPr algn="ctr">
              <a:buNone/>
            </a:pPr>
            <a:r>
              <a:rPr lang="zh-CN" altLang="en-US" sz="2800"/>
              <a:t>（十一）</a:t>
            </a:r>
            <a:r>
              <a:rPr lang="en-US" altLang="zh-CN" sz="2800"/>
              <a:t> </a:t>
            </a:r>
            <a:endParaRPr lang="en-US" altLang="zh-CN" sz="2800"/>
          </a:p>
          <a:p>
            <a:pPr algn="ctr">
              <a:buNone/>
            </a:pPr>
            <a:r>
              <a:rPr lang="zh-CN" sz="2800" b="1">
                <a:sym typeface="+mn-ea"/>
              </a:rPr>
              <a:t>吸痰</a:t>
            </a:r>
            <a:r>
              <a:rPr altLang="zh-CN" sz="2800" b="1">
                <a:sym typeface="+mn-ea"/>
              </a:rPr>
              <a:t>技术操作并发症的预防与处理规范</a:t>
            </a:r>
            <a:endParaRPr lang="zh-CN" altLang="zh-CN" sz="2800" b="1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5" name="文本占位符 4097"/>
          <p:cNvSpPr>
            <a:spLocks noGrp="1"/>
          </p:cNvSpPr>
          <p:nvPr>
            <p:ph idx="1"/>
          </p:nvPr>
        </p:nvSpPr>
        <p:spPr>
          <a:xfrm>
            <a:off x="168275" y="1064895"/>
            <a:ext cx="8832215" cy="5567680"/>
          </a:xfrm>
        </p:spPr>
        <p:txBody>
          <a:bodyPr anchor="t"/>
          <a:lstStyle/>
          <a:p>
            <a:pPr marL="457200" indent="-457200" fontAlgn="base">
              <a:buNone/>
            </a:pPr>
            <a:r>
              <a:rPr lang="zh-CN" altLang="zh-CN" sz="2400" b="1" strike="noStrike" noProof="1">
                <a:solidFill>
                  <a:srgbClr val="FF0000"/>
                </a:solidFill>
              </a:rPr>
              <a:t>一、低氧血症</a:t>
            </a:r>
            <a:endParaRPr lang="zh-CN" altLang="zh-CN" sz="2000" strike="noStrike" noProof="1"/>
          </a:p>
          <a:p>
            <a:pPr marL="457200" indent="-457200" fontAlgn="base">
              <a:buNone/>
            </a:pPr>
            <a:r>
              <a:rPr lang="zh-CN" altLang="zh-CN" sz="2000" b="1" strike="noStrike" noProof="1"/>
              <a:t>【预防措施】</a:t>
            </a:r>
            <a:endParaRPr lang="zh-CN" altLang="zh-CN" sz="2000" b="1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altLang="zh-CN" sz="2000" strike="noStrike" noProof="1"/>
              <a:t>1、选择合适型号的吸痰管，根据病人病情按需吸痰。</a:t>
            </a:r>
            <a:endParaRPr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altLang="zh-CN" sz="2000" strike="noStrike" noProof="1"/>
              <a:t>2、吸痰管插入深度及吸痰时间要适宜，每次吸痰时间&lt;15秒；两次间隔应至少3～5分钟，让患者有适当的时间通气和氧合。</a:t>
            </a:r>
            <a:endParaRPr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altLang="zh-CN" sz="2000" strike="noStrike" noProof="1"/>
              <a:t>4、吸痰时如患者出现咳嗽，应暂停操作，待咳嗽结束后再继续吸痰。</a:t>
            </a:r>
            <a:endParaRPr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altLang="zh-CN" sz="2000" strike="noStrike" noProof="1"/>
              <a:t>4、使用呼吸机或吸氧的患者，不宜脱离呼吸机或拔氧管时间过长，吸痰前、后应根据病情吸入纯氧或高流量氧。</a:t>
            </a:r>
            <a:endParaRPr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altLang="zh-CN" sz="2000" strike="noStrike" noProof="1"/>
              <a:t>5、吸痰过程中密切观察患者面色、呼吸、心率、心律、血氧饱和度的变化。</a:t>
            </a:r>
            <a:endParaRPr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altLang="zh-CN" sz="2000" strike="noStrike" noProof="1"/>
              <a:t>1、发生低氧血症者，立即给予高流量吸氧或给予面罩加压吸氧。</a:t>
            </a:r>
            <a:endParaRPr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altLang="zh-CN" sz="2000" strike="noStrike" noProof="1"/>
              <a:t>2、遵医嘱给予氨茶碱、地塞米松等药物，必要时进行机械通气治疗。</a:t>
            </a:r>
            <a:endParaRPr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altLang="zh-CN" sz="2000" strike="noStrike" noProof="1"/>
          </a:p>
          <a:p>
            <a:pPr marL="457200" indent="-457200" fontAlgn="base">
              <a:buNone/>
            </a:pPr>
            <a:r>
              <a:rPr lang="zh-CN" altLang="zh-CN" sz="2000" strike="noStrike" noProof="1"/>
              <a:t>出现低氧血症→立即停止吸痰→高流量或面罩加压吸氧→报告医生→遵医</a:t>
            </a:r>
            <a:endParaRPr lang="zh-CN" altLang="zh-CN" sz="2000" strike="noStrike" noProof="1"/>
          </a:p>
          <a:p>
            <a:pPr marL="457200" indent="-457200" fontAlgn="base">
              <a:buNone/>
            </a:pPr>
            <a:r>
              <a:rPr lang="zh-CN" altLang="zh-CN" sz="2000" strike="noStrike" noProof="1"/>
              <a:t>嘱给药等处理→观察病情并记录</a:t>
            </a:r>
            <a:endParaRPr lang="zh-CN" altLang="zh-CN" sz="2000" strike="noStrike" noProof="1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5" name="文本占位符 4097"/>
          <p:cNvSpPr>
            <a:spLocks noGrp="1"/>
          </p:cNvSpPr>
          <p:nvPr>
            <p:ph idx="1"/>
          </p:nvPr>
        </p:nvSpPr>
        <p:spPr>
          <a:xfrm>
            <a:off x="383540" y="1149985"/>
            <a:ext cx="8232775" cy="5567680"/>
          </a:xfrm>
        </p:spPr>
        <p:txBody>
          <a:bodyPr anchor="t"/>
          <a:lstStyle/>
          <a:p>
            <a:pPr marL="457200" indent="-457200" fontAlgn="base">
              <a:buNone/>
            </a:pPr>
            <a:r>
              <a:rPr lang="zh-CN" altLang="zh-CN" sz="2400" b="1" strike="noStrike" noProof="1">
                <a:solidFill>
                  <a:srgbClr val="FF0000"/>
                </a:solidFill>
              </a:rPr>
              <a:t>二、呼吸道黏膜损伤</a:t>
            </a:r>
            <a:endParaRPr lang="zh-CN" altLang="zh-CN" sz="2000" b="1" strike="noStrike" noProof="1">
              <a:solidFill>
                <a:srgbClr val="FF0000"/>
              </a:solidFill>
            </a:endParaRPr>
          </a:p>
          <a:p>
            <a:pPr marL="457200" indent="-457200" fontAlgn="base">
              <a:buNone/>
            </a:pPr>
            <a:r>
              <a:rPr lang="zh-CN" altLang="zh-CN" sz="2000" b="1" strike="noStrike" noProof="1"/>
              <a:t>【预防措施】</a:t>
            </a:r>
            <a:endParaRPr lang="zh-CN" altLang="zh-CN" sz="2000" b="1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1、选用质地柔软、型号适当的吸痰管。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2、插入长度适宜，操作动作轻柔；正压插管；严禁上下提拉抽吸，每次吸痰时间不宜超过15秒。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3、根据患者病情及痰液粘稠度调节负压，对于烦躁不安、不合作的患者，吸痰前遵医嘱给镇静剂。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 strike="noStrike" noProof="1"/>
              <a:t>【处理措施】</a:t>
            </a:r>
            <a:endParaRPr lang="zh-CN" altLang="zh-CN" sz="2000" b="1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1、鼻腔黏膜损伤，可外涂抗生素软膏。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2、口腔粘膜糜烂、渗血等，可用复方氯已定含漱液或硼砂漱口液漱口等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3、气道黏膜损伤，用生理盐水加庆大霉素等抗生素行超声雾化吸入。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立即停止吸痰→报告医生→评估伤情→遵医嘱处理→观察并记录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endParaRPr lang="zh-CN" altLang="zh-CN" sz="2000" strike="noStrike" noProof="1"/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文本占位符 9217"/>
          <p:cNvSpPr>
            <a:spLocks noGrp="1"/>
          </p:cNvSpPr>
          <p:nvPr>
            <p:ph idx="1"/>
          </p:nvPr>
        </p:nvSpPr>
        <p:spPr>
          <a:xfrm>
            <a:off x="467360" y="1008380"/>
            <a:ext cx="8089900" cy="5700395"/>
          </a:xfrm>
        </p:spPr>
        <p:txBody>
          <a:bodyPr anchor="t"/>
          <a:lstStyle/>
          <a:p>
            <a:pPr marL="457200" indent="-457200" fontAlgn="base">
              <a:buNone/>
            </a:pPr>
            <a:r>
              <a:rPr lang="en-US" altLang="zh-CN" sz="2800" b="1" strike="noStrike" noProof="1">
                <a:solidFill>
                  <a:srgbClr val="FF0000"/>
                </a:solidFill>
              </a:rPr>
              <a:t> </a:t>
            </a:r>
            <a:r>
              <a:rPr lang="zh-CN" altLang="en-US" sz="2400" b="1" strike="noStrike" noProof="1">
                <a:solidFill>
                  <a:srgbClr val="FF0000"/>
                </a:solidFill>
              </a:rPr>
              <a:t>三</a:t>
            </a:r>
            <a:r>
              <a:rPr lang="en-US" altLang="zh-CN" sz="2400" b="1" strike="noStrike" noProof="1">
                <a:solidFill>
                  <a:srgbClr val="FF0000"/>
                </a:solidFill>
              </a:rPr>
              <a:t>、</a:t>
            </a:r>
            <a:r>
              <a:rPr lang="zh-CN" altLang="en-US" sz="2400" b="1" strike="noStrike" noProof="1">
                <a:solidFill>
                  <a:srgbClr val="FF0000"/>
                </a:solidFill>
              </a:rPr>
              <a:t>感染</a:t>
            </a:r>
            <a:endParaRPr lang="zh-CN" altLang="zh-CN" sz="2000" strike="noStrike" noProof="1"/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latin typeface="宋体" panose="02010600030101010101" pitchFamily="2" charset="-122"/>
              </a:rPr>
              <a:t>【预防措施】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1、吸痰时严格遵守无菌操作。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2、经口或鼻腔吸痰时，要更换吸痰管，不能混用。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3、加强口腔护理，避免呼吸道粘膜损伤。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4、痰液粘稠者，可遵医嘱行雾化吸入稀释痰液，以易于排痰或吸痰。</a:t>
            </a: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1、发生肺部感染时，遵医嘱采集痰培养或血培养标本，使用抗菌药物。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2、适当的含漱液进行口腔护理。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出现感染症状→报告医生→遵医嘱采取相应措施→观察病情并记录</a:t>
            </a:r>
            <a:endParaRPr lang="zh-CN" altLang="zh-CN" sz="2000" strike="noStrike" noProof="1"/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文本占位符 9217"/>
          <p:cNvSpPr>
            <a:spLocks noGrp="1"/>
          </p:cNvSpPr>
          <p:nvPr>
            <p:ph idx="1"/>
          </p:nvPr>
        </p:nvSpPr>
        <p:spPr>
          <a:xfrm>
            <a:off x="467360" y="936625"/>
            <a:ext cx="8089900" cy="5700395"/>
          </a:xfrm>
        </p:spPr>
        <p:txBody>
          <a:bodyPr anchor="t"/>
          <a:lstStyle/>
          <a:p>
            <a:pPr marL="457200" indent="-457200" fontAlgn="base">
              <a:buNone/>
            </a:pPr>
            <a:r>
              <a:rPr lang="en-US" altLang="zh-CN" sz="2800" b="1" strike="noStrike" noProof="1">
                <a:solidFill>
                  <a:srgbClr val="FF0000"/>
                </a:solidFill>
              </a:rPr>
              <a:t> </a:t>
            </a:r>
            <a:r>
              <a:rPr lang="zh-CN" altLang="en-US" sz="2400" b="1" strike="noStrike" noProof="1">
                <a:solidFill>
                  <a:srgbClr val="FF0000"/>
                </a:solidFill>
              </a:rPr>
              <a:t>四</a:t>
            </a:r>
            <a:r>
              <a:rPr lang="en-US" altLang="zh-CN" sz="2400" b="1" strike="noStrike" noProof="1">
                <a:solidFill>
                  <a:srgbClr val="FF0000"/>
                </a:solidFill>
              </a:rPr>
              <a:t>、</a:t>
            </a:r>
            <a:r>
              <a:rPr lang="zh-CN" altLang="en-US" sz="2400" b="1" strike="noStrike" noProof="1">
                <a:solidFill>
                  <a:srgbClr val="FF0000"/>
                </a:solidFill>
              </a:rPr>
              <a:t>心律失常</a:t>
            </a:r>
            <a:endParaRPr lang="zh-CN" altLang="en-US" sz="2400" b="1" strike="noStrike" noProof="1">
              <a:solidFill>
                <a:srgbClr val="FF0000"/>
              </a:solidFill>
            </a:endParaRPr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latin typeface="宋体" panose="02010600030101010101" pitchFamily="2" charset="-122"/>
              </a:rPr>
              <a:t>【预防措施】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一般都发生在低氧血症的基础上，所有防止低氧血症的措施均适合于防止心律失常。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一旦发生心律失常，立即停止吸痰，给予吸氧或加大吸氧浓度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一旦发生心脏骤停，立即行胸外按压，开放静脉通道，就地抢救。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strike="noStrike" noProof="1"/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zh-CN" altLang="zh-CN" sz="2000">
                <a:sym typeface="+mn-ea"/>
              </a:rPr>
              <a:t>正确评估病情→通知医生→遵医嘱对症处理→就地抢救→观察生命体征→记录抢救过程</a:t>
            </a:r>
            <a:endParaRPr lang="zh-CN" altLang="zh-CN" sz="2000" strike="noStrike" noProof="1"/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文本占位符 9217"/>
          <p:cNvSpPr>
            <a:spLocks noGrp="1"/>
          </p:cNvSpPr>
          <p:nvPr>
            <p:ph idx="1"/>
          </p:nvPr>
        </p:nvSpPr>
        <p:spPr>
          <a:xfrm>
            <a:off x="467360" y="936625"/>
            <a:ext cx="8089900" cy="5700395"/>
          </a:xfrm>
        </p:spPr>
        <p:txBody>
          <a:bodyPr anchor="t"/>
          <a:lstStyle/>
          <a:p>
            <a:pPr marL="457200" indent="-457200" fontAlgn="base">
              <a:buNone/>
            </a:pPr>
            <a:r>
              <a:rPr lang="en-US" altLang="zh-CN" sz="2800" b="1" strike="noStrike" noProof="1">
                <a:solidFill>
                  <a:srgbClr val="FF0000"/>
                </a:solidFill>
              </a:rPr>
              <a:t> </a:t>
            </a:r>
            <a:r>
              <a:rPr lang="zh-CN" altLang="en-US" sz="2400" b="1" strike="noStrike" noProof="1">
                <a:solidFill>
                  <a:srgbClr val="FF0000"/>
                </a:solidFill>
              </a:rPr>
              <a:t>五</a:t>
            </a:r>
            <a:r>
              <a:rPr lang="en-US" altLang="zh-CN" sz="2400" b="1" strike="noStrike" noProof="1">
                <a:solidFill>
                  <a:srgbClr val="FF0000"/>
                </a:solidFill>
              </a:rPr>
              <a:t>、</a:t>
            </a:r>
            <a:r>
              <a:rPr lang="zh-CN" altLang="en-US" sz="2400" b="1" strike="noStrike" noProof="1">
                <a:solidFill>
                  <a:srgbClr val="FF0000"/>
                </a:solidFill>
              </a:rPr>
              <a:t>阻塞性肺不张</a:t>
            </a:r>
            <a:endParaRPr lang="zh-CN" altLang="en-US" sz="2400" b="1" strike="noStrike" noProof="1">
              <a:solidFill>
                <a:srgbClr val="FF0000"/>
              </a:solidFill>
            </a:endParaRPr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latin typeface="宋体" panose="02010600030101010101" pitchFamily="2" charset="-122"/>
              </a:rPr>
              <a:t>【预防措施】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1、选择型号合适的吸痰管，控制吸痰的持续时间及频率。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2、</a:t>
            </a:r>
            <a:r>
              <a:rPr altLang="zh-CN" sz="2000">
                <a:sym typeface="+mn-ea"/>
              </a:rPr>
              <a:t>吸痰过程中密切观察患者面色、呼吸、心率、心律、血氧饱和度的变化。</a:t>
            </a:r>
            <a:endParaRPr altLang="zh-CN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2000">
                <a:sym typeface="+mn-ea"/>
              </a:rPr>
              <a:t>3</a:t>
            </a:r>
            <a:r>
              <a:rPr lang="zh-CN" altLang="en-US" sz="2000">
                <a:sym typeface="+mn-ea"/>
              </a:rPr>
              <a:t>、可利用超声雾化吸入法湿化气道，稀释痰液。</a:t>
            </a:r>
            <a:endParaRPr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肺不张一经明确，根据引起的原因采取必要的措施，如气管切开，必要时借助纤维支气管镜对肺不张部位充分灌洗、吸引。合并感染时，酌情应用抗生素。</a:t>
            </a:r>
            <a:endParaRPr lang="zh-CN" altLang="zh-CN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肺不张</a:t>
            </a:r>
            <a:r>
              <a:rPr lang="zh-CN" altLang="zh-CN" sz="2000" strike="noStrike" noProof="1"/>
              <a:t>→报告医生→采取必要的措施解除肺不张→根据医嘱用药</a:t>
            </a:r>
            <a:r>
              <a:rPr lang="zh-CN" altLang="zh-CN" sz="2000">
                <a:sym typeface="+mn-ea"/>
              </a:rPr>
              <a:t>→</a:t>
            </a:r>
            <a:r>
              <a:rPr lang="zh-CN" altLang="zh-CN" sz="2000" strike="noStrike" noProof="1"/>
              <a:t>观察病情并记录</a:t>
            </a:r>
            <a:endParaRPr lang="zh-CN" altLang="zh-CN" sz="2000" strike="noStrike" noProof="1"/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文本占位符 9217"/>
          <p:cNvSpPr>
            <a:spLocks noGrp="1"/>
          </p:cNvSpPr>
          <p:nvPr>
            <p:ph idx="1"/>
          </p:nvPr>
        </p:nvSpPr>
        <p:spPr>
          <a:xfrm>
            <a:off x="467360" y="936625"/>
            <a:ext cx="8089900" cy="5700395"/>
          </a:xfrm>
        </p:spPr>
        <p:txBody>
          <a:bodyPr anchor="t"/>
          <a:lstStyle/>
          <a:p>
            <a:pPr marL="457200" indent="-457200" fontAlgn="base">
              <a:buNone/>
            </a:pPr>
            <a:r>
              <a:rPr lang="en-US" altLang="zh-CN" sz="2800" b="1" strike="noStrike" noProof="1">
                <a:solidFill>
                  <a:srgbClr val="FF0000"/>
                </a:solidFill>
              </a:rPr>
              <a:t> </a:t>
            </a:r>
            <a:r>
              <a:rPr lang="zh-CN" altLang="en-US" sz="2400" b="1" strike="noStrike" noProof="1">
                <a:solidFill>
                  <a:srgbClr val="FF0000"/>
                </a:solidFill>
              </a:rPr>
              <a:t>六</a:t>
            </a:r>
            <a:r>
              <a:rPr lang="en-US" altLang="zh-CN" sz="2400" b="1" strike="noStrike" noProof="1">
                <a:solidFill>
                  <a:srgbClr val="FF0000"/>
                </a:solidFill>
              </a:rPr>
              <a:t>、</a:t>
            </a:r>
            <a:r>
              <a:rPr lang="zh-CN" altLang="en-US" sz="2400" b="1" strike="noStrike" noProof="1">
                <a:solidFill>
                  <a:srgbClr val="FF0000"/>
                </a:solidFill>
              </a:rPr>
              <a:t>窒息</a:t>
            </a:r>
            <a:endParaRPr lang="zh-CN" altLang="en-US" sz="2400" b="1" strike="noStrike" noProof="1">
              <a:solidFill>
                <a:srgbClr val="FF0000"/>
              </a:solidFill>
            </a:endParaRPr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latin typeface="宋体" panose="02010600030101010101" pitchFamily="2" charset="-122"/>
              </a:rPr>
              <a:t>【预防措施】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1、熟练掌握吸痰技术，加强气道湿化。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2、</a:t>
            </a:r>
            <a:r>
              <a:rPr altLang="zh-CN" sz="2000">
                <a:sym typeface="+mn-ea"/>
              </a:rPr>
              <a:t>吸痰过程中密切观察患者面色、呼吸</a:t>
            </a:r>
            <a:r>
              <a:rPr lang="zh-CN" sz="2000">
                <a:sym typeface="+mn-ea"/>
              </a:rPr>
              <a:t>频</a:t>
            </a:r>
            <a:r>
              <a:rPr altLang="zh-CN" sz="2000">
                <a:sym typeface="+mn-ea"/>
              </a:rPr>
              <a:t>率、血氧饱和度的变化。</a:t>
            </a:r>
            <a:endParaRPr altLang="zh-CN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2000">
                <a:sym typeface="+mn-ea"/>
              </a:rPr>
              <a:t>3</a:t>
            </a:r>
            <a:r>
              <a:rPr lang="zh-CN" altLang="en-US" sz="2000">
                <a:sym typeface="+mn-ea"/>
              </a:rPr>
              <a:t>、掌握吸痰的顺序。</a:t>
            </a:r>
            <a:endParaRPr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出现窒息，立即清理呼吸道，保持通畅，必要时紧急气管切开取痰，给予高流量面罩吸氧，进行心肺复苏抢救及必要的措施。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窒息</a:t>
            </a:r>
            <a:r>
              <a:rPr lang="zh-CN" altLang="zh-CN" sz="2000" strike="noStrike" noProof="1"/>
              <a:t>→报告医生→清理呼吸道→观察病情并记录</a:t>
            </a:r>
            <a:endParaRPr lang="zh-CN" altLang="zh-CN" sz="2000" strike="noStrike" noProof="1"/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文本占位符 9217"/>
          <p:cNvSpPr>
            <a:spLocks noGrp="1"/>
          </p:cNvSpPr>
          <p:nvPr>
            <p:ph idx="1"/>
          </p:nvPr>
        </p:nvSpPr>
        <p:spPr>
          <a:xfrm>
            <a:off x="467360" y="936625"/>
            <a:ext cx="8089900" cy="5700395"/>
          </a:xfrm>
        </p:spPr>
        <p:txBody>
          <a:bodyPr anchor="t"/>
          <a:lstStyle/>
          <a:p>
            <a:pPr marL="457200" indent="-457200" fontAlgn="base">
              <a:buNone/>
            </a:pPr>
            <a:r>
              <a:rPr lang="en-US" altLang="zh-CN" sz="2800" b="1" strike="noStrike" noProof="1">
                <a:solidFill>
                  <a:srgbClr val="FF0000"/>
                </a:solidFill>
              </a:rPr>
              <a:t> </a:t>
            </a:r>
            <a:r>
              <a:rPr lang="zh-CN" altLang="en-US" sz="2400" b="1" strike="noStrike" noProof="1">
                <a:solidFill>
                  <a:srgbClr val="FF0000"/>
                </a:solidFill>
              </a:rPr>
              <a:t>七</a:t>
            </a:r>
            <a:r>
              <a:rPr lang="en-US" altLang="zh-CN" sz="2400" b="1" strike="noStrike" noProof="1">
                <a:solidFill>
                  <a:srgbClr val="FF0000"/>
                </a:solidFill>
              </a:rPr>
              <a:t>、</a:t>
            </a:r>
            <a:r>
              <a:rPr lang="zh-CN" altLang="en-US" sz="2400" b="1" strike="noStrike" noProof="1">
                <a:solidFill>
                  <a:srgbClr val="FF0000"/>
                </a:solidFill>
              </a:rPr>
              <a:t>误入食管</a:t>
            </a:r>
            <a:endParaRPr lang="zh-CN" altLang="zh-CN" sz="2000" strike="noStrike" noProof="1"/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latin typeface="宋体" panose="02010600030101010101" pitchFamily="2" charset="-122"/>
              </a:rPr>
              <a:t>【预防措施】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1、熟练掌握吸痰技术。</a:t>
            </a:r>
            <a:endParaRPr lang="zh-CN" altLang="zh-CN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2、昏迷患者吸痰，先将床头抬高</a:t>
            </a:r>
            <a:r>
              <a:rPr lang="en-US" altLang="zh-CN" sz="2000" strike="noStrike" noProof="1"/>
              <a:t>30</a:t>
            </a:r>
            <a:r>
              <a:rPr lang="zh-CN" altLang="en-US" sz="2000" strike="noStrike" noProof="1"/>
              <a:t>°，头偏向一侧。</a:t>
            </a:r>
            <a:endParaRPr lang="zh-CN" altLang="en-US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3、认真观察吸引出液体颜色、气味、性质及呼吸状况的变化。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发现误入食管，立即更换吸痰管再行插管。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误入食管</a:t>
            </a:r>
            <a:r>
              <a:rPr lang="zh-CN" altLang="zh-CN" sz="2000" strike="noStrike" noProof="1"/>
              <a:t>→立即更换重新</a:t>
            </a:r>
            <a:r>
              <a:rPr lang="zh-CN" altLang="zh-CN" sz="2000">
                <a:sym typeface="+mn-ea"/>
              </a:rPr>
              <a:t>插管</a:t>
            </a:r>
            <a:endParaRPr lang="en-US" altLang="zh-CN" sz="2000" strike="noStrike" noProof="1"/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文本占位符 9217"/>
          <p:cNvSpPr>
            <a:spLocks noGrp="1"/>
          </p:cNvSpPr>
          <p:nvPr>
            <p:ph idx="1"/>
          </p:nvPr>
        </p:nvSpPr>
        <p:spPr>
          <a:xfrm>
            <a:off x="467360" y="936625"/>
            <a:ext cx="8089900" cy="5700395"/>
          </a:xfrm>
        </p:spPr>
        <p:txBody>
          <a:bodyPr anchor="t"/>
          <a:lstStyle/>
          <a:p>
            <a:pPr marL="457200" indent="-457200" fontAlgn="base">
              <a:buNone/>
            </a:pPr>
            <a:r>
              <a:rPr lang="en-US" altLang="zh-CN" sz="2800" b="1" strike="noStrike" noProof="1">
                <a:solidFill>
                  <a:srgbClr val="FF0000"/>
                </a:solidFill>
              </a:rPr>
              <a:t> </a:t>
            </a:r>
            <a:r>
              <a:rPr lang="zh-CN" altLang="en-US" sz="2400" b="1" strike="noStrike" noProof="1">
                <a:solidFill>
                  <a:srgbClr val="FF0000"/>
                </a:solidFill>
              </a:rPr>
              <a:t>八</a:t>
            </a:r>
            <a:r>
              <a:rPr lang="en-US" altLang="zh-CN" sz="2400" b="1" strike="noStrike" noProof="1">
                <a:solidFill>
                  <a:srgbClr val="FF0000"/>
                </a:solidFill>
              </a:rPr>
              <a:t>、</a:t>
            </a:r>
            <a:r>
              <a:rPr lang="zh-CN" altLang="en-US" sz="2400" b="1" strike="noStrike" noProof="1">
                <a:solidFill>
                  <a:srgbClr val="FF0000"/>
                </a:solidFill>
              </a:rPr>
              <a:t>吸痰管拔出困难</a:t>
            </a:r>
            <a:endParaRPr lang="zh-CN" altLang="zh-CN" sz="2000" strike="noStrike" noProof="1"/>
          </a:p>
          <a:p>
            <a:pPr marL="457200" indent="-457200" fontAlgn="base">
              <a:buNone/>
            </a:pPr>
            <a:r>
              <a:rPr lang="zh-CN" altLang="zh-CN" sz="2000" b="1" strike="noStrike" noProof="1">
                <a:latin typeface="宋体" panose="02010600030101010101" pitchFamily="2" charset="-122"/>
              </a:rPr>
              <a:t>【预防措施】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>
                <a:sym typeface="+mn-ea"/>
              </a:rPr>
              <a:t>1、熟练掌握吸痰技术，加强气道湿化。</a:t>
            </a:r>
            <a:endParaRPr lang="zh-CN" altLang="zh-CN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2000">
                <a:sym typeface="+mn-ea"/>
              </a:rPr>
              <a:t>2</a:t>
            </a:r>
            <a:r>
              <a:rPr lang="zh-CN" altLang="en-US" sz="2000">
                <a:sym typeface="+mn-ea"/>
              </a:rPr>
              <a:t>、积极治疗原发病，防止气道痉挛。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【处理措施】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出现吸痰管拔出困难，立即报告医生，遵医嘱行相关处理，如沿气管插管内壁注入生理盐水</a:t>
            </a:r>
            <a:r>
              <a:rPr lang="en-US" altLang="zh-CN" sz="2000" strike="noStrike" noProof="1"/>
              <a:t>1ml</a:t>
            </a:r>
            <a:r>
              <a:rPr lang="zh-CN" altLang="en-US" sz="2000" strike="noStrike" noProof="1"/>
              <a:t>湿化痰液，气囊上的痰液松脱落入呼吸道，刺激患者出现呛咳，吸痰管出现松动，立即边吸引边旋转将吸痰管拔出。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strike="noStrike" noProof="1"/>
              <a:t>出现</a:t>
            </a:r>
            <a:r>
              <a:rPr lang="zh-CN" altLang="zh-CN" sz="2000">
                <a:sym typeface="+mn-ea"/>
              </a:rPr>
              <a:t>吸痰管拔出困难</a:t>
            </a:r>
            <a:r>
              <a:rPr lang="zh-CN" altLang="zh-CN" sz="2000" strike="noStrike" noProof="1"/>
              <a:t>→报告医生→遵医嘱采取相应措施→观察病情并记录</a:t>
            </a:r>
            <a:endParaRPr lang="zh-CN" altLang="zh-CN" sz="2000" strike="noStrike" noProof="1"/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1" name="文本占位符 14340"/>
          <p:cNvSpPr>
            <a:spLocks noGrp="1"/>
          </p:cNvSpPr>
          <p:nvPr>
            <p:ph idx="1"/>
          </p:nvPr>
        </p:nvSpPr>
        <p:spPr>
          <a:xfrm>
            <a:off x="457200" y="1127125"/>
            <a:ext cx="8229600" cy="4999038"/>
          </a:xfrm>
        </p:spPr>
        <p:txBody>
          <a:bodyPr vert="horz" wrap="square" lIns="91440" tIns="45720" rIns="91440" bIns="45720" anchor="t" anchorCtr="0"/>
          <a:lstStyle/>
          <a:p>
            <a:pPr>
              <a:lnSpc>
                <a:spcPct val="90000"/>
              </a:lnSpc>
              <a:buNone/>
            </a:pPr>
            <a:endParaRPr lang="zh-CN" altLang="zh-CN" sz="2000"/>
          </a:p>
          <a:p>
            <a:pPr>
              <a:lnSpc>
                <a:spcPct val="90000"/>
              </a:lnSpc>
              <a:buNone/>
            </a:pPr>
            <a:endParaRPr lang="zh-CN" altLang="zh-CN" sz="2000"/>
          </a:p>
        </p:txBody>
      </p:sp>
      <p:sp>
        <p:nvSpPr>
          <p:cNvPr id="25602" name="文本框 1"/>
          <p:cNvSpPr txBox="1"/>
          <p:nvPr/>
        </p:nvSpPr>
        <p:spPr>
          <a:xfrm>
            <a:off x="385445" y="2621915"/>
            <a:ext cx="8440738" cy="14452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3200" b="1">
              <a:latin typeface="Arial" pitchFamily="34" charset="0"/>
              <a:ea typeface="宋体" panose="02010600030101010101" pitchFamily="2" charset="-122"/>
            </a:endParaRPr>
          </a:p>
          <a:p>
            <a:pPr algn="ctr"/>
            <a:r>
              <a:rPr lang="zh-CN" altLang="en-US" sz="2800" b="1">
                <a:latin typeface="Arial" pitchFamily="34" charset="0"/>
                <a:ea typeface="宋体" panose="02010600030101010101" pitchFamily="2" charset="-122"/>
              </a:rPr>
              <a:t>（十二）</a:t>
            </a:r>
            <a:endParaRPr lang="zh-CN" altLang="en-US" sz="2800" b="1">
              <a:latin typeface="Arial" pitchFamily="34" charset="0"/>
              <a:ea typeface="宋体" panose="02010600030101010101" pitchFamily="2" charset="-122"/>
            </a:endParaRPr>
          </a:p>
          <a:p>
            <a:pPr algn="ctr"/>
            <a:r>
              <a:rPr altLang="zh-CN" sz="2800" b="1">
                <a:sym typeface="+mn-ea"/>
              </a:rPr>
              <a:t>灌肠技术操作并发症的预防与处理规范</a:t>
            </a:r>
            <a:endParaRPr lang="zh-CN" altLang="en-US" sz="2800" b="1"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5" name="内容占位符 2"/>
          <p:cNvSpPr>
            <a:spLocks noGrp="1"/>
          </p:cNvSpPr>
          <p:nvPr>
            <p:ph idx="1"/>
          </p:nvPr>
        </p:nvSpPr>
        <p:spPr>
          <a:xfrm>
            <a:off x="385445" y="1075690"/>
            <a:ext cx="8229600" cy="4900930"/>
          </a:xfrm>
        </p:spPr>
        <p:txBody>
          <a:bodyPr anchor="t" anchorCtr="0"/>
          <a:lstStyle/>
          <a:p>
            <a:pPr marL="0" indent="0">
              <a:buNone/>
            </a:pPr>
            <a:r>
              <a:rPr lang="zh-CN" altLang="en-US" sz="2400" b="1">
                <a:solidFill>
                  <a:srgbClr val="FF0000"/>
                </a:solidFill>
              </a:rPr>
              <a:t>一、肠粘膜损伤、出血</a:t>
            </a:r>
            <a:endParaRPr lang="zh-CN" altLang="en-US" sz="2000">
              <a:sym typeface="+mn-ea"/>
            </a:endParaRPr>
          </a:p>
          <a:p>
            <a:pPr>
              <a:lnSpc>
                <a:spcPct val="90000"/>
              </a:lnSpc>
              <a:buNone/>
            </a:pPr>
            <a:r>
              <a:rPr lang="zh-CN" altLang="en-US" sz="2000" b="1"/>
              <a:t>【预防措施】</a:t>
            </a:r>
            <a:endParaRPr lang="zh-CN" altLang="en-US" sz="2400" b="1"/>
          </a:p>
          <a:p>
            <a:pPr marL="0" indent="0">
              <a:buNone/>
            </a:pPr>
            <a:r>
              <a:rPr lang="zh-CN" altLang="en-US" sz="2000"/>
              <a:t>1、全面评估病情，有无禁忌症，操作前做好解释，取得患者配合。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2、选择型号合适、质地柔软的肛管，插管前充分润滑肛管前端。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3、操作时动作要轻，顺应肠道的解剖结构，缓慢插入，尽量避免反复插管。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4、插入深度要合适，成人插入深度7-10cm，小儿插入深度4-7cm。</a:t>
            </a:r>
            <a:endParaRPr lang="zh-CN" altLang="en-US" sz="2000"/>
          </a:p>
          <a:p>
            <a:pPr marL="0" indent="0">
              <a:buNone/>
            </a:pPr>
            <a:r>
              <a:rPr lang="zh-CN" sz="2000" b="1">
                <a:sym typeface="宋体" panose="02010600030101010101" pitchFamily="2" charset="-122"/>
              </a:rPr>
              <a:t>【处理措施】</a:t>
            </a:r>
            <a:endParaRPr lang="zh-CN" sz="2000" b="1">
              <a:sym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2000"/>
              <a:t>肛门疼痛和已发生肠出血者立即停止灌肠，立即停止灌肠，密切观察患者面色、意识、腹痛、便血等情况，监测生命体征，遵医嘱给予止痛、止血等对症治疗。</a:t>
            </a:r>
            <a:endParaRPr lang="zh-CN" altLang="en-US" sz="2000"/>
          </a:p>
          <a:p>
            <a:pPr marL="0" indent="0"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>
              <a:buNone/>
            </a:pPr>
            <a:r>
              <a:rPr lang="zh-CN" altLang="en-US" sz="2000"/>
              <a:t>立即停止灌肠→协助平卧→报告医生→评估伤情→遵医嘱对症处理→观察病情并记录</a:t>
            </a:r>
            <a:endParaRPr lang="zh-CN" altLang="en-US" sz="2000"/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内容占位符 2"/>
          <p:cNvSpPr>
            <a:spLocks noGrp="1"/>
          </p:cNvSpPr>
          <p:nvPr>
            <p:ph idx="1"/>
          </p:nvPr>
        </p:nvSpPr>
        <p:spPr>
          <a:xfrm>
            <a:off x="300355" y="1056005"/>
            <a:ext cx="8387080" cy="5157470"/>
          </a:xfrm>
        </p:spPr>
        <p:txBody>
          <a:bodyPr anchor="t"/>
          <a:lstStyle/>
          <a:p>
            <a:pPr marL="0" indent="0" fontAlgn="base">
              <a:buNone/>
            </a:pPr>
            <a:r>
              <a:rPr lang="zh-CN" altLang="en-US" sz="2400" b="1" strike="noStrike" noProof="1">
                <a:solidFill>
                  <a:srgbClr val="FF0000"/>
                </a:solidFill>
              </a:rPr>
              <a:t>二、肠穿孔，肠破裂</a:t>
            </a:r>
            <a:endParaRPr sz="2000" strike="noStrike" noProof="1"/>
          </a:p>
          <a:p>
            <a:pPr marL="0" indent="0" fontAlgn="base">
              <a:buNone/>
            </a:pPr>
            <a:r>
              <a:rPr sz="2000" b="1" strike="noStrike" noProof="1"/>
              <a:t>【预防措施</a:t>
            </a:r>
            <a:r>
              <a:rPr lang="zh-CN" altLang="en-US" sz="2000" b="1">
                <a:sym typeface="+mn-ea"/>
              </a:rPr>
              <a:t>】</a:t>
            </a:r>
            <a:endParaRPr sz="2000" b="1" strike="noStrike" noProof="1"/>
          </a:p>
          <a:p>
            <a:pPr marL="0" indent="0" fontAlgn="base">
              <a:buNone/>
            </a:pPr>
            <a:r>
              <a:rPr sz="2000" strike="noStrike" noProof="1"/>
              <a:t>1、选择型号合适、质地柔软的肛管，插管前充分润滑肛管前端。</a:t>
            </a:r>
            <a:endParaRPr sz="2000" strike="noStrike" noProof="1"/>
          </a:p>
          <a:p>
            <a:pPr marL="0" indent="0" fontAlgn="base">
              <a:buNone/>
            </a:pPr>
            <a:r>
              <a:rPr sz="2000" strike="noStrike" noProof="1"/>
              <a:t>2、操作时动作应轻缓，遇有阻力时应调整肛管位置或改变患者的体位，切忌粗暴用力。严格控制灌肠液流入速度，灌肠袋内液面距患者肛门高度40～60cm。</a:t>
            </a:r>
            <a:endParaRPr sz="2000" strike="noStrike" noProof="1"/>
          </a:p>
          <a:p>
            <a:pPr marL="0" indent="0" fontAlgn="base">
              <a:buNone/>
            </a:pPr>
            <a:r>
              <a:rPr sz="2000" strike="noStrike" noProof="1"/>
              <a:t>3、兴奋、躁动患者尽量在其安静的情况下操作，急腹症、消化道出血的患者禁忌灌肠</a:t>
            </a:r>
            <a:r>
              <a:rPr lang="zh-CN" sz="2000" strike="noStrike" noProof="1"/>
              <a:t>。</a:t>
            </a:r>
            <a:endParaRPr sz="2000" strike="noStrike" noProof="1"/>
          </a:p>
          <a:p>
            <a:pPr marL="0" indent="0" fontAlgn="base">
              <a:buNone/>
            </a:pPr>
            <a:r>
              <a:rPr lang="zh-CN" altLang="en-US" sz="2000" b="1">
                <a:sym typeface="+mn-ea"/>
              </a:rPr>
              <a:t>【处理措施】</a:t>
            </a:r>
            <a:endParaRPr lang="zh-CN" altLang="en-US" sz="2000" b="1">
              <a:sym typeface="+mn-ea"/>
            </a:endParaRPr>
          </a:p>
          <a:p>
            <a:pPr marL="0" indent="0" fontAlgn="base">
              <a:buNone/>
            </a:pPr>
            <a:r>
              <a:rPr sz="2000" strike="noStrike" noProof="1"/>
              <a:t>病人发生肠穿孔，应立即停止灌肠，遵医嘱</a:t>
            </a:r>
            <a:r>
              <a:rPr lang="zh-CN" sz="2000" strike="noStrike" noProof="1"/>
              <a:t>禁食、胃肠减压、行腹部平片检查</a:t>
            </a:r>
            <a:r>
              <a:rPr sz="2000" strike="noStrike" noProof="1"/>
              <a:t>，</a:t>
            </a:r>
            <a:r>
              <a:rPr lang="zh-CN" sz="2000" strike="noStrike" noProof="1"/>
              <a:t>一旦确诊，立即</a:t>
            </a:r>
            <a:r>
              <a:rPr sz="2000" strike="noStrike" noProof="1"/>
              <a:t>行手术治疗。</a:t>
            </a:r>
            <a:endParaRPr sz="2000" strike="noStrike" noProof="1"/>
          </a:p>
          <a:p>
            <a:pPr marL="0" indent="0" fontAlgn="base"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 fontAlgn="base">
              <a:buNone/>
            </a:pPr>
            <a:r>
              <a:rPr sz="2000" strike="noStrike" noProof="1"/>
              <a:t>立即停止灌肠→报告医生→评估伤情→遵医嘱处理→行手术治疗→严密观察病情→记录交接</a:t>
            </a:r>
            <a:endParaRPr sz="2000" strike="noStrike" noProof="1"/>
          </a:p>
          <a:p>
            <a:pPr marL="0" indent="0" fontAlgn="base">
              <a:buNone/>
            </a:pPr>
            <a:endParaRPr sz="2000" strike="noStrike" noProof="1"/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内容占位符 2"/>
          <p:cNvSpPr>
            <a:spLocks noGrp="1"/>
          </p:cNvSpPr>
          <p:nvPr>
            <p:ph idx="1"/>
          </p:nvPr>
        </p:nvSpPr>
        <p:spPr>
          <a:xfrm>
            <a:off x="300355" y="1056005"/>
            <a:ext cx="8387080" cy="4442460"/>
          </a:xfrm>
        </p:spPr>
        <p:txBody>
          <a:bodyPr anchor="t"/>
          <a:lstStyle/>
          <a:p>
            <a:pPr marL="0" indent="0" fontAlgn="base">
              <a:buNone/>
            </a:pPr>
            <a:r>
              <a:rPr lang="zh-CN" altLang="en-US" sz="2400" b="1" strike="noStrike" noProof="1">
                <a:solidFill>
                  <a:srgbClr val="FF0000"/>
                </a:solidFill>
              </a:rPr>
              <a:t>三、虚脱</a:t>
            </a:r>
            <a:endParaRPr lang="zh-CN" altLang="en-US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000" b="1">
                <a:sym typeface="+mn-ea"/>
              </a:rPr>
              <a:t>【预防措施】</a:t>
            </a:r>
            <a:endParaRPr lang="zh-CN" altLang="en-US" sz="2000" b="1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000">
                <a:sym typeface="+mn-ea"/>
              </a:rPr>
              <a:t>1、操作前做好解释工作，消除紧张心理，取得配合。</a:t>
            </a:r>
            <a:endParaRPr lang="zh-CN" altLang="en-US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000">
                <a:sym typeface="+mn-ea"/>
              </a:rPr>
              <a:t>2、肠液的温度要适宜，一般为39-41</a:t>
            </a:r>
            <a:r>
              <a:rPr lang="en-US" altLang="zh-CN" sz="2000">
                <a:sym typeface="+mn-ea"/>
              </a:rPr>
              <a:t>℃</a:t>
            </a:r>
            <a:r>
              <a:rPr lang="zh-CN" altLang="en-US" sz="2000">
                <a:sym typeface="+mn-ea"/>
              </a:rPr>
              <a:t>，不可过高或过低（高热患者灌肠降温者除外）。</a:t>
            </a:r>
            <a:endParaRPr lang="zh-CN" altLang="en-US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000">
                <a:sym typeface="+mn-ea"/>
              </a:rPr>
              <a:t>3、灌肠时因根据患者的身体状况及耐受力调整合适的流速与液量，采取低压力、慢流速、低液量的灌肠方法。</a:t>
            </a:r>
            <a:endParaRPr lang="zh-CN" altLang="en-US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000" b="1">
                <a:sym typeface="+mn-ea"/>
              </a:rPr>
              <a:t>【处理措施】</a:t>
            </a:r>
            <a:endParaRPr lang="zh-CN" altLang="en-US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000">
                <a:sym typeface="+mn-ea"/>
              </a:rPr>
              <a:t>一旦发生虚脱应立即停止灌肠，平卧休息，注意保暖，必要时应用中枢兴奋药尼可刹米、洛贝林等。腹泻不止者可给予止泻剂、口服补液或静脉输液。</a:t>
            </a:r>
            <a:endParaRPr lang="zh-CN" altLang="en-US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000">
                <a:sym typeface="+mn-ea"/>
              </a:rPr>
              <a:t>立即停止灌肠→平卧休息、保暖→报告医生→遵医嘱处理→观察病情并记录</a:t>
            </a:r>
            <a:endParaRPr lang="zh-CN" altLang="en-US" sz="2000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内容占位符 2"/>
          <p:cNvSpPr>
            <a:spLocks noGrp="1"/>
          </p:cNvSpPr>
          <p:nvPr>
            <p:ph idx="1"/>
          </p:nvPr>
        </p:nvSpPr>
        <p:spPr>
          <a:xfrm>
            <a:off x="300355" y="1056005"/>
            <a:ext cx="8387080" cy="4081145"/>
          </a:xfrm>
        </p:spPr>
        <p:txBody>
          <a:bodyPr anchor="t"/>
          <a:lstStyle/>
          <a:p>
            <a:pPr marL="0" indent="0" fontAlgn="base">
              <a:buNone/>
            </a:pPr>
            <a:r>
              <a:rPr lang="zh-CN" altLang="en-US" sz="2400" b="1" strike="noStrike" noProof="1">
                <a:solidFill>
                  <a:srgbClr val="FF0000"/>
                </a:solidFill>
              </a:rPr>
              <a:t>四、肠道感染</a:t>
            </a:r>
            <a:endParaRPr lang="zh-CN" altLang="en-US" sz="2000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000" b="1">
                <a:sym typeface="+mn-ea"/>
              </a:rPr>
              <a:t>【预防措施】</a:t>
            </a:r>
            <a:endParaRPr lang="zh-CN" altLang="en-US" sz="2000" b="1" strike="noStrike" noProof="1"/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000">
                <a:sym typeface="+mn-ea"/>
              </a:rPr>
              <a:t>1、灌肠时应做到一人液一管，一次性使用，不得交叉和重复使用。</a:t>
            </a:r>
            <a:endParaRPr lang="zh-CN" altLang="en-US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000">
                <a:sym typeface="+mn-ea"/>
              </a:rPr>
              <a:t>2、尽量避免多次、重复插管、大便失禁时注意肛门、会阴部位的护理。</a:t>
            </a:r>
            <a:endParaRPr lang="zh-CN" altLang="en-US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000" b="1">
                <a:sym typeface="+mn-ea"/>
              </a:rPr>
              <a:t>【处理措施】</a:t>
            </a:r>
            <a:endParaRPr lang="zh-CN" altLang="en-US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000">
                <a:sym typeface="+mn-ea"/>
              </a:rPr>
              <a:t>若出现肠道感染症状，可根据大便化验和致病微生物情况，选择合适的抗生素。</a:t>
            </a:r>
            <a:endParaRPr lang="zh-CN" altLang="en-US" sz="2000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zh-CN" sz="2000" b="1">
                <a:sym typeface="+mn-ea"/>
              </a:rPr>
              <a:t>【处理流程】</a:t>
            </a:r>
            <a:endParaRPr lang="zh-CN" altLang="zh-CN" sz="2000" b="1">
              <a:sym typeface="+mn-ea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000">
                <a:sym typeface="+mn-ea"/>
              </a:rPr>
              <a:t>报告医生→遵医嘱处理→观察病情并记录</a:t>
            </a:r>
            <a:endParaRPr lang="zh-CN" altLang="en-US" sz="2000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17" name="标题 1"/>
          <p:cNvSpPr>
            <a:spLocks noGrp="1"/>
          </p:cNvSpPr>
          <p:nvPr>
            <p:ph type="title"/>
          </p:nvPr>
        </p:nvSpPr>
        <p:spPr>
          <a:xfrm>
            <a:off x="457200" y="1871980"/>
            <a:ext cx="8229600" cy="3033713"/>
          </a:xfrm>
        </p:spPr>
        <p:txBody>
          <a:bodyPr anchor="ctr" anchorCtr="0"/>
          <a:lstStyle/>
          <a:p>
            <a:r>
              <a:rPr lang="zh-CN" altLang="en-US" sz="2800" b="1"/>
              <a:t>（十三）</a:t>
            </a:r>
            <a:br>
              <a:rPr lang="zh-CN" altLang="en-US" sz="2800" b="1"/>
            </a:br>
            <a:r>
              <a:rPr lang="zh-CN" sz="2800" b="1">
                <a:sym typeface="+mn-ea"/>
              </a:rPr>
              <a:t>导尿</a:t>
            </a:r>
            <a:r>
              <a:rPr altLang="zh-CN" sz="2800" b="1">
                <a:sym typeface="+mn-ea"/>
              </a:rPr>
              <a:t>操作并发症的预防与处理规范</a:t>
            </a:r>
            <a:br>
              <a:rPr lang="zh-CN" altLang="en-US" sz="2800" b="1">
                <a:latin typeface="Arial" pitchFamily="34" charset="0"/>
                <a:ea typeface="宋体" panose="02010600030101010101" pitchFamily="2" charset="-122"/>
                <a:sym typeface="+mn-ea"/>
              </a:rPr>
            </a:br>
            <a:endParaRPr lang="zh-CN" altLang="en-US" sz="2800" b="1"/>
          </a:p>
        </p:txBody>
      </p: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https://d.book118.com/125312344103011122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Arial"/>
      </a:majorFont>
      <a:minorFont>
        <a:latin typeface="Calibri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234</Paragraphs>
  <Slides>32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baseType="lpstr" size="37">
      <vt:lpstr>Arial</vt:lpstr>
      <vt:lpstr>Calibri</vt:lpstr>
      <vt:lpstr>宋体</vt:lpstr>
      <vt:lpstr>Calibri Light</vt:lpstr>
      <vt:lpstr>Office Theme</vt:lpstr>
      <vt:lpstr>护理技术操作并发症的预防与处理</vt:lpstr>
      <vt:lpstr>目录</vt:lpstr>
      <vt:lpstr>（九）氧气吸入技术操作并发症的预防与处理规范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（十）雾化吸入法技术操作并发症的预防与处理规范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（十三）导尿操作并发症的预防与处理规范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2024-09-25T16:28:21.547</cp:lastPrinted>
  <dcterms:created xsi:type="dcterms:W3CDTF">2024-09-25T08:28:21Z</dcterms:created>
  <dcterms:modified xsi:type="dcterms:W3CDTF">2024-09-25T08:28:22Z</dcterms:modified>
</cp:coreProperties>
</file>