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07A5412C-3FF9-4C88-B7CC-41A1CAE698A2}" styleName="{b3c4faee-1a76-4734-8111-f882d697719b}">
    <a:wholeTbl>
      <a:tcTxStyle>
        <a:fontRef idx="none">
          <a:prstClr val="black"/>
        </a:fontRef>
      </a:tcTxStyle>
      <a:tcStyle>
        <a:tcBdr>
          <a:top>
            <a:ln w="19050" cmpd="sng">
              <a:solidFill>
                <a:srgbClr val="5A86C8"/>
              </a:solidFill>
            </a:ln>
          </a:top>
        </a:tcBdr>
        <a:fill>
          <a:solidFill>
            <a:srgbClr val="FFFFFF"/>
          </a:solidFill>
        </a:fill>
      </a:tcStyle>
    </a:wholeTbl>
    <a:band1H>
      <a:tcTxStyle>
        <a:fontRef idx="none">
          <a:prstClr val="black"/>
        </a:fontRef>
      </a:tcTxStyle>
      <a:tcStyle>
        <a:fill>
          <a:solidFill>
            <a:srgbClr val="E0E8F5"/>
          </a:solidFill>
        </a:fill>
      </a:tcStyle>
    </a:band1H>
    <a:band2H>
      <a:tcTxStyle>
        <a:fontRef idx="none">
          <a:prstClr val="black"/>
        </a:fontRef>
      </a:tcTxStyle>
      <a:tcStyle>
        <a:tcBdr>
          <a:left>
            <a:ln w="6350" cmpd="sng">
              <a:solidFill>
                <a:srgbClr val="5A86C8"/>
              </a:solidFill>
            </a:ln>
          </a:left>
          <a:right>
            <a:ln w="6350" cmpd="sng">
              <a:solidFill>
                <a:srgbClr val="5A86C8"/>
              </a:solidFill>
            </a:ln>
          </a:right>
          <a:top>
            <a:ln w="6350" cmpd="sng">
              <a:solidFill>
                <a:srgbClr val="5A86C8"/>
              </a:solidFill>
            </a:ln>
          </a:top>
          <a:bottom>
            <a:ln w="6350" cmpd="sng">
              <a:solidFill>
                <a:srgbClr val="5A86C8"/>
              </a:solidFill>
            </a:ln>
          </a:bottom>
          <a:insideH>
            <a:ln w="6350" cmpd="sng">
              <a:solidFill>
                <a:srgbClr val="5A86C8"/>
              </a:solidFill>
            </a:ln>
          </a:insideH>
          <a:insideV>
            <a:ln w="6350" cmpd="sng">
              <a:solidFill>
                <a:srgbClr val="5A86C8"/>
              </a:solidFill>
            </a:ln>
          </a:insideV>
        </a:tcBdr>
        <a:fill>
          <a:solidFill>
            <a:srgbClr val="A1BAE0"/>
          </a:solidFill>
        </a:fill>
      </a:tcStyle>
    </a:band2H>
    <a:firstRow>
      <a:tcTxStyle>
        <a:fontRef idx="none">
          <a:prstClr val="black"/>
        </a:fontRef>
      </a:tcTxStyle>
      <a:tcStyle>
        <a:tcBdr>
          <a:left>
            <a:ln w="19050" cmpd="sng">
              <a:solidFill>
                <a:srgbClr val="5A86C8"/>
              </a:solidFill>
            </a:ln>
          </a:left>
          <a:right>
            <a:ln w="19050" cmpd="sng">
              <a:solidFill>
                <a:srgbClr val="5A86C8"/>
              </a:solidFill>
            </a:ln>
          </a:right>
          <a:top>
            <a:ln w="19050" cmpd="sng">
              <a:solidFill>
                <a:srgbClr val="5A86C8"/>
              </a:solidFill>
            </a:ln>
          </a:top>
          <a:bottom>
            <a:ln w="19050" cmpd="sng">
              <a:solidFill>
                <a:srgbClr val="5A86C8"/>
              </a:solidFill>
            </a:ln>
          </a:bottom>
          <a:insideV>
            <a:ln w="19050" cmpd="sng">
              <a:solidFill>
                <a:srgbClr val="5A86C8"/>
              </a:solidFill>
            </a:ln>
          </a:insideV>
        </a:tcBdr>
        <a:fill>
          <a:solidFill>
            <a:srgbClr val="FFFFFF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2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1">
  <dgm:title val=""/>
  <dgm:desc val=""/>
  <dgm:catLst>
    <dgm:cat type="accent1" pri="11100"/>
  </dgm:catLst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AF24D7D3-3F72-427F-9AC7-088B14198CE3}" type="doc">
      <dgm:prSet loTypeId="urn:microsoft.com/office/officeart/2005/8/layout/process1" loCatId="process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zh-CN" altLang="en-US"/>
        </a:p>
      </dgm:t>
    </dgm:pt>
    <dgm:pt modelId="{B938F28F-C8CB-4D32-9043-DC382BFC15EE}" type="parTrans" cxnId="{FFF2F95A-2316-4B20-9995-0DDA836F806B}">
      <dgm:prSet/>
      <dgm:spPr/>
      <dgm:t>
        <a:bodyPr/>
        <a:lstStyle/>
        <a:p>
          <a:endParaRPr lang="zh-CN" altLang="en-US"/>
        </a:p>
      </dgm:t>
    </dgm:pt>
    <dgm:pt modelId="{7D8B28F2-A3B6-4B74-B3A7-7CFBF23F1A17}">
      <dgm:prSet phldrT="[文本]"/>
      <dgm:spPr/>
      <dgm:t>
        <a:bodyPr/>
        <a:lstStyle/>
        <a:p>
          <a:pPr algn="ctr"/>
          <a:r>
            <a:rPr lang="en-US" smtClean="0"/>
            <a:t>A</a:t>
          </a:r>
          <a:r>
            <a:rPr lang="zh-CN" smtClean="0"/>
            <a:t>：病案</a:t>
          </a:r>
          <a:r>
            <a:rPr lang="en-US" altLang="zh-CN" smtClean="0"/>
            <a:t>  </a:t>
          </a:r>
          <a:r>
            <a:rPr lang="zh-CN" smtClean="0"/>
            <a:t>回收</a:t>
          </a:r>
          <a:endParaRPr lang="zh-CN" altLang="en-US"/>
        </a:p>
      </dgm:t>
    </dgm:pt>
    <dgm:pt modelId="{F0935E9E-EEF0-4065-8838-5FD6BE4ABA08}" type="sibTrans" cxnId="{FFF2F95A-2316-4B20-9995-0DDA836F806B}">
      <dgm:prSet/>
      <dgm:spPr/>
      <dgm:t>
        <a:bodyPr/>
        <a:lstStyle/>
        <a:p>
          <a:endParaRPr lang="zh-CN" altLang="en-US"/>
        </a:p>
      </dgm:t>
    </dgm:pt>
    <dgm:pt modelId="{E13D54C4-C1AE-4B57-BF57-83111188254F}" type="parTrans" cxnId="{871D2C7D-105F-480C-8B8E-BF3359021452}">
      <dgm:prSet/>
      <dgm:spPr/>
      <dgm:t>
        <a:bodyPr/>
        <a:lstStyle/>
        <a:p>
          <a:endParaRPr lang="zh-CN" altLang="en-US"/>
        </a:p>
      </dgm:t>
    </dgm:pt>
    <dgm:pt modelId="{98315AA0-EB64-42EC-BE14-86C6EBC5D549}">
      <dgm:prSet/>
      <dgm:spPr/>
      <dgm:t>
        <a:bodyPr/>
        <a:lstStyle/>
        <a:p>
          <a:r>
            <a:rPr lang="en-US" altLang="zh-CN"/>
            <a:t>B</a:t>
          </a:r>
          <a:r>
            <a:rPr lang="zh-CN" altLang="en-US"/>
            <a:t>：病案质控</a:t>
          </a:r>
        </a:p>
      </dgm:t>
    </dgm:pt>
    <dgm:pt modelId="{31CC2640-510F-4A66-92F8-14CD36F24DD8}" type="sibTrans" cxnId="{871D2C7D-105F-480C-8B8E-BF3359021452}">
      <dgm:prSet/>
      <dgm:spPr/>
      <dgm:t>
        <a:bodyPr/>
        <a:lstStyle/>
        <a:p>
          <a:endParaRPr lang="zh-CN" altLang="en-US"/>
        </a:p>
      </dgm:t>
    </dgm:pt>
    <dgm:pt modelId="{C479C8A6-514F-4457-982F-C7EE5C7118AD}" type="parTrans" cxnId="{D195A32A-0187-4F5C-BAF2-EA6A1A073AD3}">
      <dgm:prSet/>
      <dgm:spPr/>
      <dgm:t>
        <a:bodyPr/>
        <a:lstStyle/>
        <a:p>
          <a:endParaRPr lang="zh-CN" altLang="en-US"/>
        </a:p>
      </dgm:t>
    </dgm:pt>
    <dgm:pt modelId="{C7174A45-812C-4D4A-9722-73EAB4AEEFFF}">
      <dgm:prSet/>
      <dgm:spPr/>
      <dgm:t>
        <a:bodyPr/>
        <a:lstStyle/>
        <a:p>
          <a:r>
            <a:rPr lang="en-US" altLang="zh-CN"/>
            <a:t>C:</a:t>
          </a:r>
          <a:r>
            <a:rPr lang="zh-CN" altLang="en-US"/>
            <a:t>病案首页编码</a:t>
          </a:r>
        </a:p>
      </dgm:t>
    </dgm:pt>
    <dgm:pt modelId="{5FA5F2D2-13A7-4392-85A9-9FCE6491C8F0}" type="sibTrans" cxnId="{D195A32A-0187-4F5C-BAF2-EA6A1A073AD3}">
      <dgm:prSet/>
      <dgm:spPr/>
      <dgm:t>
        <a:bodyPr/>
        <a:lstStyle/>
        <a:p>
          <a:endParaRPr lang="zh-CN" altLang="en-US"/>
        </a:p>
      </dgm:t>
    </dgm:pt>
    <dgm:pt modelId="{F621E0C3-45A7-498A-B5C3-D9E7A0D2B7A1}" type="parTrans" cxnId="{62056921-EAD5-4363-8E28-69557303BA15}">
      <dgm:prSet/>
      <dgm:spPr/>
      <dgm:t>
        <a:bodyPr/>
        <a:lstStyle/>
        <a:p>
          <a:endParaRPr lang="zh-CN" altLang="en-US"/>
        </a:p>
      </dgm:t>
    </dgm:pt>
    <dgm:pt modelId="{E73BFC54-C26D-42E4-A3AF-7E9D60175D5E}">
      <dgm:prSet/>
      <dgm:spPr/>
      <dgm:t>
        <a:bodyPr/>
        <a:lstStyle/>
        <a:p>
          <a:r>
            <a:rPr lang="en-US" altLang="zh-CN"/>
            <a:t>D:</a:t>
          </a:r>
          <a:r>
            <a:rPr lang="zh-CN" altLang="en-US"/>
            <a:t>病案整理和装订</a:t>
          </a:r>
        </a:p>
      </dgm:t>
    </dgm:pt>
    <dgm:pt modelId="{6F29B3F5-9FD6-4D71-9BE4-2EC2C5468C65}" type="sibTrans" cxnId="{62056921-EAD5-4363-8E28-69557303BA15}">
      <dgm:prSet/>
      <dgm:spPr/>
      <dgm:t>
        <a:bodyPr/>
        <a:lstStyle/>
        <a:p>
          <a:endParaRPr lang="zh-CN" altLang="en-US"/>
        </a:p>
      </dgm:t>
    </dgm:pt>
    <dgm:pt modelId="{0DA0EF5B-1A8C-4DC6-B725-504FDC5F5B6B}" type="parTrans" cxnId="{0A070AFE-3C1F-4BF6-ABD4-F8182EF335B1}">
      <dgm:prSet/>
      <dgm:spPr/>
      <dgm:t>
        <a:bodyPr/>
        <a:lstStyle/>
        <a:p>
          <a:endParaRPr lang="zh-CN" altLang="en-US"/>
        </a:p>
      </dgm:t>
    </dgm:pt>
    <dgm:pt modelId="{7275B09E-1108-4225-9E52-54772BD95703}">
      <dgm:prSet/>
      <dgm:spPr/>
      <dgm:t>
        <a:bodyPr/>
        <a:lstStyle/>
        <a:p>
          <a:r>
            <a:rPr lang="en-US" altLang="zh-CN"/>
            <a:t>E:</a:t>
          </a:r>
          <a:r>
            <a:rPr lang="zh-CN" altLang="en-US"/>
            <a:t>病案归档</a:t>
          </a:r>
        </a:p>
      </dgm:t>
    </dgm:pt>
    <dgm:pt modelId="{2D5243CB-0AA0-4D98-82E4-6A18A843398A}" type="sibTrans" cxnId="{0A070AFE-3C1F-4BF6-ABD4-F8182EF335B1}">
      <dgm:prSet/>
      <dgm:spPr/>
      <dgm:t>
        <a:bodyPr/>
        <a:lstStyle/>
        <a:p>
          <a:endParaRPr lang="zh-CN" altLang="en-US"/>
        </a:p>
      </dgm:t>
    </dgm:pt>
    <dgm:pt modelId="{DB804A2E-2C80-419C-8AE2-384B39CD28C9}" type="parTrans" cxnId="{A8EE5950-C27F-4FCA-9C7D-68ED1F6F02B2}">
      <dgm:prSet/>
      <dgm:spPr/>
      <dgm:t>
        <a:bodyPr/>
        <a:lstStyle/>
        <a:p>
          <a:endParaRPr lang="zh-CN" altLang="en-US"/>
        </a:p>
      </dgm:t>
    </dgm:pt>
    <dgm:pt modelId="{49C167EE-7BF0-4AD1-AFC3-8901C35534AD}">
      <dgm:prSet/>
      <dgm:spPr/>
      <dgm:t>
        <a:bodyPr/>
        <a:lstStyle/>
        <a:p>
          <a:r>
            <a:rPr lang="en-US" altLang="zh-CN"/>
            <a:t>F:</a:t>
          </a:r>
          <a:r>
            <a:rPr lang="zh-CN" altLang="en-US"/>
            <a:t>病案借阅</a:t>
          </a:r>
        </a:p>
      </dgm:t>
    </dgm:pt>
    <dgm:pt modelId="{D2B3A896-98AF-4261-85A0-867E71C3E475}" type="sibTrans" cxnId="{A8EE5950-C27F-4FCA-9C7D-68ED1F6F02B2}">
      <dgm:prSet/>
      <dgm:spPr/>
      <dgm:t>
        <a:bodyPr/>
        <a:lstStyle/>
        <a:p>
          <a:endParaRPr lang="zh-CN" altLang="en-US"/>
        </a:p>
      </dgm:t>
    </dgm:pt>
    <dgm:pt modelId="{D4200D6B-BC69-4BBF-9E7F-F1C07D28A742}" type="parTrans" cxnId="{B9BE5D52-C937-4AD0-B4C9-E2D8C9F9BBBB}">
      <dgm:prSet/>
      <dgm:spPr/>
      <dgm:t>
        <a:bodyPr/>
        <a:lstStyle/>
        <a:p>
          <a:endParaRPr lang="zh-CN" altLang="en-US"/>
        </a:p>
      </dgm:t>
    </dgm:pt>
    <dgm:pt modelId="{DA075CA6-5D31-41A4-9B96-97AA51FDE589}">
      <dgm:prSet/>
      <dgm:spPr/>
      <dgm:t>
        <a:bodyPr/>
        <a:lstStyle/>
        <a:p>
          <a:r>
            <a:rPr lang="en-US" altLang="zh-CN"/>
            <a:t>G</a:t>
          </a:r>
          <a:r>
            <a:rPr lang="zh-CN" altLang="en-US"/>
            <a:t>：病案复印</a:t>
          </a:r>
        </a:p>
      </dgm:t>
    </dgm:pt>
    <dgm:pt modelId="{EBE6E017-D90A-4A57-A93D-622C745991A1}" type="sibTrans" cxnId="{B9BE5D52-C937-4AD0-B4C9-E2D8C9F9BBBB}">
      <dgm:prSet/>
      <dgm:spPr/>
      <dgm:t>
        <a:bodyPr/>
        <a:lstStyle/>
        <a:p>
          <a:endParaRPr lang="zh-CN" altLang="en-US"/>
        </a:p>
      </dgm:t>
    </dgm:pt>
    <dgm:pt modelId="{2836E944-C831-4BAC-9B69-CFF86703EA4D}" type="pres">
      <dgm:prSet presAssocID="{AF24D7D3-3F72-427F-9AC7-088B14198CE3}" presName="Name0">
        <dgm:presLayoutVars>
          <dgm:dir/>
          <dgm:resizeHandles val="exact"/>
        </dgm:presLayoutVars>
      </dgm:prSet>
      <dgm:spPr/>
      <dgm:t>
        <a:bodyPr/>
        <a:lstStyle/>
        <a:p/>
      </dgm:t>
    </dgm:pt>
    <dgm:pt modelId="{43915803-0055-42AD-8D57-D624D172EF84}" type="pres">
      <dgm:prSet presAssocID="{7D8B28F2-A3B6-4B74-B3A7-7CFBF23F1A17}" presName="node" presStyleLbl="node1" presStyleCnt="7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DE71BA0F-4A00-4D8C-B26F-7102A912ACC6}" type="pres">
      <dgm:prSet presAssocID="{F0935E9E-EEF0-4065-8838-5FD6BE4ABA08}" presName="sibTrans" presStyleLbl="sibTrans2D1" presStyleCnt="6"/>
      <dgm:spPr/>
      <dgm:t>
        <a:bodyPr/>
        <a:lstStyle/>
        <a:p/>
      </dgm:t>
    </dgm:pt>
    <dgm:pt modelId="{0595A132-E4D1-403E-9A1A-C1C14DBE26C8}" type="pres">
      <dgm:prSet presAssocID="{F0935E9E-EEF0-4065-8838-5FD6BE4ABA08}" presName="connectorText" presStyleLbl="sibTrans2D1" presStyleCnt="6"/>
      <dgm:spPr/>
      <dgm:t>
        <a:bodyPr/>
        <a:lstStyle/>
        <a:p/>
      </dgm:t>
    </dgm:pt>
    <dgm:pt modelId="{40AF424E-DB75-42B5-887F-5B7D740EB2F2}" type="pres">
      <dgm:prSet presAssocID="{98315AA0-EB64-42EC-BE14-86C6EBC5D549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5D4D053-C9A2-4BB0-8503-AE3904525D74}" type="pres">
      <dgm:prSet presAssocID="{31CC2640-510F-4A66-92F8-14CD36F24DD8}" presName="sibTrans" presStyleLbl="sibTrans2D1" presStyleIdx="1" presStyleCnt="6"/>
      <dgm:spPr/>
      <dgm:t>
        <a:bodyPr/>
        <a:lstStyle/>
        <a:p/>
      </dgm:t>
    </dgm:pt>
    <dgm:pt modelId="{CA8C867E-9ED4-4059-B0A8-334D554C300E}" type="pres">
      <dgm:prSet presAssocID="{31CC2640-510F-4A66-92F8-14CD36F24DD8}" presName="connectorText" presStyleLbl="sibTrans2D1" presStyleIdx="1" presStyleCnt="6"/>
      <dgm:spPr/>
      <dgm:t>
        <a:bodyPr/>
        <a:lstStyle/>
        <a:p/>
      </dgm:t>
    </dgm:pt>
    <dgm:pt modelId="{81761D93-7D09-42E7-B044-311045F2ECB1}" type="pres">
      <dgm:prSet presAssocID="{C7174A45-812C-4D4A-9722-73EAB4AEEFFF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D6B0433-1ED0-4CE7-9A3F-F0CDE96AD0DF}" type="pres">
      <dgm:prSet presAssocID="{5FA5F2D2-13A7-4392-85A9-9FCE6491C8F0}" presName="sibTrans" presStyleLbl="sibTrans2D1" presStyleIdx="2" presStyleCnt="6"/>
      <dgm:spPr/>
      <dgm:t>
        <a:bodyPr/>
        <a:lstStyle/>
        <a:p/>
      </dgm:t>
    </dgm:pt>
    <dgm:pt modelId="{33DD285F-AAB5-462F-BEF3-B523FA2C2EB2}" type="pres">
      <dgm:prSet presAssocID="{5FA5F2D2-13A7-4392-85A9-9FCE6491C8F0}" presName="connectorText" presStyleLbl="sibTrans2D1" presStyleIdx="2" presStyleCnt="6"/>
      <dgm:spPr/>
      <dgm:t>
        <a:bodyPr/>
        <a:lstStyle/>
        <a:p/>
      </dgm:t>
    </dgm:pt>
    <dgm:pt modelId="{548EE1A5-E63B-4B27-B265-619A0D491244}" type="pres">
      <dgm:prSet presAssocID="{E73BFC54-C26D-42E4-A3AF-7E9D60175D5E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80E781A4-6635-4792-9AE1-50AC07894FF0}" type="pres">
      <dgm:prSet presAssocID="{6F29B3F5-9FD6-4D71-9BE4-2EC2C5468C65}" presName="sibTrans" presStyleLbl="sibTrans2D1" presStyleIdx="3" presStyleCnt="6"/>
      <dgm:spPr/>
      <dgm:t>
        <a:bodyPr/>
        <a:lstStyle/>
        <a:p/>
      </dgm:t>
    </dgm:pt>
    <dgm:pt modelId="{B5DAD61A-94EE-4B7E-88FC-B864122C1DB9}" type="pres">
      <dgm:prSet presAssocID="{6F29B3F5-9FD6-4D71-9BE4-2EC2C5468C65}" presName="connectorText" presStyleLbl="sibTrans2D1" presStyleIdx="3" presStyleCnt="6"/>
      <dgm:spPr/>
      <dgm:t>
        <a:bodyPr/>
        <a:lstStyle/>
        <a:p/>
      </dgm:t>
    </dgm:pt>
    <dgm:pt modelId="{B79F0697-B1AF-4606-93A3-56777283E05E}" type="pres">
      <dgm:prSet presAssocID="{7275B09E-1108-4225-9E52-54772BD95703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41B22C84-AD7B-48CD-A3B8-5520977AB7D5}" type="pres">
      <dgm:prSet presAssocID="{2D5243CB-0AA0-4D98-82E4-6A18A843398A}" presName="sibTrans" presStyleLbl="sibTrans2D1" presStyleIdx="4" presStyleCnt="6"/>
      <dgm:spPr/>
      <dgm:t>
        <a:bodyPr/>
        <a:lstStyle/>
        <a:p/>
      </dgm:t>
    </dgm:pt>
    <dgm:pt modelId="{27FBE0CE-CB63-4D02-A8DF-56BC82C5D67E}" type="pres">
      <dgm:prSet presAssocID="{2D5243CB-0AA0-4D98-82E4-6A18A843398A}" presName="connectorText" presStyleLbl="sibTrans2D1" presStyleIdx="4" presStyleCnt="6"/>
      <dgm:spPr/>
      <dgm:t>
        <a:bodyPr/>
        <a:lstStyle/>
        <a:p/>
      </dgm:t>
    </dgm:pt>
    <dgm:pt modelId="{F0D1CA89-7270-4667-A315-C4891DA5573E}" type="pres">
      <dgm:prSet presAssocID="{49C167EE-7BF0-4AD1-AFC3-8901C35534AD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CA386BE3-71EE-459D-AAC1-E9BF292F3F52}" type="pres">
      <dgm:prSet presAssocID="{D2B3A896-98AF-4261-85A0-867E71C3E475}" presName="sibTrans" presStyleLbl="sibTrans2D1" presStyleIdx="5" presStyleCnt="6"/>
      <dgm:spPr/>
      <dgm:t>
        <a:bodyPr/>
        <a:lstStyle/>
        <a:p/>
      </dgm:t>
    </dgm:pt>
    <dgm:pt modelId="{B2EF7C87-1D3E-4A9D-9D22-D989043901E4}" type="pres">
      <dgm:prSet presAssocID="{D2B3A896-98AF-4261-85A0-867E71C3E475}" presName="connectorText" presStyleLbl="sibTrans2D1" presStyleIdx="5" presStyleCnt="6"/>
      <dgm:spPr/>
      <dgm:t>
        <a:bodyPr/>
        <a:lstStyle/>
        <a:p/>
      </dgm:t>
    </dgm:pt>
    <dgm:pt modelId="{C2020629-AE3E-4DAF-8448-B98D31DB8FB2}" type="pres">
      <dgm:prSet presAssocID="{DA075CA6-5D31-41A4-9B96-97AA51FDE589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FFF2F95A-2316-4B20-9995-0DDA836F806B}" srcId="{AF24D7D3-3F72-427F-9AC7-088B14198CE3}" destId="{7D8B28F2-A3B6-4B74-B3A7-7CFBF23F1A17}" srcOrd="0" destOrd="0" parTransId="{B938F28F-C8CB-4D32-9043-DC382BFC15EE}" sibTransId="{F0935E9E-EEF0-4065-8838-5FD6BE4ABA08}"/>
    <dgm:cxn modelId="{871D2C7D-105F-480C-8B8E-BF3359021452}" srcId="{AF24D7D3-3F72-427F-9AC7-088B14198CE3}" destId="{98315AA0-EB64-42EC-BE14-86C6EBC5D549}" srcOrd="1" destOrd="0" parTransId="{E13D54C4-C1AE-4B57-BF57-83111188254F}" sibTransId="{31CC2640-510F-4A66-92F8-14CD36F24DD8}"/>
    <dgm:cxn modelId="{D195A32A-0187-4F5C-BAF2-EA6A1A073AD3}" srcId="{AF24D7D3-3F72-427F-9AC7-088B14198CE3}" destId="{C7174A45-812C-4D4A-9722-73EAB4AEEFFF}" srcOrd="2" destOrd="0" parTransId="{C479C8A6-514F-4457-982F-C7EE5C7118AD}" sibTransId="{5FA5F2D2-13A7-4392-85A9-9FCE6491C8F0}"/>
    <dgm:cxn modelId="{62056921-EAD5-4363-8E28-69557303BA15}" srcId="{AF24D7D3-3F72-427F-9AC7-088B14198CE3}" destId="{E73BFC54-C26D-42E4-A3AF-7E9D60175D5E}" srcOrd="3" destOrd="0" parTransId="{F621E0C3-45A7-498A-B5C3-D9E7A0D2B7A1}" sibTransId="{6F29B3F5-9FD6-4D71-9BE4-2EC2C5468C65}"/>
    <dgm:cxn modelId="{0A070AFE-3C1F-4BF6-ABD4-F8182EF335B1}" srcId="{AF24D7D3-3F72-427F-9AC7-088B14198CE3}" destId="{7275B09E-1108-4225-9E52-54772BD95703}" srcOrd="4" destOrd="0" parTransId="{0DA0EF5B-1A8C-4DC6-B725-504FDC5F5B6B}" sibTransId="{2D5243CB-0AA0-4D98-82E4-6A18A843398A}"/>
    <dgm:cxn modelId="{A8EE5950-C27F-4FCA-9C7D-68ED1F6F02B2}" srcId="{AF24D7D3-3F72-427F-9AC7-088B14198CE3}" destId="{49C167EE-7BF0-4AD1-AFC3-8901C35534AD}" srcOrd="5" destOrd="0" parTransId="{DB804A2E-2C80-419C-8AE2-384B39CD28C9}" sibTransId="{D2B3A896-98AF-4261-85A0-867E71C3E475}"/>
    <dgm:cxn modelId="{B9BE5D52-C937-4AD0-B4C9-E2D8C9F9BBBB}" srcId="{AF24D7D3-3F72-427F-9AC7-088B14198CE3}" destId="{DA075CA6-5D31-41A4-9B96-97AA51FDE589}" srcOrd="6" destOrd="0" parTransId="{D4200D6B-BC69-4BBF-9E7F-F1C07D28A742}" sibTransId="{EBE6E017-D90A-4A57-A93D-622C745991A1}"/>
    <dgm:cxn modelId="{FD3AE0E6-5158-4DF4-90C3-0CFF55CF7E36}" type="presOf" srcId="{AF24D7D3-3F72-427F-9AC7-088B14198CE3}" destId="{2836E944-C831-4BAC-9B69-CFF86703EA4D}" srcOrd="0" destOrd="0" presId="urn:microsoft.com/office/officeart/2005/8/layout/process1"/>
    <dgm:cxn modelId="{856391AF-7C73-43E2-B49C-065EC5A3B8F5}" type="presParOf" srcId="{2836E944-C831-4BAC-9B69-CFF86703EA4D}" destId="{43915803-0055-42AD-8D57-D624D172EF84}" srcOrd="0" destOrd="0" presId="urn:microsoft.com/office/officeart/2005/8/layout/process1"/>
    <dgm:cxn modelId="{E37C2F26-F3F9-497C-BA0C-397729FF8571}" type="presOf" srcId="{7D8B28F2-A3B6-4B74-B3A7-7CFBF23F1A17}" destId="{43915803-0055-42AD-8D57-D624D172EF84}" srcOrd="0" destOrd="0" presId="urn:microsoft.com/office/officeart/2005/8/layout/process1"/>
    <dgm:cxn modelId="{3C8844D0-F9A1-4A98-878C-5A28E948247A}" type="presParOf" srcId="{2836E944-C831-4BAC-9B69-CFF86703EA4D}" destId="{DE71BA0F-4A00-4D8C-B26F-7102A912ACC6}" srcOrd="1" destOrd="0" presId="urn:microsoft.com/office/officeart/2005/8/layout/process1"/>
    <dgm:cxn modelId="{4E98C14F-D3D3-43C1-9547-1B07D71991EB}" type="presOf" srcId="{F0935E9E-EEF0-4065-8838-5FD6BE4ABA08}" destId="{DE71BA0F-4A00-4D8C-B26F-7102A912ACC6}" srcOrd="0" destOrd="0" presId="urn:microsoft.com/office/officeart/2005/8/layout/process1"/>
    <dgm:cxn modelId="{9F3489A4-AE8D-44FE-AE98-FD665E3F4EDF}" type="presParOf" srcId="{DE71BA0F-4A00-4D8C-B26F-7102A912ACC6}" destId="{0595A132-E4D1-403E-9A1A-C1C14DBE26C8}" srcOrd="0" destOrd="0" presId="urn:microsoft.com/office/officeart/2005/8/layout/process1"/>
    <dgm:cxn modelId="{52A9A3E4-2A19-423F-AF79-0F8C04262D84}" type="presOf" srcId="{F0935E9E-EEF0-4065-8838-5FD6BE4ABA08}" destId="{0595A132-E4D1-403E-9A1A-C1C14DBE26C8}" srcOrd="1" destOrd="0" presId="urn:microsoft.com/office/officeart/2005/8/layout/process1"/>
    <dgm:cxn modelId="{F69D92A2-80FB-46B3-9E63-7646F2239A5D}" type="presParOf" srcId="{2836E944-C831-4BAC-9B69-CFF86703EA4D}" destId="{40AF424E-DB75-42B5-887F-5B7D740EB2F2}" srcOrd="2" destOrd="0" presId="urn:microsoft.com/office/officeart/2005/8/layout/process1"/>
    <dgm:cxn modelId="{6CA64B08-4517-4031-A5B9-5289EEA7A352}" type="presOf" srcId="{98315AA0-EB64-42EC-BE14-86C6EBC5D549}" destId="{40AF424E-DB75-42B5-887F-5B7D740EB2F2}" srcOrd="0" destOrd="0" presId="urn:microsoft.com/office/officeart/2005/8/layout/process1"/>
    <dgm:cxn modelId="{5F09F9A3-DD83-4B66-B50A-22313C6EF0D0}" type="presParOf" srcId="{2836E944-C831-4BAC-9B69-CFF86703EA4D}" destId="{E5D4D053-C9A2-4BB0-8503-AE3904525D74}" srcOrd="3" destOrd="0" presId="urn:microsoft.com/office/officeart/2005/8/layout/process1"/>
    <dgm:cxn modelId="{1BBA9636-2F28-41EE-A588-0F23F351C944}" type="presOf" srcId="{31CC2640-510F-4A66-92F8-14CD36F24DD8}" destId="{E5D4D053-C9A2-4BB0-8503-AE3904525D74}" srcOrd="0" destOrd="0" presId="urn:microsoft.com/office/officeart/2005/8/layout/process1"/>
    <dgm:cxn modelId="{5853D0FF-347F-4CCD-B8C3-2E5330006F76}" type="presParOf" srcId="{E5D4D053-C9A2-4BB0-8503-AE3904525D74}" destId="{CA8C867E-9ED4-4059-B0A8-334D554C300E}" srcOrd="0" destOrd="0" presId="urn:microsoft.com/office/officeart/2005/8/layout/process1"/>
    <dgm:cxn modelId="{BF894B5B-FD30-465C-AE58-7B1EDF3DB42B}" type="presOf" srcId="{31CC2640-510F-4A66-92F8-14CD36F24DD8}" destId="{CA8C867E-9ED4-4059-B0A8-334D554C300E}" srcOrd="1" destOrd="0" presId="urn:microsoft.com/office/officeart/2005/8/layout/process1"/>
    <dgm:cxn modelId="{C3DC2E75-C45E-4347-98BC-A9D6ABCEED7F}" type="presParOf" srcId="{2836E944-C831-4BAC-9B69-CFF86703EA4D}" destId="{81761D93-7D09-42E7-B044-311045F2ECB1}" srcOrd="4" destOrd="0" presId="urn:microsoft.com/office/officeart/2005/8/layout/process1"/>
    <dgm:cxn modelId="{7BDCC49F-4539-4937-85FB-D950184BF615}" type="presOf" srcId="{C7174A45-812C-4D4A-9722-73EAB4AEEFFF}" destId="{81761D93-7D09-42E7-B044-311045F2ECB1}" srcOrd="0" destOrd="0" presId="urn:microsoft.com/office/officeart/2005/8/layout/process1"/>
    <dgm:cxn modelId="{E7816679-C2CB-4DD6-A4C9-207B5160C541}" type="presParOf" srcId="{2836E944-C831-4BAC-9B69-CFF86703EA4D}" destId="{BD6B0433-1ED0-4CE7-9A3F-F0CDE96AD0DF}" srcOrd="5" destOrd="0" presId="urn:microsoft.com/office/officeart/2005/8/layout/process1"/>
    <dgm:cxn modelId="{56029E91-AE6E-4D2E-9EAC-09A23F812B46}" type="presOf" srcId="{5FA5F2D2-13A7-4392-85A9-9FCE6491C8F0}" destId="{BD6B0433-1ED0-4CE7-9A3F-F0CDE96AD0DF}" srcOrd="0" destOrd="0" presId="urn:microsoft.com/office/officeart/2005/8/layout/process1"/>
    <dgm:cxn modelId="{95E5CDAD-4466-4FF0-A924-BF089E0F82E6}" type="presParOf" srcId="{BD6B0433-1ED0-4CE7-9A3F-F0CDE96AD0DF}" destId="{33DD285F-AAB5-462F-BEF3-B523FA2C2EB2}" srcOrd="0" destOrd="0" presId="urn:microsoft.com/office/officeart/2005/8/layout/process1"/>
    <dgm:cxn modelId="{70795003-0346-4860-AC77-B22C5709C6F2}" type="presOf" srcId="{5FA5F2D2-13A7-4392-85A9-9FCE6491C8F0}" destId="{33DD285F-AAB5-462F-BEF3-B523FA2C2EB2}" srcOrd="1" destOrd="0" presId="urn:microsoft.com/office/officeart/2005/8/layout/process1"/>
    <dgm:cxn modelId="{ED02D371-FE35-4EE0-AD77-B893259ADD42}" type="presParOf" srcId="{2836E944-C831-4BAC-9B69-CFF86703EA4D}" destId="{548EE1A5-E63B-4B27-B265-619A0D491244}" srcOrd="6" destOrd="0" presId="urn:microsoft.com/office/officeart/2005/8/layout/process1"/>
    <dgm:cxn modelId="{682DA2FB-087D-400C-BEF9-84392B78EE1F}" type="presOf" srcId="{E73BFC54-C26D-42E4-A3AF-7E9D60175D5E}" destId="{548EE1A5-E63B-4B27-B265-619A0D491244}" srcOrd="0" destOrd="0" presId="urn:microsoft.com/office/officeart/2005/8/layout/process1"/>
    <dgm:cxn modelId="{B36C0F07-7071-4330-AC14-95C56029E51E}" type="presParOf" srcId="{2836E944-C831-4BAC-9B69-CFF86703EA4D}" destId="{80E781A4-6635-4792-9AE1-50AC07894FF0}" srcOrd="7" destOrd="0" presId="urn:microsoft.com/office/officeart/2005/8/layout/process1"/>
    <dgm:cxn modelId="{3B6C3E8F-77A5-49CA-82FA-0B5D7146B861}" type="presOf" srcId="{6F29B3F5-9FD6-4D71-9BE4-2EC2C5468C65}" destId="{80E781A4-6635-4792-9AE1-50AC07894FF0}" srcOrd="0" destOrd="0" presId="urn:microsoft.com/office/officeart/2005/8/layout/process1"/>
    <dgm:cxn modelId="{11E6041D-409C-4DB3-A786-4866A880C81C}" type="presParOf" srcId="{80E781A4-6635-4792-9AE1-50AC07894FF0}" destId="{B5DAD61A-94EE-4B7E-88FC-B864122C1DB9}" srcOrd="0" destOrd="0" presId="urn:microsoft.com/office/officeart/2005/8/layout/process1"/>
    <dgm:cxn modelId="{B085E598-59A0-42D5-A1EA-CF99511C3401}" type="presOf" srcId="{6F29B3F5-9FD6-4D71-9BE4-2EC2C5468C65}" destId="{B5DAD61A-94EE-4B7E-88FC-B864122C1DB9}" srcOrd="1" destOrd="0" presId="urn:microsoft.com/office/officeart/2005/8/layout/process1"/>
    <dgm:cxn modelId="{46DF723F-25A9-4541-A8C0-CAB41F0EAD30}" type="presParOf" srcId="{2836E944-C831-4BAC-9B69-CFF86703EA4D}" destId="{B79F0697-B1AF-4606-93A3-56777283E05E}" srcOrd="8" destOrd="0" presId="urn:microsoft.com/office/officeart/2005/8/layout/process1"/>
    <dgm:cxn modelId="{CA08290F-D8EB-4309-A5DA-AD3F23C36A18}" type="presOf" srcId="{7275B09E-1108-4225-9E52-54772BD95703}" destId="{B79F0697-B1AF-4606-93A3-56777283E05E}" srcOrd="0" destOrd="0" presId="urn:microsoft.com/office/officeart/2005/8/layout/process1"/>
    <dgm:cxn modelId="{43D611B4-5255-48A3-B25E-70F27FAF8BE6}" type="presParOf" srcId="{2836E944-C831-4BAC-9B69-CFF86703EA4D}" destId="{41B22C84-AD7B-48CD-A3B8-5520977AB7D5}" srcOrd="9" destOrd="0" presId="urn:microsoft.com/office/officeart/2005/8/layout/process1"/>
    <dgm:cxn modelId="{CB3568AB-B9BB-4F04-9436-58FB924A69E4}" type="presOf" srcId="{2D5243CB-0AA0-4D98-82E4-6A18A843398A}" destId="{41B22C84-AD7B-48CD-A3B8-5520977AB7D5}" srcOrd="0" destOrd="0" presId="urn:microsoft.com/office/officeart/2005/8/layout/process1"/>
    <dgm:cxn modelId="{B1E89042-E4C8-4437-875B-3A314FD5B35A}" type="presParOf" srcId="{41B22C84-AD7B-48CD-A3B8-5520977AB7D5}" destId="{27FBE0CE-CB63-4D02-A8DF-56BC82C5D67E}" srcOrd="0" destOrd="0" presId="urn:microsoft.com/office/officeart/2005/8/layout/process1"/>
    <dgm:cxn modelId="{991F7DD4-A512-41BA-8EC6-87D32A690F1C}" type="presOf" srcId="{2D5243CB-0AA0-4D98-82E4-6A18A843398A}" destId="{27FBE0CE-CB63-4D02-A8DF-56BC82C5D67E}" srcOrd="1" destOrd="0" presId="urn:microsoft.com/office/officeart/2005/8/layout/process1"/>
    <dgm:cxn modelId="{00A14E08-0CC5-47B9-8193-5F42D375D03A}" type="presParOf" srcId="{2836E944-C831-4BAC-9B69-CFF86703EA4D}" destId="{F0D1CA89-7270-4667-A315-C4891DA5573E}" srcOrd="10" destOrd="0" presId="urn:microsoft.com/office/officeart/2005/8/layout/process1"/>
    <dgm:cxn modelId="{5F42DA57-397E-422E-A4ED-7D0AFF536196}" type="presOf" srcId="{49C167EE-7BF0-4AD1-AFC3-8901C35534AD}" destId="{F0D1CA89-7270-4667-A315-C4891DA5573E}" srcOrd="0" destOrd="0" presId="urn:microsoft.com/office/officeart/2005/8/layout/process1"/>
    <dgm:cxn modelId="{04E12BD6-3107-4D6F-9D38-63C4C3AC5A97}" type="presParOf" srcId="{2836E944-C831-4BAC-9B69-CFF86703EA4D}" destId="{CA386BE3-71EE-459D-AAC1-E9BF292F3F52}" srcOrd="11" destOrd="0" presId="urn:microsoft.com/office/officeart/2005/8/layout/process1"/>
    <dgm:cxn modelId="{DA3CC1BE-AD1D-41CA-B66C-2F224855DE98}" type="presOf" srcId="{D2B3A896-98AF-4261-85A0-867E71C3E475}" destId="{CA386BE3-71EE-459D-AAC1-E9BF292F3F52}" srcOrd="0" destOrd="0" presId="urn:microsoft.com/office/officeart/2005/8/layout/process1"/>
    <dgm:cxn modelId="{FC204837-9A59-49AD-B72C-73A3EB2CDC8F}" type="presParOf" srcId="{CA386BE3-71EE-459D-AAC1-E9BF292F3F52}" destId="{B2EF7C87-1D3E-4A9D-9D22-D989043901E4}" srcOrd="0" destOrd="0" presId="urn:microsoft.com/office/officeart/2005/8/layout/process1"/>
    <dgm:cxn modelId="{257A9877-B5F6-4EF7-A058-BB1808C3C430}" type="presOf" srcId="{D2B3A896-98AF-4261-85A0-867E71C3E475}" destId="{B2EF7C87-1D3E-4A9D-9D22-D989043901E4}" srcOrd="1" destOrd="0" presId="urn:microsoft.com/office/officeart/2005/8/layout/process1"/>
    <dgm:cxn modelId="{1ED2C967-81E6-49F9-A92B-834C7DCF0D29}" type="presParOf" srcId="{2836E944-C831-4BAC-9B69-CFF86703EA4D}" destId="{C2020629-AE3E-4DAF-8448-B98D31DB8FB2}" srcOrd="12" destOrd="0" presId="urn:microsoft.com/office/officeart/2005/8/layout/process1"/>
    <dgm:cxn modelId="{108E61E9-6930-4DE5-9EB7-689F313D5A3F}" type="presOf" srcId="{DA075CA6-5D31-41A4-9B96-97AA51FDE589}" destId="{C2020629-AE3E-4DAF-8448-B98D31DB8FB2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64" name="组合 1"/>
      <dsp:cNvGrpSpPr/>
    </dsp:nvGrpSpPr>
    <dsp:grpSpPr>
      <a:xfrm>
        <a:off x="0" y="0"/>
        <a:ext cx="11009297" cy="1783836"/>
        <a:chExt cx="11009297" cy="1783836"/>
      </a:xfrm>
    </dsp:grpSpPr>
    <dsp:sp modelId="{43915803-0055-42AD-8D57-D624D172EF84}">
      <dsp:nvSpPr>
        <dsp:cNvPr id="3" name="圆角矩形 2"/>
        <dsp:cNvSpPr/>
      </dsp:nvSpPr>
      <dsp:spPr bwMode="white">
        <a:xfrm>
          <a:off x="0" y="526158"/>
          <a:ext cx="1171202" cy="731520"/>
        </a:xfrm>
        <a:prstGeom prst="roundRect">
          <a:avLst>
            <a:gd name="adj" fmla="val 10000"/>
          </a:avLst>
        </a:prstGeom>
      </dsp:spPr>
      <dsp:style>
        <a:lnRef idx="2">
          <a:schemeClr val="accent1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lIns="68580" tIns="68580" rIns="68580" bIns="68580" anchor="ctr"/>
        <a:lstStyle>
          <a:lvl1pPr algn="ctr">
            <a:defRPr sz="1800"/>
          </a:lvl1pPr>
          <a:lvl2pPr marL="114300" indent="-114300" algn="ctr">
            <a:defRPr sz="1400"/>
          </a:lvl2pPr>
          <a:lvl3pPr marL="228600" indent="-114300" algn="ctr">
            <a:defRPr sz="1400"/>
          </a:lvl3pPr>
          <a:lvl4pPr marL="342900" indent="-114300" algn="ctr">
            <a:defRPr sz="1400"/>
          </a:lvl4pPr>
          <a:lvl5pPr marL="457200" indent="-114300" algn="ctr">
            <a:defRPr sz="1400"/>
          </a:lvl5pPr>
          <a:lvl6pPr marL="571500" indent="-114300" algn="ctr">
            <a:defRPr sz="1400"/>
          </a:lvl6pPr>
          <a:lvl7pPr marL="685800" indent="-114300" algn="ctr">
            <a:defRPr sz="1400"/>
          </a:lvl7pPr>
          <a:lvl8pPr marL="800100" indent="-114300" algn="ctr">
            <a:defRPr sz="1400"/>
          </a:lvl8pPr>
          <a:lvl9pPr marL="914400" indent="-114300" algn="ctr">
            <a:defRPr sz="14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mtClean="0">
              <a:solidFill>
                <a:schemeClr val="dk1"/>
              </a:solidFill>
            </a:rPr>
            <a:t>A</a:t>
          </a:r>
          <a:r>
            <a:rPr lang="zh-CN" smtClean="0">
              <a:solidFill>
                <a:schemeClr val="dk1"/>
              </a:solidFill>
            </a:rPr>
            <a:t>：病案</a:t>
          </a:r>
          <a:r>
            <a:rPr lang="en-US" altLang="zh-CN" smtClean="0">
              <a:solidFill>
                <a:schemeClr val="dk1"/>
              </a:solidFill>
            </a:rPr>
            <a:t>  </a:t>
          </a:r>
          <a:r>
            <a:rPr lang="zh-CN" smtClean="0">
              <a:solidFill>
                <a:schemeClr val="dk1"/>
              </a:solidFill>
            </a:rPr>
            <a:t>回收</a:t>
          </a:r>
          <a:endParaRPr lang="zh-CN" altLang="en-US">
            <a:solidFill>
              <a:schemeClr val="dk1"/>
            </a:solidFill>
          </a:endParaRPr>
        </a:p>
      </dsp:txBody>
      <dsp:txXfrm>
        <a:off x="21425" y="547584"/>
        <a:ext cx="1128351" cy="688669"/>
      </dsp:txXfrm>
    </dsp:sp>
    <dsp:sp modelId="{DE71BA0F-4A00-4D8C-B26F-7102A912ACC6}">
      <dsp:nvSpPr>
        <dsp:cNvPr id="4" name="右箭头 3"/>
        <dsp:cNvSpPr/>
      </dsp:nvSpPr>
      <dsp:spPr bwMode="white">
        <a:xfrm>
          <a:off x="1281295" y="746689"/>
          <a:ext cx="248295" cy="290458"/>
        </a:xfrm>
        <a:prstGeom prst="rightArrow">
          <a:avLst>
            <a:gd name="adj1" fmla="val 60000"/>
            <a:gd name="adj2" fmla="val 50000"/>
          </a:avLst>
        </a:prstGeom>
      </dsp:spPr>
      <dsp:style>
        <a:lnRef idx="0">
          <a:schemeClr val="accent1">
            <a:tint val="60000"/>
          </a:schemeClr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0" tIns="0" rIns="0" bIns="0" anchor="ctr"/>
        <a:lstStyle>
          <a:lvl1pPr algn="ctr">
            <a:defRPr sz="1100"/>
          </a:lvl1pPr>
          <a:lvl2pPr marL="57150" indent="-57150" algn="ctr">
            <a:defRPr sz="900"/>
          </a:lvl2pPr>
          <a:lvl3pPr marL="114300" indent="-57150" algn="ctr">
            <a:defRPr sz="900"/>
          </a:lvl3pPr>
          <a:lvl4pPr marL="171450" indent="-57150" algn="ctr">
            <a:defRPr sz="900"/>
          </a:lvl4pPr>
          <a:lvl5pPr marL="228600" indent="-57150" algn="ctr">
            <a:defRPr sz="900"/>
          </a:lvl5pPr>
          <a:lvl6pPr marL="285750" indent="-57150" algn="ctr">
            <a:defRPr sz="900"/>
          </a:lvl6pPr>
          <a:lvl7pPr marL="342900" indent="-57150" algn="ctr">
            <a:defRPr sz="900"/>
          </a:lvl7pPr>
          <a:lvl8pPr marL="400050" indent="-57150" algn="ctr">
            <a:defRPr sz="900"/>
          </a:lvl8pPr>
          <a:lvl9pPr marL="457200" indent="-57150" algn="ctr">
            <a:defRPr sz="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dk1"/>
            </a:solidFill>
          </a:endParaRPr>
        </a:p>
      </dsp:txBody>
      <dsp:txXfrm>
        <a:off x="1281295" y="746689"/>
        <a:ext cx="248295" cy="290458"/>
      </dsp:txXfrm>
    </dsp:sp>
    <dsp:sp modelId="{40AF424E-DB75-42B5-887F-5B7D740EB2F2}">
      <dsp:nvSpPr>
        <dsp:cNvPr id="5" name="圆角矩形 4"/>
        <dsp:cNvSpPr/>
      </dsp:nvSpPr>
      <dsp:spPr bwMode="white">
        <a:xfrm>
          <a:off x="1639683" y="526158"/>
          <a:ext cx="1171202" cy="731520"/>
        </a:xfrm>
        <a:prstGeom prst="roundRect">
          <a:avLst>
            <a:gd name="adj" fmla="val 10000"/>
          </a:avLst>
        </a:prstGeom>
      </dsp:spPr>
      <dsp:style>
        <a:lnRef idx="2">
          <a:schemeClr val="accent1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lIns="68580" tIns="68580" rIns="68580" bIns="68580" anchor="ctr"/>
        <a:lstStyle>
          <a:lvl1pPr algn="ctr">
            <a:defRPr sz="1800"/>
          </a:lvl1pPr>
          <a:lvl2pPr marL="114300" indent="-114300" algn="ctr">
            <a:defRPr sz="1400"/>
          </a:lvl2pPr>
          <a:lvl3pPr marL="228600" indent="-114300" algn="ctr">
            <a:defRPr sz="1400"/>
          </a:lvl3pPr>
          <a:lvl4pPr marL="342900" indent="-114300" algn="ctr">
            <a:defRPr sz="1400"/>
          </a:lvl4pPr>
          <a:lvl5pPr marL="457200" indent="-114300" algn="ctr">
            <a:defRPr sz="1400"/>
          </a:lvl5pPr>
          <a:lvl6pPr marL="571500" indent="-114300" algn="ctr">
            <a:defRPr sz="1400"/>
          </a:lvl6pPr>
          <a:lvl7pPr marL="685800" indent="-114300" algn="ctr">
            <a:defRPr sz="1400"/>
          </a:lvl7pPr>
          <a:lvl8pPr marL="800100" indent="-114300" algn="ctr">
            <a:defRPr sz="1400"/>
          </a:lvl8pPr>
          <a:lvl9pPr marL="914400" indent="-114300" algn="ctr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>
              <a:solidFill>
                <a:schemeClr val="dk1"/>
              </a:solidFill>
            </a:rPr>
            <a:t>B</a:t>
          </a:r>
          <a:r>
            <a:rPr lang="zh-CN" altLang="en-US">
              <a:solidFill>
                <a:schemeClr val="dk1"/>
              </a:solidFill>
            </a:rPr>
            <a:t>：病案质控</a:t>
          </a:r>
          <a:endParaRPr>
            <a:solidFill>
              <a:schemeClr val="dk1"/>
            </a:solidFill>
          </a:endParaRPr>
        </a:p>
      </dsp:txBody>
      <dsp:txXfrm>
        <a:off x="1661108" y="547584"/>
        <a:ext cx="1128351" cy="688669"/>
      </dsp:txXfrm>
    </dsp:sp>
    <dsp:sp modelId="{E5D4D053-C9A2-4BB0-8503-AE3904525D74}">
      <dsp:nvSpPr>
        <dsp:cNvPr id="6" name="右箭头 5"/>
        <dsp:cNvSpPr/>
      </dsp:nvSpPr>
      <dsp:spPr bwMode="white">
        <a:xfrm>
          <a:off x="2920977" y="746689"/>
          <a:ext cx="248295" cy="290458"/>
        </a:xfrm>
        <a:prstGeom prst="rightArrow">
          <a:avLst>
            <a:gd name="adj1" fmla="val 60000"/>
            <a:gd name="adj2" fmla="val 50000"/>
          </a:avLst>
        </a:prstGeom>
      </dsp:spPr>
      <dsp:style>
        <a:lnRef idx="0">
          <a:schemeClr val="accent1">
            <a:tint val="60000"/>
          </a:schemeClr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0" tIns="0" rIns="0" bIns="0" anchor="ctr"/>
        <a:lstStyle>
          <a:lvl1pPr algn="ctr">
            <a:defRPr sz="1100"/>
          </a:lvl1pPr>
          <a:lvl2pPr marL="57150" indent="-57150" algn="ctr">
            <a:defRPr sz="900"/>
          </a:lvl2pPr>
          <a:lvl3pPr marL="114300" indent="-57150" algn="ctr">
            <a:defRPr sz="900"/>
          </a:lvl3pPr>
          <a:lvl4pPr marL="171450" indent="-57150" algn="ctr">
            <a:defRPr sz="900"/>
          </a:lvl4pPr>
          <a:lvl5pPr marL="228600" indent="-57150" algn="ctr">
            <a:defRPr sz="900"/>
          </a:lvl5pPr>
          <a:lvl6pPr marL="285750" indent="-57150" algn="ctr">
            <a:defRPr sz="900"/>
          </a:lvl6pPr>
          <a:lvl7pPr marL="342900" indent="-57150" algn="ctr">
            <a:defRPr sz="900"/>
          </a:lvl7pPr>
          <a:lvl8pPr marL="400050" indent="-57150" algn="ctr">
            <a:defRPr sz="900"/>
          </a:lvl8pPr>
          <a:lvl9pPr marL="457200" indent="-57150" algn="ctr">
            <a:defRPr sz="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dk1"/>
            </a:solidFill>
          </a:endParaRPr>
        </a:p>
      </dsp:txBody>
      <dsp:txXfrm>
        <a:off x="2920977" y="746689"/>
        <a:ext cx="248295" cy="290458"/>
      </dsp:txXfrm>
    </dsp:sp>
    <dsp:sp modelId="{81761D93-7D09-42E7-B044-311045F2ECB1}">
      <dsp:nvSpPr>
        <dsp:cNvPr id="7" name="圆角矩形 6"/>
        <dsp:cNvSpPr/>
      </dsp:nvSpPr>
      <dsp:spPr bwMode="white">
        <a:xfrm>
          <a:off x="3279365" y="526158"/>
          <a:ext cx="1171202" cy="731520"/>
        </a:xfrm>
        <a:prstGeom prst="roundRect">
          <a:avLst>
            <a:gd name="adj" fmla="val 10000"/>
          </a:avLst>
        </a:prstGeom>
      </dsp:spPr>
      <dsp:style>
        <a:lnRef idx="2">
          <a:schemeClr val="accent1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lIns="68580" tIns="68580" rIns="68580" bIns="68580" anchor="ctr"/>
        <a:lstStyle>
          <a:lvl1pPr algn="ctr">
            <a:defRPr sz="1800"/>
          </a:lvl1pPr>
          <a:lvl2pPr marL="114300" indent="-114300" algn="ctr">
            <a:defRPr sz="1400"/>
          </a:lvl2pPr>
          <a:lvl3pPr marL="228600" indent="-114300" algn="ctr">
            <a:defRPr sz="1400"/>
          </a:lvl3pPr>
          <a:lvl4pPr marL="342900" indent="-114300" algn="ctr">
            <a:defRPr sz="1400"/>
          </a:lvl4pPr>
          <a:lvl5pPr marL="457200" indent="-114300" algn="ctr">
            <a:defRPr sz="1400"/>
          </a:lvl5pPr>
          <a:lvl6pPr marL="571500" indent="-114300" algn="ctr">
            <a:defRPr sz="1400"/>
          </a:lvl6pPr>
          <a:lvl7pPr marL="685800" indent="-114300" algn="ctr">
            <a:defRPr sz="1400"/>
          </a:lvl7pPr>
          <a:lvl8pPr marL="800100" indent="-114300" algn="ctr">
            <a:defRPr sz="1400"/>
          </a:lvl8pPr>
          <a:lvl9pPr marL="914400" indent="-114300" algn="ctr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>
              <a:solidFill>
                <a:schemeClr val="dk1"/>
              </a:solidFill>
            </a:rPr>
            <a:t>C:</a:t>
          </a:r>
          <a:r>
            <a:rPr lang="zh-CN" altLang="en-US">
              <a:solidFill>
                <a:schemeClr val="dk1"/>
              </a:solidFill>
            </a:rPr>
            <a:t>病案首页编码</a:t>
          </a:r>
          <a:endParaRPr>
            <a:solidFill>
              <a:schemeClr val="dk1"/>
            </a:solidFill>
          </a:endParaRPr>
        </a:p>
      </dsp:txBody>
      <dsp:txXfrm>
        <a:off x="3300791" y="547584"/>
        <a:ext cx="1128351" cy="688669"/>
      </dsp:txXfrm>
    </dsp:sp>
    <dsp:sp modelId="{BD6B0433-1ED0-4CE7-9A3F-F0CDE96AD0DF}">
      <dsp:nvSpPr>
        <dsp:cNvPr id="8" name="右箭头 7"/>
        <dsp:cNvSpPr/>
      </dsp:nvSpPr>
      <dsp:spPr bwMode="white">
        <a:xfrm>
          <a:off x="4560660" y="746689"/>
          <a:ext cx="248295" cy="290458"/>
        </a:xfrm>
        <a:prstGeom prst="rightArrow">
          <a:avLst>
            <a:gd name="adj1" fmla="val 60000"/>
            <a:gd name="adj2" fmla="val 50000"/>
          </a:avLst>
        </a:prstGeom>
      </dsp:spPr>
      <dsp:style>
        <a:lnRef idx="0">
          <a:schemeClr val="accent1">
            <a:tint val="60000"/>
          </a:schemeClr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0" tIns="0" rIns="0" bIns="0" anchor="ctr"/>
        <a:lstStyle>
          <a:lvl1pPr algn="ctr">
            <a:defRPr sz="1100"/>
          </a:lvl1pPr>
          <a:lvl2pPr marL="57150" indent="-57150" algn="ctr">
            <a:defRPr sz="900"/>
          </a:lvl2pPr>
          <a:lvl3pPr marL="114300" indent="-57150" algn="ctr">
            <a:defRPr sz="900"/>
          </a:lvl3pPr>
          <a:lvl4pPr marL="171450" indent="-57150" algn="ctr">
            <a:defRPr sz="900"/>
          </a:lvl4pPr>
          <a:lvl5pPr marL="228600" indent="-57150" algn="ctr">
            <a:defRPr sz="900"/>
          </a:lvl5pPr>
          <a:lvl6pPr marL="285750" indent="-57150" algn="ctr">
            <a:defRPr sz="900"/>
          </a:lvl6pPr>
          <a:lvl7pPr marL="342900" indent="-57150" algn="ctr">
            <a:defRPr sz="900"/>
          </a:lvl7pPr>
          <a:lvl8pPr marL="400050" indent="-57150" algn="ctr">
            <a:defRPr sz="900"/>
          </a:lvl8pPr>
          <a:lvl9pPr marL="457200" indent="-57150" algn="ctr">
            <a:defRPr sz="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dk1"/>
            </a:solidFill>
          </a:endParaRPr>
        </a:p>
      </dsp:txBody>
      <dsp:txXfrm>
        <a:off x="4560660" y="746689"/>
        <a:ext cx="248295" cy="290458"/>
      </dsp:txXfrm>
    </dsp:sp>
    <dsp:sp modelId="{548EE1A5-E63B-4B27-B265-619A0D491244}">
      <dsp:nvSpPr>
        <dsp:cNvPr id="9" name="圆角矩形 8"/>
        <dsp:cNvSpPr/>
      </dsp:nvSpPr>
      <dsp:spPr bwMode="white">
        <a:xfrm>
          <a:off x="4919048" y="526158"/>
          <a:ext cx="1171202" cy="731520"/>
        </a:xfrm>
        <a:prstGeom prst="roundRect">
          <a:avLst>
            <a:gd name="adj" fmla="val 10000"/>
          </a:avLst>
        </a:prstGeom>
      </dsp:spPr>
      <dsp:style>
        <a:lnRef idx="2">
          <a:schemeClr val="accent1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lIns="68580" tIns="68580" rIns="68580" bIns="68580" anchor="ctr"/>
        <a:lstStyle>
          <a:lvl1pPr algn="ctr">
            <a:defRPr sz="1800"/>
          </a:lvl1pPr>
          <a:lvl2pPr marL="114300" indent="-114300" algn="ctr">
            <a:defRPr sz="1400"/>
          </a:lvl2pPr>
          <a:lvl3pPr marL="228600" indent="-114300" algn="ctr">
            <a:defRPr sz="1400"/>
          </a:lvl3pPr>
          <a:lvl4pPr marL="342900" indent="-114300" algn="ctr">
            <a:defRPr sz="1400"/>
          </a:lvl4pPr>
          <a:lvl5pPr marL="457200" indent="-114300" algn="ctr">
            <a:defRPr sz="1400"/>
          </a:lvl5pPr>
          <a:lvl6pPr marL="571500" indent="-114300" algn="ctr">
            <a:defRPr sz="1400"/>
          </a:lvl6pPr>
          <a:lvl7pPr marL="685800" indent="-114300" algn="ctr">
            <a:defRPr sz="1400"/>
          </a:lvl7pPr>
          <a:lvl8pPr marL="800100" indent="-114300" algn="ctr">
            <a:defRPr sz="1400"/>
          </a:lvl8pPr>
          <a:lvl9pPr marL="914400" indent="-114300" algn="ctr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>
              <a:solidFill>
                <a:schemeClr val="dk1"/>
              </a:solidFill>
            </a:rPr>
            <a:t>D:</a:t>
          </a:r>
          <a:r>
            <a:rPr lang="zh-CN" altLang="en-US">
              <a:solidFill>
                <a:schemeClr val="dk1"/>
              </a:solidFill>
            </a:rPr>
            <a:t>病案整理和装订</a:t>
          </a:r>
          <a:endParaRPr>
            <a:solidFill>
              <a:schemeClr val="dk1"/>
            </a:solidFill>
          </a:endParaRPr>
        </a:p>
      </dsp:txBody>
      <dsp:txXfrm>
        <a:off x="4940473" y="547584"/>
        <a:ext cx="1128351" cy="688669"/>
      </dsp:txXfrm>
    </dsp:sp>
    <dsp:sp modelId="{80E781A4-6635-4792-9AE1-50AC07894FF0}">
      <dsp:nvSpPr>
        <dsp:cNvPr id="10" name="右箭头 9"/>
        <dsp:cNvSpPr/>
      </dsp:nvSpPr>
      <dsp:spPr bwMode="white">
        <a:xfrm>
          <a:off x="6200342" y="746689"/>
          <a:ext cx="248295" cy="290458"/>
        </a:xfrm>
        <a:prstGeom prst="rightArrow">
          <a:avLst>
            <a:gd name="adj1" fmla="val 60000"/>
            <a:gd name="adj2" fmla="val 50000"/>
          </a:avLst>
        </a:prstGeom>
      </dsp:spPr>
      <dsp:style>
        <a:lnRef idx="0">
          <a:schemeClr val="accent1">
            <a:tint val="60000"/>
          </a:schemeClr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0" tIns="0" rIns="0" bIns="0" anchor="ctr"/>
        <a:lstStyle>
          <a:lvl1pPr algn="ctr">
            <a:defRPr sz="1100"/>
          </a:lvl1pPr>
          <a:lvl2pPr marL="57150" indent="-57150" algn="ctr">
            <a:defRPr sz="900"/>
          </a:lvl2pPr>
          <a:lvl3pPr marL="114300" indent="-57150" algn="ctr">
            <a:defRPr sz="900"/>
          </a:lvl3pPr>
          <a:lvl4pPr marL="171450" indent="-57150" algn="ctr">
            <a:defRPr sz="900"/>
          </a:lvl4pPr>
          <a:lvl5pPr marL="228600" indent="-57150" algn="ctr">
            <a:defRPr sz="900"/>
          </a:lvl5pPr>
          <a:lvl6pPr marL="285750" indent="-57150" algn="ctr">
            <a:defRPr sz="900"/>
          </a:lvl6pPr>
          <a:lvl7pPr marL="342900" indent="-57150" algn="ctr">
            <a:defRPr sz="900"/>
          </a:lvl7pPr>
          <a:lvl8pPr marL="400050" indent="-57150" algn="ctr">
            <a:defRPr sz="900"/>
          </a:lvl8pPr>
          <a:lvl9pPr marL="457200" indent="-57150" algn="ctr">
            <a:defRPr sz="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dk1"/>
            </a:solidFill>
          </a:endParaRPr>
        </a:p>
      </dsp:txBody>
      <dsp:txXfrm>
        <a:off x="6200342" y="746689"/>
        <a:ext cx="248295" cy="290458"/>
      </dsp:txXfrm>
    </dsp:sp>
    <dsp:sp modelId="{B79F0697-B1AF-4606-93A3-56777283E05E}">
      <dsp:nvSpPr>
        <dsp:cNvPr id="11" name="圆角矩形 10"/>
        <dsp:cNvSpPr/>
      </dsp:nvSpPr>
      <dsp:spPr bwMode="white">
        <a:xfrm>
          <a:off x="6558730" y="526158"/>
          <a:ext cx="1171202" cy="731520"/>
        </a:xfrm>
        <a:prstGeom prst="roundRect">
          <a:avLst>
            <a:gd name="adj" fmla="val 10000"/>
          </a:avLst>
        </a:prstGeom>
      </dsp:spPr>
      <dsp:style>
        <a:lnRef idx="2">
          <a:schemeClr val="accent1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lIns="68580" tIns="68580" rIns="68580" bIns="68580" anchor="ctr"/>
        <a:lstStyle>
          <a:lvl1pPr algn="ctr">
            <a:defRPr sz="1800"/>
          </a:lvl1pPr>
          <a:lvl2pPr marL="114300" indent="-114300" algn="ctr">
            <a:defRPr sz="1400"/>
          </a:lvl2pPr>
          <a:lvl3pPr marL="228600" indent="-114300" algn="ctr">
            <a:defRPr sz="1400"/>
          </a:lvl3pPr>
          <a:lvl4pPr marL="342900" indent="-114300" algn="ctr">
            <a:defRPr sz="1400"/>
          </a:lvl4pPr>
          <a:lvl5pPr marL="457200" indent="-114300" algn="ctr">
            <a:defRPr sz="1400"/>
          </a:lvl5pPr>
          <a:lvl6pPr marL="571500" indent="-114300" algn="ctr">
            <a:defRPr sz="1400"/>
          </a:lvl6pPr>
          <a:lvl7pPr marL="685800" indent="-114300" algn="ctr">
            <a:defRPr sz="1400"/>
          </a:lvl7pPr>
          <a:lvl8pPr marL="800100" indent="-114300" algn="ctr">
            <a:defRPr sz="1400"/>
          </a:lvl8pPr>
          <a:lvl9pPr marL="914400" indent="-114300" algn="ctr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>
              <a:solidFill>
                <a:schemeClr val="dk1"/>
              </a:solidFill>
            </a:rPr>
            <a:t>E:</a:t>
          </a:r>
          <a:r>
            <a:rPr lang="zh-CN" altLang="en-US">
              <a:solidFill>
                <a:schemeClr val="dk1"/>
              </a:solidFill>
            </a:rPr>
            <a:t>病案归档</a:t>
          </a:r>
          <a:endParaRPr>
            <a:solidFill>
              <a:schemeClr val="dk1"/>
            </a:solidFill>
          </a:endParaRPr>
        </a:p>
      </dsp:txBody>
      <dsp:txXfrm>
        <a:off x="6580156" y="547584"/>
        <a:ext cx="1128351" cy="688669"/>
      </dsp:txXfrm>
    </dsp:sp>
    <dsp:sp modelId="{41B22C84-AD7B-48CD-A3B8-5520977AB7D5}">
      <dsp:nvSpPr>
        <dsp:cNvPr id="12" name="右箭头 11"/>
        <dsp:cNvSpPr/>
      </dsp:nvSpPr>
      <dsp:spPr bwMode="white">
        <a:xfrm>
          <a:off x="7840025" y="746689"/>
          <a:ext cx="248295" cy="290458"/>
        </a:xfrm>
        <a:prstGeom prst="rightArrow">
          <a:avLst>
            <a:gd name="adj1" fmla="val 60000"/>
            <a:gd name="adj2" fmla="val 50000"/>
          </a:avLst>
        </a:prstGeom>
      </dsp:spPr>
      <dsp:style>
        <a:lnRef idx="0">
          <a:schemeClr val="accent1">
            <a:tint val="60000"/>
          </a:schemeClr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0" tIns="0" rIns="0" bIns="0" anchor="ctr"/>
        <a:lstStyle>
          <a:lvl1pPr algn="ctr">
            <a:defRPr sz="1100"/>
          </a:lvl1pPr>
          <a:lvl2pPr marL="57150" indent="-57150" algn="ctr">
            <a:defRPr sz="900"/>
          </a:lvl2pPr>
          <a:lvl3pPr marL="114300" indent="-57150" algn="ctr">
            <a:defRPr sz="900"/>
          </a:lvl3pPr>
          <a:lvl4pPr marL="171450" indent="-57150" algn="ctr">
            <a:defRPr sz="900"/>
          </a:lvl4pPr>
          <a:lvl5pPr marL="228600" indent="-57150" algn="ctr">
            <a:defRPr sz="900"/>
          </a:lvl5pPr>
          <a:lvl6pPr marL="285750" indent="-57150" algn="ctr">
            <a:defRPr sz="900"/>
          </a:lvl6pPr>
          <a:lvl7pPr marL="342900" indent="-57150" algn="ctr">
            <a:defRPr sz="900"/>
          </a:lvl7pPr>
          <a:lvl8pPr marL="400050" indent="-57150" algn="ctr">
            <a:defRPr sz="900"/>
          </a:lvl8pPr>
          <a:lvl9pPr marL="457200" indent="-57150" algn="ctr">
            <a:defRPr sz="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dk1"/>
            </a:solidFill>
          </a:endParaRPr>
        </a:p>
      </dsp:txBody>
      <dsp:txXfrm>
        <a:off x="7840025" y="746689"/>
        <a:ext cx="248295" cy="290458"/>
      </dsp:txXfrm>
    </dsp:sp>
    <dsp:sp modelId="{F0D1CA89-7270-4667-A315-C4891DA5573E}">
      <dsp:nvSpPr>
        <dsp:cNvPr id="13" name="圆角矩形 12"/>
        <dsp:cNvSpPr/>
      </dsp:nvSpPr>
      <dsp:spPr bwMode="white">
        <a:xfrm>
          <a:off x="8198413" y="526158"/>
          <a:ext cx="1171202" cy="731520"/>
        </a:xfrm>
        <a:prstGeom prst="roundRect">
          <a:avLst>
            <a:gd name="adj" fmla="val 10000"/>
          </a:avLst>
        </a:prstGeom>
      </dsp:spPr>
      <dsp:style>
        <a:lnRef idx="2">
          <a:schemeClr val="accent1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lIns="68580" tIns="68580" rIns="68580" bIns="68580" anchor="ctr"/>
        <a:lstStyle>
          <a:lvl1pPr algn="ctr">
            <a:defRPr sz="1800"/>
          </a:lvl1pPr>
          <a:lvl2pPr marL="114300" indent="-114300" algn="ctr">
            <a:defRPr sz="1400"/>
          </a:lvl2pPr>
          <a:lvl3pPr marL="228600" indent="-114300" algn="ctr">
            <a:defRPr sz="1400"/>
          </a:lvl3pPr>
          <a:lvl4pPr marL="342900" indent="-114300" algn="ctr">
            <a:defRPr sz="1400"/>
          </a:lvl4pPr>
          <a:lvl5pPr marL="457200" indent="-114300" algn="ctr">
            <a:defRPr sz="1400"/>
          </a:lvl5pPr>
          <a:lvl6pPr marL="571500" indent="-114300" algn="ctr">
            <a:defRPr sz="1400"/>
          </a:lvl6pPr>
          <a:lvl7pPr marL="685800" indent="-114300" algn="ctr">
            <a:defRPr sz="1400"/>
          </a:lvl7pPr>
          <a:lvl8pPr marL="800100" indent="-114300" algn="ctr">
            <a:defRPr sz="1400"/>
          </a:lvl8pPr>
          <a:lvl9pPr marL="914400" indent="-114300" algn="ctr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>
              <a:solidFill>
                <a:schemeClr val="dk1"/>
              </a:solidFill>
            </a:rPr>
            <a:t>F:</a:t>
          </a:r>
          <a:r>
            <a:rPr lang="zh-CN" altLang="en-US">
              <a:solidFill>
                <a:schemeClr val="dk1"/>
              </a:solidFill>
            </a:rPr>
            <a:t>病案借阅</a:t>
          </a:r>
          <a:endParaRPr>
            <a:solidFill>
              <a:schemeClr val="dk1"/>
            </a:solidFill>
          </a:endParaRPr>
        </a:p>
      </dsp:txBody>
      <dsp:txXfrm>
        <a:off x="8219839" y="547584"/>
        <a:ext cx="1128351" cy="688669"/>
      </dsp:txXfrm>
    </dsp:sp>
    <dsp:sp modelId="{CA386BE3-71EE-459D-AAC1-E9BF292F3F52}">
      <dsp:nvSpPr>
        <dsp:cNvPr id="14" name="右箭头 13"/>
        <dsp:cNvSpPr/>
      </dsp:nvSpPr>
      <dsp:spPr bwMode="white">
        <a:xfrm>
          <a:off x="9479707" y="746689"/>
          <a:ext cx="248295" cy="290458"/>
        </a:xfrm>
        <a:prstGeom prst="rightArrow">
          <a:avLst>
            <a:gd name="adj1" fmla="val 60000"/>
            <a:gd name="adj2" fmla="val 50000"/>
          </a:avLst>
        </a:prstGeom>
      </dsp:spPr>
      <dsp:style>
        <a:lnRef idx="0">
          <a:schemeClr val="accent1">
            <a:tint val="60000"/>
          </a:schemeClr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0" tIns="0" rIns="0" bIns="0" anchor="ctr"/>
        <a:lstStyle>
          <a:lvl1pPr algn="ctr">
            <a:defRPr sz="1100"/>
          </a:lvl1pPr>
          <a:lvl2pPr marL="57150" indent="-57150" algn="ctr">
            <a:defRPr sz="900"/>
          </a:lvl2pPr>
          <a:lvl3pPr marL="114300" indent="-57150" algn="ctr">
            <a:defRPr sz="900"/>
          </a:lvl3pPr>
          <a:lvl4pPr marL="171450" indent="-57150" algn="ctr">
            <a:defRPr sz="900"/>
          </a:lvl4pPr>
          <a:lvl5pPr marL="228600" indent="-57150" algn="ctr">
            <a:defRPr sz="900"/>
          </a:lvl5pPr>
          <a:lvl6pPr marL="285750" indent="-57150" algn="ctr">
            <a:defRPr sz="900"/>
          </a:lvl6pPr>
          <a:lvl7pPr marL="342900" indent="-57150" algn="ctr">
            <a:defRPr sz="900"/>
          </a:lvl7pPr>
          <a:lvl8pPr marL="400050" indent="-57150" algn="ctr">
            <a:defRPr sz="900"/>
          </a:lvl8pPr>
          <a:lvl9pPr marL="457200" indent="-57150" algn="ctr">
            <a:defRPr sz="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dk1"/>
            </a:solidFill>
          </a:endParaRPr>
        </a:p>
      </dsp:txBody>
      <dsp:txXfrm>
        <a:off x="9479707" y="746689"/>
        <a:ext cx="248295" cy="290458"/>
      </dsp:txXfrm>
    </dsp:sp>
    <dsp:sp modelId="{C2020629-AE3E-4DAF-8448-B98D31DB8FB2}">
      <dsp:nvSpPr>
        <dsp:cNvPr id="15" name="圆角矩形 14"/>
        <dsp:cNvSpPr/>
      </dsp:nvSpPr>
      <dsp:spPr bwMode="white">
        <a:xfrm>
          <a:off x="9838095" y="526158"/>
          <a:ext cx="1171202" cy="731520"/>
        </a:xfrm>
        <a:prstGeom prst="roundRect">
          <a:avLst>
            <a:gd name="adj" fmla="val 10000"/>
          </a:avLst>
        </a:prstGeom>
      </dsp:spPr>
      <dsp:style>
        <a:lnRef idx="2">
          <a:schemeClr val="accent1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lIns="68580" tIns="68580" rIns="68580" bIns="68580" anchor="ctr"/>
        <a:lstStyle>
          <a:lvl1pPr algn="ctr">
            <a:defRPr sz="1800"/>
          </a:lvl1pPr>
          <a:lvl2pPr marL="114300" indent="-114300" algn="ctr">
            <a:defRPr sz="1400"/>
          </a:lvl2pPr>
          <a:lvl3pPr marL="228600" indent="-114300" algn="ctr">
            <a:defRPr sz="1400"/>
          </a:lvl3pPr>
          <a:lvl4pPr marL="342900" indent="-114300" algn="ctr">
            <a:defRPr sz="1400"/>
          </a:lvl4pPr>
          <a:lvl5pPr marL="457200" indent="-114300" algn="ctr">
            <a:defRPr sz="1400"/>
          </a:lvl5pPr>
          <a:lvl6pPr marL="571500" indent="-114300" algn="ctr">
            <a:defRPr sz="1400"/>
          </a:lvl6pPr>
          <a:lvl7pPr marL="685800" indent="-114300" algn="ctr">
            <a:defRPr sz="1400"/>
          </a:lvl7pPr>
          <a:lvl8pPr marL="800100" indent="-114300" algn="ctr">
            <a:defRPr sz="1400"/>
          </a:lvl8pPr>
          <a:lvl9pPr marL="914400" indent="-114300" algn="ctr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>
              <a:solidFill>
                <a:schemeClr val="dk1"/>
              </a:solidFill>
            </a:rPr>
            <a:t>G</a:t>
          </a:r>
          <a:r>
            <a:rPr lang="zh-CN" altLang="en-US">
              <a:solidFill>
                <a:schemeClr val="dk1"/>
              </a:solidFill>
            </a:rPr>
            <a:t>：病案复印</a:t>
          </a:r>
          <a:endParaRPr>
            <a:solidFill>
              <a:schemeClr val="dk1"/>
            </a:solidFill>
          </a:endParaRPr>
        </a:p>
      </dsp:txBody>
      <dsp:txXfrm>
        <a:off x="9859521" y="547584"/>
        <a:ext cx="1128351" cy="688669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/>
          <dgm:rule type="h" fact="1.5"/>
          <dgm:rule type="primFontSz" val="5"/>
          <dgm:rule type="h" val="INF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/>
            </dgm:ruleLst>
          </dgm:layoutNode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2CE40-BA85-466F-92FC-EA4CAE872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92DC2-1185-416E-854E-393E96F2E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61C32-8061-40AE-963B-EF7907CBC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B9D4A-0E84-464C-9EEA-445B2ABFC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B13BF1-327D-4EAF-84C1-23241DEDF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F9C7EA-EC58-4EDC-8B24-A582AC1BA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92214C-6E37-44FD-8CBB-37D51728A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64E17-74DF-479F-AC73-85D418672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70DA4-C29B-46B7-871C-7CC1D43B4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9FD47-1120-4F08-89AE-AE1D7CC38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4C3CA-7BD6-45E0-811A-0D89606A1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58991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.xml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hyperlink" Target="../FMEA/FMEA&#25945;&#23398;&#35270;&#39057;.mp4" TargetMode="Externa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Relationship Id="rId7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2304024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7759775" y="5179247"/>
            <a:ext cx="4234180" cy="5588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000">
                <a:solidFill>
                  <a:schemeClr val="tx1"/>
                </a:solidFill>
                <a:latin typeface="+mn-ea"/>
                <a:cs typeface="微软雅黑" panose="020b0503020204020204" charset="-122"/>
              </a:rPr>
              <a:t>科室</a:t>
            </a:r>
            <a:r>
              <a:rPr lang="zh-CN" altLang="en-US" sz="2000" smtClean="0">
                <a:solidFill>
                  <a:schemeClr val="tx1"/>
                </a:solidFill>
                <a:latin typeface="+mn-ea"/>
                <a:cs typeface="微软雅黑" panose="020b0503020204020204" charset="-122"/>
              </a:rPr>
              <a:t>：病案管理科</a:t>
            </a:r>
            <a:endParaRPr sz="2000">
              <a:solidFill>
                <a:schemeClr val="tx1"/>
              </a:solidFill>
              <a:latin typeface="+mn-ea"/>
              <a:cs typeface="微软雅黑" panose="020b0503020204020204" charset="-122"/>
            </a:endParaRPr>
          </a:p>
          <a:p>
            <a:pPr algn="l">
              <a:lnSpc>
                <a:spcPct val="110000"/>
              </a:lnSpc>
            </a:pPr>
            <a:endParaRPr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7" name="组合 56"/>
          <p:cNvGrpSpPr/>
          <p:nvPr/>
        </p:nvGrpSpPr>
        <p:grpSpPr>
          <a:xfrm>
            <a:off x="3467815" y="3499270"/>
            <a:ext cx="992030" cy="992030"/>
            <a:chOff x="1805940" y="1198245"/>
            <a:chExt cx="2011680" cy="2011680"/>
          </a:xfrm>
        </p:grpSpPr>
        <p:sp>
          <p:nvSpPr>
            <p:cNvPr id="91" name="圆角矩形 90"/>
            <p:cNvSpPr/>
            <p:nvPr/>
          </p:nvSpPr>
          <p:spPr>
            <a:xfrm>
              <a:off x="1805940" y="1198245"/>
              <a:ext cx="2011680" cy="2011680"/>
            </a:xfrm>
            <a:prstGeom prst="roundRect">
              <a:avLst>
                <a:gd name="adj" fmla="val 19981"/>
              </a:avLst>
            </a:prstGeom>
            <a:ln w="25400">
              <a:gradFill flip="none" rotWithShape="1">
                <a:gsLst>
                  <a:gs pos="0">
                    <a:schemeClr val="bg1">
                      <a:lumMod val="85000"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</a:ln>
            <a:effectLst>
              <a:innerShdw blurRad="127000" dist="63500" dir="13500000">
                <a:schemeClr val="accent1">
                  <a:lumMod val="50000"/>
                  <a:alpha val="8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2" name="圆角矩形 91"/>
            <p:cNvSpPr/>
            <p:nvPr/>
          </p:nvSpPr>
          <p:spPr>
            <a:xfrm>
              <a:off x="1971639" y="1363944"/>
              <a:ext cx="1680278" cy="1680278"/>
            </a:xfrm>
            <a:prstGeom prst="roundRect">
              <a:avLst>
                <a:gd name="adj" fmla="val 19112"/>
              </a:avLst>
            </a:prstGeom>
            <a:gradFill>
              <a:gsLst>
                <a:gs pos="100000">
                  <a:srgbClr val="E0E0E0"/>
                </a:gs>
                <a:gs pos="0">
                  <a:schemeClr val="bg1"/>
                </a:gs>
              </a:gsLst>
              <a:lin ang="2700000" scaled="1"/>
            </a:gradFill>
            <a:ln w="101600">
              <a:noFill/>
            </a:ln>
            <a:effectLst>
              <a:outerShdw blurRad="127000" dist="76200" dir="2700000" algn="tl" rotWithShape="0">
                <a:schemeClr val="accent1">
                  <a:lumMod val="50000"/>
                  <a:alpha val="64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3" name="圆角矩形 92"/>
            <p:cNvSpPr/>
            <p:nvPr/>
          </p:nvSpPr>
          <p:spPr>
            <a:xfrm>
              <a:off x="2077721" y="1470026"/>
              <a:ext cx="1468114" cy="1468114"/>
            </a:xfrm>
            <a:prstGeom prst="roundRect">
              <a:avLst>
                <a:gd name="adj" fmla="val 19981"/>
              </a:avLst>
            </a:prstGeom>
            <a:gradFill>
              <a:gsLst>
                <a:gs pos="0">
                  <a:srgbClr val="E2E2E2"/>
                </a:gs>
                <a:gs pos="100000">
                  <a:schemeClr val="bg1"/>
                </a:gs>
              </a:gsLst>
              <a:lin ang="2700000" scaled="1"/>
            </a:gradFill>
            <a:ln w="19050">
              <a:noFill/>
            </a:ln>
            <a:effectLst>
              <a:softEdge rad="381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8" name="组合 57"/>
          <p:cNvGrpSpPr/>
          <p:nvPr/>
        </p:nvGrpSpPr>
        <p:grpSpPr>
          <a:xfrm>
            <a:off x="4977332" y="3494536"/>
            <a:ext cx="992030" cy="992030"/>
            <a:chOff x="1805940" y="1198245"/>
            <a:chExt cx="2011680" cy="2011680"/>
          </a:xfrm>
        </p:grpSpPr>
        <p:sp>
          <p:nvSpPr>
            <p:cNvPr id="88" name="圆角矩形 87"/>
            <p:cNvSpPr/>
            <p:nvPr/>
          </p:nvSpPr>
          <p:spPr>
            <a:xfrm>
              <a:off x="1805940" y="1198245"/>
              <a:ext cx="2011680" cy="2011680"/>
            </a:xfrm>
            <a:prstGeom prst="roundRect">
              <a:avLst>
                <a:gd name="adj" fmla="val 19981"/>
              </a:avLst>
            </a:prstGeom>
            <a:solidFill>
              <a:schemeClr val="accent2"/>
            </a:solidFill>
            <a:ln w="25400">
              <a:gradFill flip="none" rotWithShape="1">
                <a:gsLst>
                  <a:gs pos="0">
                    <a:schemeClr val="bg1">
                      <a:lumMod val="85000"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</a:ln>
            <a:effectLst>
              <a:innerShdw blurRad="127000" dist="63500" dir="13500000">
                <a:schemeClr val="accent2">
                  <a:lumMod val="50000"/>
                  <a:alpha val="8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9" name="圆角矩形 88"/>
            <p:cNvSpPr/>
            <p:nvPr/>
          </p:nvSpPr>
          <p:spPr>
            <a:xfrm>
              <a:off x="1971639" y="1363944"/>
              <a:ext cx="1680278" cy="1680278"/>
            </a:xfrm>
            <a:prstGeom prst="roundRect">
              <a:avLst>
                <a:gd name="adj" fmla="val 19112"/>
              </a:avLst>
            </a:prstGeom>
            <a:gradFill>
              <a:gsLst>
                <a:gs pos="100000">
                  <a:srgbClr val="E0E0E0"/>
                </a:gs>
                <a:gs pos="0">
                  <a:schemeClr val="bg1"/>
                </a:gs>
              </a:gsLst>
              <a:lin ang="2700000" scaled="1"/>
            </a:gradFill>
            <a:ln w="101600">
              <a:noFill/>
            </a:ln>
            <a:effectLst>
              <a:outerShdw blurRad="127000" dist="76200" dir="2700000" algn="tl" rotWithShape="0">
                <a:schemeClr val="accent2">
                  <a:lumMod val="50000"/>
                  <a:alpha val="64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0" name="圆角矩形 89"/>
            <p:cNvSpPr/>
            <p:nvPr/>
          </p:nvSpPr>
          <p:spPr>
            <a:xfrm>
              <a:off x="2077721" y="1470026"/>
              <a:ext cx="1468114" cy="1468114"/>
            </a:xfrm>
            <a:prstGeom prst="roundRect">
              <a:avLst>
                <a:gd name="adj" fmla="val 19981"/>
              </a:avLst>
            </a:prstGeom>
            <a:gradFill>
              <a:gsLst>
                <a:gs pos="0">
                  <a:srgbClr val="E2E2E2"/>
                </a:gs>
                <a:gs pos="100000">
                  <a:schemeClr val="bg1"/>
                </a:gs>
              </a:gsLst>
              <a:lin ang="2700000" scaled="1"/>
            </a:gradFill>
            <a:ln w="19050">
              <a:noFill/>
            </a:ln>
            <a:effectLst>
              <a:softEdge rad="381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60" name="组合 59"/>
          <p:cNvGrpSpPr/>
          <p:nvPr/>
        </p:nvGrpSpPr>
        <p:grpSpPr>
          <a:xfrm>
            <a:off x="6502323" y="3511970"/>
            <a:ext cx="992030" cy="992030"/>
            <a:chOff x="1805940" y="1198245"/>
            <a:chExt cx="2011680" cy="2011680"/>
          </a:xfrm>
        </p:grpSpPr>
        <p:sp>
          <p:nvSpPr>
            <p:cNvPr id="82" name="圆角矩形 81"/>
            <p:cNvSpPr/>
            <p:nvPr/>
          </p:nvSpPr>
          <p:spPr>
            <a:xfrm>
              <a:off x="1805940" y="1198245"/>
              <a:ext cx="2011680" cy="2011680"/>
            </a:xfrm>
            <a:prstGeom prst="roundRect">
              <a:avLst>
                <a:gd name="adj" fmla="val 19981"/>
              </a:avLst>
            </a:prstGeom>
            <a:solidFill>
              <a:schemeClr val="accent5"/>
            </a:solidFill>
            <a:ln w="25400">
              <a:gradFill flip="none" rotWithShape="1">
                <a:gsLst>
                  <a:gs pos="0">
                    <a:schemeClr val="bg1">
                      <a:lumMod val="85000"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</a:ln>
            <a:effectLst>
              <a:innerShdw blurRad="127000" dist="63500" dir="13500000">
                <a:schemeClr val="accent5">
                  <a:lumMod val="50000"/>
                  <a:alpha val="8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圆角矩形 82"/>
            <p:cNvSpPr/>
            <p:nvPr/>
          </p:nvSpPr>
          <p:spPr>
            <a:xfrm>
              <a:off x="1971639" y="1363944"/>
              <a:ext cx="1680278" cy="1680278"/>
            </a:xfrm>
            <a:prstGeom prst="roundRect">
              <a:avLst>
                <a:gd name="adj" fmla="val 19112"/>
              </a:avLst>
            </a:prstGeom>
            <a:gradFill>
              <a:gsLst>
                <a:gs pos="100000">
                  <a:srgbClr val="E0E0E0"/>
                </a:gs>
                <a:gs pos="0">
                  <a:schemeClr val="bg1"/>
                </a:gs>
              </a:gsLst>
              <a:lin ang="2700000" scaled="1"/>
            </a:gradFill>
            <a:ln w="101600">
              <a:noFill/>
            </a:ln>
            <a:effectLst>
              <a:outerShdw blurRad="127000" dist="76200" dir="2700000" algn="tl" rotWithShape="0">
                <a:schemeClr val="accent5">
                  <a:lumMod val="50000"/>
                  <a:alpha val="64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圆角矩形 83"/>
            <p:cNvSpPr/>
            <p:nvPr/>
          </p:nvSpPr>
          <p:spPr>
            <a:xfrm>
              <a:off x="2077721" y="1470026"/>
              <a:ext cx="1468114" cy="1468114"/>
            </a:xfrm>
            <a:prstGeom prst="roundRect">
              <a:avLst>
                <a:gd name="adj" fmla="val 19981"/>
              </a:avLst>
            </a:prstGeom>
            <a:gradFill>
              <a:gsLst>
                <a:gs pos="0">
                  <a:srgbClr val="E2E2E2"/>
                </a:gs>
                <a:gs pos="100000">
                  <a:schemeClr val="bg1"/>
                </a:gs>
              </a:gsLst>
              <a:lin ang="2700000" scaled="1"/>
            </a:gradFill>
            <a:ln w="19050">
              <a:noFill/>
            </a:ln>
            <a:effectLst>
              <a:softEdge rad="381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61" name="组合 60"/>
          <p:cNvGrpSpPr/>
          <p:nvPr/>
        </p:nvGrpSpPr>
        <p:grpSpPr>
          <a:xfrm>
            <a:off x="7935636" y="3511707"/>
            <a:ext cx="992030" cy="992030"/>
            <a:chOff x="1805940" y="1198245"/>
            <a:chExt cx="2011680" cy="2011680"/>
          </a:xfrm>
        </p:grpSpPr>
        <p:sp>
          <p:nvSpPr>
            <p:cNvPr id="79" name="圆角矩形 78"/>
            <p:cNvSpPr/>
            <p:nvPr/>
          </p:nvSpPr>
          <p:spPr>
            <a:xfrm>
              <a:off x="1805940" y="1198245"/>
              <a:ext cx="2011680" cy="2011680"/>
            </a:xfrm>
            <a:prstGeom prst="roundRect">
              <a:avLst>
                <a:gd name="adj" fmla="val 19981"/>
              </a:avLst>
            </a:prstGeom>
            <a:solidFill>
              <a:schemeClr val="accent4"/>
            </a:solidFill>
            <a:ln w="25400">
              <a:gradFill flip="none" rotWithShape="1">
                <a:gsLst>
                  <a:gs pos="0">
                    <a:schemeClr val="bg1">
                      <a:lumMod val="85000"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</a:ln>
            <a:effectLst>
              <a:innerShdw blurRad="127000" dist="63500" dir="13500000">
                <a:schemeClr val="accent4">
                  <a:lumMod val="50000"/>
                  <a:alpha val="8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0" name="圆角矩形 79"/>
            <p:cNvSpPr/>
            <p:nvPr/>
          </p:nvSpPr>
          <p:spPr>
            <a:xfrm>
              <a:off x="1971639" y="1363944"/>
              <a:ext cx="1680278" cy="1680278"/>
            </a:xfrm>
            <a:prstGeom prst="roundRect">
              <a:avLst>
                <a:gd name="adj" fmla="val 19112"/>
              </a:avLst>
            </a:prstGeom>
            <a:gradFill>
              <a:gsLst>
                <a:gs pos="100000">
                  <a:srgbClr val="E0E0E0"/>
                </a:gs>
                <a:gs pos="0">
                  <a:schemeClr val="bg1"/>
                </a:gs>
              </a:gsLst>
              <a:lin ang="2700000" scaled="1"/>
            </a:gradFill>
            <a:ln w="101600">
              <a:noFill/>
            </a:ln>
            <a:effectLst>
              <a:outerShdw blurRad="127000" dist="76200" dir="2700000" algn="tl" rotWithShape="0">
                <a:schemeClr val="accent4">
                  <a:lumMod val="50000"/>
                  <a:alpha val="64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1" name="圆角矩形 80"/>
            <p:cNvSpPr/>
            <p:nvPr/>
          </p:nvSpPr>
          <p:spPr>
            <a:xfrm>
              <a:off x="2077721" y="1470026"/>
              <a:ext cx="1468114" cy="1468114"/>
            </a:xfrm>
            <a:prstGeom prst="roundRect">
              <a:avLst>
                <a:gd name="adj" fmla="val 19981"/>
              </a:avLst>
            </a:prstGeom>
            <a:gradFill>
              <a:gsLst>
                <a:gs pos="0">
                  <a:srgbClr val="E2E2E2"/>
                </a:gs>
                <a:gs pos="100000">
                  <a:schemeClr val="bg1"/>
                </a:gs>
              </a:gsLst>
              <a:lin ang="2700000" scaled="1"/>
            </a:gradFill>
            <a:ln w="19050">
              <a:noFill/>
            </a:ln>
            <a:effectLst>
              <a:softEdge rad="381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64" name="矩形 63"/>
          <p:cNvSpPr/>
          <p:nvPr/>
        </p:nvSpPr>
        <p:spPr>
          <a:xfrm>
            <a:off x="4246246" y="3019609"/>
            <a:ext cx="3783330" cy="30670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1400">
                <a:solidFill>
                  <a:srgbClr val="01B3C5"/>
                </a:solidFill>
                <a:latin typeface="ITC Avant Garde Std Bk" panose="020b0502020202020204" pitchFamily="34" charset="0"/>
              </a:rPr>
              <a:t>e</a:t>
            </a:r>
            <a:endParaRPr lang="zh-CN" altLang="en-US" sz="1400">
              <a:solidFill>
                <a:srgbClr val="01B3C5"/>
              </a:solidFill>
              <a:latin typeface="ITC Avant Garde Std Bk" panose="020b0502020202020204" pitchFamily="34" charset="0"/>
            </a:endParaRPr>
          </a:p>
        </p:txBody>
      </p:sp>
      <p:sp>
        <p:nvSpPr>
          <p:cNvPr id="66" name="文本框 32"/>
          <p:cNvSpPr txBox="1"/>
          <p:nvPr/>
        </p:nvSpPr>
        <p:spPr>
          <a:xfrm>
            <a:off x="3709830" y="3754661"/>
            <a:ext cx="508000" cy="461665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mtClean="0">
                <a:solidFill>
                  <a:srgbClr val="000000">
                    <a:lumMod val="65000"/>
                    <a:lumOff val="35000"/>
                  </a:srgbClr>
                </a:solidFill>
                <a:latin typeface="Impact" panose="020b0806030902050204" pitchFamily="34" charset="0"/>
              </a:rPr>
              <a:t>F</a:t>
            </a:r>
            <a:endParaRPr lang="zh-CN" altLang="en-US" sz="2400">
              <a:solidFill>
                <a:srgbClr val="000000">
                  <a:lumMod val="65000"/>
                  <a:lumOff val="35000"/>
                </a:srgbClr>
              </a:solidFill>
              <a:latin typeface="Impact" panose="020b0806030902050204" pitchFamily="34" charset="0"/>
            </a:endParaRPr>
          </a:p>
        </p:txBody>
      </p:sp>
      <p:sp>
        <p:nvSpPr>
          <p:cNvPr id="67" name="文本框 33"/>
          <p:cNvSpPr txBox="1"/>
          <p:nvPr/>
        </p:nvSpPr>
        <p:spPr>
          <a:xfrm>
            <a:off x="5219347" y="3749938"/>
            <a:ext cx="508000" cy="461665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mtClean="0">
                <a:solidFill>
                  <a:srgbClr val="000000">
                    <a:lumMod val="65000"/>
                    <a:lumOff val="35000"/>
                  </a:srgbClr>
                </a:solidFill>
                <a:latin typeface="Impact" panose="020b0806030902050204" pitchFamily="34" charset="0"/>
              </a:rPr>
              <a:t>M</a:t>
            </a:r>
            <a:endParaRPr lang="zh-CN" altLang="en-US" sz="2400">
              <a:solidFill>
                <a:srgbClr val="000000">
                  <a:lumMod val="65000"/>
                  <a:lumOff val="35000"/>
                </a:srgbClr>
              </a:solidFill>
              <a:latin typeface="Impact" panose="020b0806030902050204" pitchFamily="34" charset="0"/>
            </a:endParaRPr>
          </a:p>
        </p:txBody>
      </p:sp>
      <p:sp>
        <p:nvSpPr>
          <p:cNvPr id="68" name="文本框 34"/>
          <p:cNvSpPr txBox="1"/>
          <p:nvPr/>
        </p:nvSpPr>
        <p:spPr>
          <a:xfrm>
            <a:off x="6744338" y="3777153"/>
            <a:ext cx="508000" cy="461665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000000">
                    <a:lumMod val="65000"/>
                    <a:lumOff val="35000"/>
                  </a:srgbClr>
                </a:solidFill>
                <a:latin typeface="Impact" panose="020b0806030902050204" pitchFamily="34" charset="0"/>
              </a:rPr>
              <a:t>E</a:t>
            </a:r>
            <a:endParaRPr lang="zh-CN" altLang="en-US" sz="2400">
              <a:solidFill>
                <a:srgbClr val="000000">
                  <a:lumMod val="65000"/>
                  <a:lumOff val="35000"/>
                </a:srgbClr>
              </a:solidFill>
              <a:latin typeface="Impact" panose="020b0806030902050204" pitchFamily="34" charset="0"/>
            </a:endParaRPr>
          </a:p>
        </p:txBody>
      </p:sp>
      <p:sp>
        <p:nvSpPr>
          <p:cNvPr id="71" name="文本框 37"/>
          <p:cNvSpPr txBox="1"/>
          <p:nvPr/>
        </p:nvSpPr>
        <p:spPr>
          <a:xfrm>
            <a:off x="8177651" y="3749935"/>
            <a:ext cx="508000" cy="461665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mtClean="0">
                <a:solidFill>
                  <a:srgbClr val="000000">
                    <a:lumMod val="65000"/>
                    <a:lumOff val="35000"/>
                  </a:srgbClr>
                </a:solidFill>
                <a:latin typeface="Impact" panose="020b0806030902050204" pitchFamily="34" charset="0"/>
              </a:rPr>
              <a:t>A</a:t>
            </a:r>
            <a:endParaRPr lang="zh-CN" altLang="en-US" sz="2400">
              <a:solidFill>
                <a:srgbClr val="000000">
                  <a:lumMod val="65000"/>
                  <a:lumOff val="35000"/>
                </a:srgbClr>
              </a:solidFill>
              <a:latin typeface="Impact" panose="020b0806030902050204" pitchFamily="34" charset="0"/>
            </a:endParaRPr>
          </a:p>
        </p:txBody>
      </p:sp>
      <p:sp>
        <p:nvSpPr>
          <p:cNvPr id="94" name="文本框 4"/>
          <p:cNvSpPr txBox="1"/>
          <p:nvPr/>
        </p:nvSpPr>
        <p:spPr>
          <a:xfrm>
            <a:off x="1820863" y="1929721"/>
            <a:ext cx="8634095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smtClean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病案归档流程</a:t>
            </a:r>
            <a:r>
              <a:rPr lang="zh-CN" altLang="en-US" sz="60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管理</a:t>
            </a:r>
            <a:endParaRPr lang="zh-CN" altLang="en-US" sz="600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0" name="组合 39"/>
          <p:cNvGrpSpPr/>
          <p:nvPr/>
        </p:nvGrpSpPr>
        <p:grpSpPr>
          <a:xfrm>
            <a:off x="1313756" y="1669020"/>
            <a:ext cx="579005" cy="587124"/>
            <a:chOff x="6242320" y="1239940"/>
            <a:chExt cx="579005" cy="587125"/>
          </a:xfrm>
        </p:grpSpPr>
        <p:sp>
          <p:nvSpPr>
            <p:cNvPr id="66" name="TextBox 6"/>
            <p:cNvSpPr txBox="1"/>
            <p:nvPr/>
          </p:nvSpPr>
          <p:spPr>
            <a:xfrm>
              <a:off x="6327224" y="1239940"/>
              <a:ext cx="448425" cy="492443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>
                  <a:solidFill>
                    <a:srgbClr val="FFB850"/>
                  </a:solidFill>
                  <a:latin typeface="Impact" panose="020b0806030902050204" pitchFamily="34" charset="0"/>
                  <a:ea typeface="微软雅黑" panose="020b0503020204020204" charset="-122"/>
                </a:rPr>
                <a:t>01</a:t>
              </a:r>
              <a:endParaRPr lang="zh-CN" altLang="en-US" sz="3200">
                <a:solidFill>
                  <a:srgbClr val="FFB850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7" name="文本框 22"/>
            <p:cNvSpPr txBox="1"/>
            <p:nvPr/>
          </p:nvSpPr>
          <p:spPr>
            <a:xfrm>
              <a:off x="6242320" y="1611621"/>
              <a:ext cx="579005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Leelawadee" panose="020b0502040204020203" pitchFamily="34" charset="-34"/>
                  <a:cs typeface="Leelawadee" panose="020b0502040204020203" pitchFamily="34" charset="-34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Leelawadee" panose="020b0502040204020203" pitchFamily="34" charset="-34"/>
                <a:cs typeface="Leelawadee" panose="020b0502040204020203" pitchFamily="34" charset="-34"/>
              </a:endParaRPr>
            </a:p>
          </p:txBody>
        </p:sp>
      </p:grpSp>
      <p:grpSp>
        <p:nvGrpSpPr>
          <p:cNvPr id="41" name="组合 40"/>
          <p:cNvGrpSpPr/>
          <p:nvPr/>
        </p:nvGrpSpPr>
        <p:grpSpPr>
          <a:xfrm>
            <a:off x="1313755" y="2574439"/>
            <a:ext cx="579005" cy="645759"/>
            <a:chOff x="6242319" y="2443443"/>
            <a:chExt cx="579005" cy="645759"/>
          </a:xfrm>
        </p:grpSpPr>
        <p:sp>
          <p:nvSpPr>
            <p:cNvPr id="64" name="TextBox 6"/>
            <p:cNvSpPr txBox="1"/>
            <p:nvPr/>
          </p:nvSpPr>
          <p:spPr>
            <a:xfrm>
              <a:off x="6319099" y="2443443"/>
              <a:ext cx="448425" cy="492443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>
                  <a:solidFill>
                    <a:srgbClr val="01ACBE"/>
                  </a:solidFill>
                  <a:latin typeface="Impact" panose="020b0806030902050204" pitchFamily="34" charset="0"/>
                  <a:ea typeface="微软雅黑" panose="020b0503020204020204" charset="-122"/>
                </a:rPr>
                <a:t>02</a:t>
              </a:r>
              <a:endParaRPr lang="zh-CN" altLang="en-US" sz="3200">
                <a:solidFill>
                  <a:srgbClr val="01ACBE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5" name="文本框 23"/>
            <p:cNvSpPr txBox="1"/>
            <p:nvPr/>
          </p:nvSpPr>
          <p:spPr>
            <a:xfrm>
              <a:off x="6242319" y="2873758"/>
              <a:ext cx="579005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Leelawadee" panose="020b0502040204020203" pitchFamily="34" charset="-34"/>
                  <a:cs typeface="Leelawadee" panose="020b0502040204020203" pitchFamily="34" charset="-34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Leelawadee" panose="020b0502040204020203" pitchFamily="34" charset="-34"/>
                <a:cs typeface="Leelawadee" panose="020b0502040204020203" pitchFamily="34" charset="-34"/>
              </a:endParaRPr>
            </a:p>
          </p:txBody>
        </p:sp>
      </p:grpSp>
      <p:grpSp>
        <p:nvGrpSpPr>
          <p:cNvPr id="42" name="组合 41"/>
          <p:cNvGrpSpPr/>
          <p:nvPr/>
        </p:nvGrpSpPr>
        <p:grpSpPr>
          <a:xfrm>
            <a:off x="1313756" y="3478758"/>
            <a:ext cx="579005" cy="620494"/>
            <a:chOff x="6242320" y="3640739"/>
            <a:chExt cx="579005" cy="620494"/>
          </a:xfrm>
        </p:grpSpPr>
        <p:sp>
          <p:nvSpPr>
            <p:cNvPr id="62" name="TextBox 6"/>
            <p:cNvSpPr txBox="1"/>
            <p:nvPr/>
          </p:nvSpPr>
          <p:spPr>
            <a:xfrm>
              <a:off x="6327224" y="3640739"/>
              <a:ext cx="448425" cy="492443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>
                  <a:solidFill>
                    <a:srgbClr val="E87071"/>
                  </a:solidFill>
                  <a:latin typeface="Impact" panose="020b0806030902050204" pitchFamily="34" charset="0"/>
                  <a:ea typeface="微软雅黑" panose="020b0503020204020204" charset="-122"/>
                </a:rPr>
                <a:t>03</a:t>
              </a:r>
              <a:endParaRPr lang="zh-CN" altLang="en-US" sz="3200">
                <a:solidFill>
                  <a:srgbClr val="E8707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3" name="文本框 24"/>
            <p:cNvSpPr txBox="1"/>
            <p:nvPr/>
          </p:nvSpPr>
          <p:spPr>
            <a:xfrm>
              <a:off x="6242320" y="4045789"/>
              <a:ext cx="579005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Leelawadee" panose="020b0502040204020203" pitchFamily="34" charset="-34"/>
                  <a:cs typeface="Leelawadee" panose="020b0502040204020203" pitchFamily="34" charset="-34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Leelawadee" panose="020b0502040204020203" pitchFamily="34" charset="-34"/>
                <a:cs typeface="Leelawadee" panose="020b0502040204020203" pitchFamily="34" charset="-34"/>
              </a:endParaRPr>
            </a:p>
          </p:txBody>
        </p:sp>
      </p:grpSp>
      <p:grpSp>
        <p:nvGrpSpPr>
          <p:cNvPr id="43" name="组合 42"/>
          <p:cNvGrpSpPr/>
          <p:nvPr/>
        </p:nvGrpSpPr>
        <p:grpSpPr>
          <a:xfrm>
            <a:off x="1390536" y="5187450"/>
            <a:ext cx="579005" cy="600165"/>
            <a:chOff x="6421181" y="4917306"/>
            <a:chExt cx="579005" cy="600165"/>
          </a:xfrm>
        </p:grpSpPr>
        <p:sp>
          <p:nvSpPr>
            <p:cNvPr id="60" name="TextBox 6"/>
            <p:cNvSpPr txBox="1"/>
            <p:nvPr/>
          </p:nvSpPr>
          <p:spPr>
            <a:xfrm>
              <a:off x="6455389" y="4917306"/>
              <a:ext cx="448425" cy="492443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smtClean="0">
                  <a:solidFill>
                    <a:srgbClr val="663A77"/>
                  </a:solidFill>
                  <a:latin typeface="Impact" panose="020b0806030902050204" pitchFamily="34" charset="0"/>
                  <a:ea typeface="微软雅黑" panose="020b0503020204020204" charset="-122"/>
                </a:rPr>
                <a:t>05</a:t>
              </a:r>
              <a:endParaRPr lang="zh-CN" altLang="en-US" sz="3200">
                <a:solidFill>
                  <a:srgbClr val="663A77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1" name="文本框 25"/>
            <p:cNvSpPr txBox="1"/>
            <p:nvPr/>
          </p:nvSpPr>
          <p:spPr>
            <a:xfrm>
              <a:off x="6421181" y="5302027"/>
              <a:ext cx="579005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Leelawadee" panose="020b0502040204020203" pitchFamily="34" charset="-34"/>
                  <a:cs typeface="Leelawadee" panose="020b0502040204020203" pitchFamily="34" charset="-34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Leelawadee" panose="020b0502040204020203" pitchFamily="34" charset="-34"/>
                <a:cs typeface="Leelawadee" panose="020b0502040204020203" pitchFamily="34" charset="-34"/>
              </a:endParaRPr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1398662" y="2256144"/>
            <a:ext cx="3312000" cy="9524"/>
            <a:chOff x="6327224" y="1896619"/>
            <a:chExt cx="2624395" cy="9524"/>
          </a:xfrm>
        </p:grpSpPr>
        <p:cxnSp>
          <p:nvCxnSpPr>
            <p:cNvPr id="58" name="直接连接符 57"/>
            <p:cNvCxnSpPr/>
            <p:nvPr/>
          </p:nvCxnSpPr>
          <p:spPr>
            <a:xfrm>
              <a:off x="6327224" y="1896619"/>
              <a:ext cx="2624395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直接连接符 58"/>
            <p:cNvCxnSpPr/>
            <p:nvPr/>
          </p:nvCxnSpPr>
          <p:spPr>
            <a:xfrm>
              <a:off x="6327224" y="1906143"/>
              <a:ext cx="2624395" cy="0"/>
            </a:xfrm>
            <a:prstGeom prst="line">
              <a:avLst/>
            </a:prstGeom>
            <a:ln w="12700">
              <a:solidFill>
                <a:schemeClr val="bg1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5" name="组合 44"/>
          <p:cNvGrpSpPr/>
          <p:nvPr/>
        </p:nvGrpSpPr>
        <p:grpSpPr>
          <a:xfrm>
            <a:off x="1398662" y="3187845"/>
            <a:ext cx="3312000" cy="9524"/>
            <a:chOff x="6327224" y="1896619"/>
            <a:chExt cx="2624395" cy="9524"/>
          </a:xfrm>
        </p:grpSpPr>
        <p:cxnSp>
          <p:nvCxnSpPr>
            <p:cNvPr id="56" name="直接连接符 55"/>
            <p:cNvCxnSpPr/>
            <p:nvPr/>
          </p:nvCxnSpPr>
          <p:spPr>
            <a:xfrm>
              <a:off x="6327224" y="1896619"/>
              <a:ext cx="2624395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直接连接符 56"/>
            <p:cNvCxnSpPr/>
            <p:nvPr/>
          </p:nvCxnSpPr>
          <p:spPr>
            <a:xfrm>
              <a:off x="6327224" y="1906143"/>
              <a:ext cx="2624395" cy="0"/>
            </a:xfrm>
            <a:prstGeom prst="line">
              <a:avLst/>
            </a:prstGeom>
            <a:ln w="12700">
              <a:solidFill>
                <a:schemeClr val="bg1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6" name="组合 45"/>
          <p:cNvGrpSpPr/>
          <p:nvPr/>
        </p:nvGrpSpPr>
        <p:grpSpPr>
          <a:xfrm>
            <a:off x="1398662" y="4119545"/>
            <a:ext cx="3312000" cy="9524"/>
            <a:chOff x="6327224" y="1896619"/>
            <a:chExt cx="2624395" cy="9524"/>
          </a:xfrm>
        </p:grpSpPr>
        <p:cxnSp>
          <p:nvCxnSpPr>
            <p:cNvPr id="54" name="直接连接符 53"/>
            <p:cNvCxnSpPr/>
            <p:nvPr/>
          </p:nvCxnSpPr>
          <p:spPr>
            <a:xfrm>
              <a:off x="6327224" y="1896619"/>
              <a:ext cx="2624395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直接连接符 54"/>
            <p:cNvCxnSpPr/>
            <p:nvPr/>
          </p:nvCxnSpPr>
          <p:spPr>
            <a:xfrm>
              <a:off x="6327224" y="1906143"/>
              <a:ext cx="2624395" cy="0"/>
            </a:xfrm>
            <a:prstGeom prst="line">
              <a:avLst/>
            </a:prstGeom>
            <a:ln w="12700">
              <a:solidFill>
                <a:schemeClr val="bg1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组合 46"/>
          <p:cNvGrpSpPr/>
          <p:nvPr/>
        </p:nvGrpSpPr>
        <p:grpSpPr>
          <a:xfrm>
            <a:off x="1449317" y="5824720"/>
            <a:ext cx="3312000" cy="9524"/>
            <a:chOff x="6327224" y="1896619"/>
            <a:chExt cx="2624395" cy="9524"/>
          </a:xfrm>
        </p:grpSpPr>
        <p:cxnSp>
          <p:nvCxnSpPr>
            <p:cNvPr id="52" name="直接连接符 51"/>
            <p:cNvCxnSpPr/>
            <p:nvPr/>
          </p:nvCxnSpPr>
          <p:spPr>
            <a:xfrm>
              <a:off x="6327224" y="1896619"/>
              <a:ext cx="2624395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直接连接符 52"/>
            <p:cNvCxnSpPr/>
            <p:nvPr/>
          </p:nvCxnSpPr>
          <p:spPr>
            <a:xfrm>
              <a:off x="6327224" y="1906143"/>
              <a:ext cx="2624395" cy="0"/>
            </a:xfrm>
            <a:prstGeom prst="line">
              <a:avLst/>
            </a:prstGeom>
            <a:ln w="12700">
              <a:solidFill>
                <a:schemeClr val="bg1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8" name="文本框 45"/>
          <p:cNvSpPr txBox="1"/>
          <p:nvPr/>
        </p:nvSpPr>
        <p:spPr>
          <a:xfrm>
            <a:off x="2168708" y="1610984"/>
            <a:ext cx="2225197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确定</a:t>
            </a:r>
            <a:r>
              <a:rPr lang="zh-CN" sz="3600">
                <a:solidFill>
                  <a:schemeClr val="tx1">
                    <a:lumMod val="75000"/>
                    <a:lumOff val="25000"/>
                  </a:schemeClr>
                </a:solidFill>
              </a:rPr>
              <a:t>主题</a:t>
            </a:r>
            <a:endParaRPr lang="zh-CN" sz="36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9" name="文本框 45"/>
          <p:cNvSpPr txBox="1"/>
          <p:nvPr/>
        </p:nvSpPr>
        <p:spPr>
          <a:xfrm>
            <a:off x="2168707" y="2498081"/>
            <a:ext cx="2225197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600">
                <a:solidFill>
                  <a:schemeClr val="tx1">
                    <a:lumMod val="75000"/>
                    <a:lumOff val="25000"/>
                  </a:schemeClr>
                </a:solidFill>
              </a:rPr>
              <a:t>成立小组</a:t>
            </a:r>
            <a:endParaRPr lang="zh-CN" altLang="zh-CN" sz="36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0" name="文本框 45"/>
          <p:cNvSpPr txBox="1"/>
          <p:nvPr/>
        </p:nvSpPr>
        <p:spPr>
          <a:xfrm>
            <a:off x="2168708" y="3402399"/>
            <a:ext cx="2225197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600">
                <a:solidFill>
                  <a:schemeClr val="tx1">
                    <a:lumMod val="75000"/>
                    <a:lumOff val="25000"/>
                  </a:schemeClr>
                </a:solidFill>
              </a:rPr>
              <a:t>流程分析</a:t>
            </a:r>
            <a:endParaRPr lang="zh-CN" altLang="zh-CN" sz="36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1" name="文本框 45"/>
          <p:cNvSpPr txBox="1"/>
          <p:nvPr/>
        </p:nvSpPr>
        <p:spPr>
          <a:xfrm>
            <a:off x="2168708" y="5178389"/>
            <a:ext cx="29576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600">
                <a:solidFill>
                  <a:schemeClr val="tx1">
                    <a:lumMod val="75000"/>
                    <a:lumOff val="25000"/>
                  </a:schemeClr>
                </a:solidFill>
              </a:rPr>
              <a:t>制定解决措施</a:t>
            </a:r>
            <a:endParaRPr lang="zh-CN" altLang="zh-CN" sz="36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77" name="组合 76"/>
          <p:cNvGrpSpPr/>
          <p:nvPr/>
        </p:nvGrpSpPr>
        <p:grpSpPr>
          <a:xfrm>
            <a:off x="1313756" y="4387991"/>
            <a:ext cx="579005" cy="609226"/>
            <a:chOff x="6250444" y="4908245"/>
            <a:chExt cx="579005" cy="609226"/>
          </a:xfrm>
        </p:grpSpPr>
        <p:sp>
          <p:nvSpPr>
            <p:cNvPr id="94" name="TextBox 6"/>
            <p:cNvSpPr txBox="1"/>
            <p:nvPr/>
          </p:nvSpPr>
          <p:spPr>
            <a:xfrm>
              <a:off x="6327224" y="4908245"/>
              <a:ext cx="448425" cy="492443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>
                  <a:solidFill>
                    <a:srgbClr val="0070C0"/>
                  </a:solidFill>
                  <a:latin typeface="Impact" panose="020b0806030902050204" pitchFamily="34" charset="0"/>
                  <a:ea typeface="微软雅黑" panose="020b0503020204020204" charset="-122"/>
                </a:rPr>
                <a:t>04</a:t>
              </a:r>
              <a:endParaRPr lang="zh-CN" altLang="en-US" sz="32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5" name="文本框 25"/>
            <p:cNvSpPr txBox="1"/>
            <p:nvPr/>
          </p:nvSpPr>
          <p:spPr>
            <a:xfrm>
              <a:off x="6250444" y="5302027"/>
              <a:ext cx="579005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Leelawadee" panose="020b0502040204020203" pitchFamily="34" charset="-34"/>
                  <a:cs typeface="Leelawadee" panose="020b0502040204020203" pitchFamily="34" charset="-34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Leelawadee" panose="020b0502040204020203" pitchFamily="34" charset="-34"/>
                <a:cs typeface="Leelawadee" panose="020b0502040204020203" pitchFamily="34" charset="-34"/>
              </a:endParaRPr>
            </a:p>
          </p:txBody>
        </p:sp>
      </p:grpSp>
      <p:grpSp>
        <p:nvGrpSpPr>
          <p:cNvPr id="81" name="组合 80"/>
          <p:cNvGrpSpPr/>
          <p:nvPr/>
        </p:nvGrpSpPr>
        <p:grpSpPr>
          <a:xfrm>
            <a:off x="1398662" y="4997219"/>
            <a:ext cx="3312000" cy="9524"/>
            <a:chOff x="6327224" y="1896619"/>
            <a:chExt cx="2624395" cy="9524"/>
          </a:xfrm>
        </p:grpSpPr>
        <p:cxnSp>
          <p:nvCxnSpPr>
            <p:cNvPr id="86" name="直接连接符 85"/>
            <p:cNvCxnSpPr/>
            <p:nvPr/>
          </p:nvCxnSpPr>
          <p:spPr>
            <a:xfrm>
              <a:off x="6327224" y="1896619"/>
              <a:ext cx="2624395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直接连接符 86"/>
            <p:cNvCxnSpPr/>
            <p:nvPr/>
          </p:nvCxnSpPr>
          <p:spPr>
            <a:xfrm>
              <a:off x="6327224" y="1906143"/>
              <a:ext cx="2624395" cy="0"/>
            </a:xfrm>
            <a:prstGeom prst="line">
              <a:avLst/>
            </a:prstGeom>
            <a:ln w="12700">
              <a:solidFill>
                <a:schemeClr val="bg1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2" name="文本框 45"/>
          <p:cNvSpPr txBox="1"/>
          <p:nvPr/>
        </p:nvSpPr>
        <p:spPr>
          <a:xfrm>
            <a:off x="2168708" y="4311045"/>
            <a:ext cx="29576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600">
                <a:solidFill>
                  <a:schemeClr val="tx1">
                    <a:lumMod val="75000"/>
                    <a:lumOff val="25000"/>
                  </a:schemeClr>
                </a:solidFill>
              </a:rPr>
              <a:t>失效模式分析</a:t>
            </a:r>
            <a:endParaRPr lang="zh-CN" altLang="zh-CN" sz="36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3" name="圆角矩形 102"/>
          <p:cNvSpPr/>
          <p:nvPr/>
        </p:nvSpPr>
        <p:spPr>
          <a:xfrm rot="2700000">
            <a:off x="6686298" y="3170779"/>
            <a:ext cx="1466232" cy="1466232"/>
          </a:xfrm>
          <a:prstGeom prst="roundRect">
            <a:avLst/>
          </a:prstGeom>
          <a:gradFill flip="none" rotWithShape="1">
            <a:gsLst>
              <a:gs pos="10000">
                <a:srgbClr val="C33B2C"/>
              </a:gs>
              <a:gs pos="96000">
                <a:srgbClr val="7A251C"/>
              </a:gs>
            </a:gsLst>
            <a:lin ang="10800000" scaled="0"/>
          </a:gradFill>
          <a:ln>
            <a:noFill/>
          </a:ln>
          <a:effectLst>
            <a:innerShdw blurRad="101600" dist="889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4" name="组合 103"/>
          <p:cNvGrpSpPr/>
          <p:nvPr/>
        </p:nvGrpSpPr>
        <p:grpSpPr>
          <a:xfrm>
            <a:off x="6599138" y="2431709"/>
            <a:ext cx="1466232" cy="1466232"/>
            <a:chOff x="1637653" y="2039812"/>
            <a:chExt cx="1466232" cy="1466232"/>
          </a:xfrm>
        </p:grpSpPr>
        <p:sp>
          <p:nvSpPr>
            <p:cNvPr id="116" name="圆角矩形 115"/>
            <p:cNvSpPr/>
            <p:nvPr/>
          </p:nvSpPr>
          <p:spPr>
            <a:xfrm rot="3891413">
              <a:off x="1637653" y="2039812"/>
              <a:ext cx="1466232" cy="1466232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  <a:effectLst>
              <a:outerShdw blurRad="127000" dist="76200" dir="10800000" algn="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AutoShape 3"/>
            <p:cNvSpPr>
              <a:spLocks noChangeAspect="1" noChangeArrowheads="1" noTextEdit="1"/>
            </p:cNvSpPr>
            <p:nvPr/>
          </p:nvSpPr>
          <p:spPr bwMode="auto">
            <a:xfrm>
              <a:off x="1995507" y="2392563"/>
              <a:ext cx="731838" cy="730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5" name="圆角矩形 104"/>
          <p:cNvSpPr/>
          <p:nvPr/>
        </p:nvSpPr>
        <p:spPr>
          <a:xfrm rot="2700000">
            <a:off x="9088053" y="2559809"/>
            <a:ext cx="1466232" cy="1466232"/>
          </a:xfrm>
          <a:prstGeom prst="roundRect">
            <a:avLst/>
          </a:prstGeom>
          <a:gradFill flip="none" rotWithShape="1">
            <a:gsLst>
              <a:gs pos="10000">
                <a:srgbClr val="81BDB9"/>
              </a:gs>
              <a:gs pos="85000">
                <a:srgbClr val="3F7975"/>
              </a:gs>
            </a:gsLst>
            <a:lin ang="10800000" scaled="0"/>
          </a:gradFill>
          <a:ln>
            <a:noFill/>
          </a:ln>
          <a:effectLst>
            <a:innerShdw blurRad="101600" dist="889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6" name="组合 105"/>
          <p:cNvGrpSpPr/>
          <p:nvPr/>
        </p:nvGrpSpPr>
        <p:grpSpPr>
          <a:xfrm>
            <a:off x="9097285" y="3134927"/>
            <a:ext cx="1466232" cy="1466232"/>
            <a:chOff x="4135800" y="2768074"/>
            <a:chExt cx="1466232" cy="1466232"/>
          </a:xfrm>
        </p:grpSpPr>
        <p:sp>
          <p:nvSpPr>
            <p:cNvPr id="107" name="圆角矩形 106"/>
            <p:cNvSpPr/>
            <p:nvPr/>
          </p:nvSpPr>
          <p:spPr>
            <a:xfrm rot="1514154">
              <a:off x="4135800" y="2768074"/>
              <a:ext cx="1466232" cy="1466232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  <a:effectLst>
              <a:outerShdw blurRad="127000" dist="76200" dir="13500000" algn="b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AutoShape 31"/>
            <p:cNvSpPr>
              <a:spLocks noChangeAspect="1" noChangeArrowheads="1" noTextEdit="1"/>
            </p:cNvSpPr>
            <p:nvPr/>
          </p:nvSpPr>
          <p:spPr bwMode="auto">
            <a:xfrm>
              <a:off x="4515569" y="3150497"/>
              <a:ext cx="762346" cy="7623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27" name="矩形 126"/>
          <p:cNvSpPr/>
          <p:nvPr/>
        </p:nvSpPr>
        <p:spPr>
          <a:xfrm>
            <a:off x="9476681" y="3514710"/>
            <a:ext cx="688975" cy="8229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录</a:t>
            </a:r>
            <a:endParaRPr lang="zh-CN" altLang="en-US" sz="5400" b="1" cap="none" spc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8" name="矩形 127"/>
          <p:cNvSpPr/>
          <p:nvPr/>
        </p:nvSpPr>
        <p:spPr>
          <a:xfrm>
            <a:off x="6972808" y="2740952"/>
            <a:ext cx="688975" cy="8229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目</a:t>
            </a:r>
            <a:endParaRPr lang="zh-CN" altLang="en-US" sz="5400" b="1" cap="none" spc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/>
        </p:nvGrpSpPr>
        <p:grpSpPr>
          <a:xfrm>
            <a:off x="2272544" y="2071200"/>
            <a:ext cx="7880883" cy="1632335"/>
            <a:chOff x="1935193" y="3198947"/>
            <a:chExt cx="7880883" cy="1632335"/>
          </a:xfrm>
        </p:grpSpPr>
        <p:grpSp>
          <p:nvGrpSpPr>
            <p:cNvPr id="4" name="组合 3"/>
            <p:cNvGrpSpPr/>
            <p:nvPr/>
          </p:nvGrpSpPr>
          <p:grpSpPr>
            <a:xfrm>
              <a:off x="1935193" y="3306669"/>
              <a:ext cx="2752217" cy="1231106"/>
              <a:chOff x="6382311" y="2822470"/>
              <a:chExt cx="1112805" cy="2462215"/>
            </a:xfrm>
          </p:grpSpPr>
          <p:sp>
            <p:nvSpPr>
              <p:cNvPr id="5" name="TextBox 6"/>
              <p:cNvSpPr txBox="1"/>
              <p:nvPr/>
            </p:nvSpPr>
            <p:spPr>
              <a:xfrm>
                <a:off x="6416962" y="2822470"/>
                <a:ext cx="448425" cy="2462215"/>
              </a:xfrm>
              <a:prstGeom prst="rect">
                <a:avLst/>
              </a:prstGeom>
              <a:noFill/>
            </p:spPr>
            <p:txBody>
              <a:bodyPr vert="horz" wrap="square" lIns="0" tIns="0" rIns="0" bIns="0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en-US" altLang="zh-CN" sz="8000">
                    <a:solidFill>
                      <a:srgbClr val="FFB850"/>
                    </a:solidFill>
                    <a:latin typeface="Impact" panose="020b0806030902050204" pitchFamily="34" charset="0"/>
                    <a:ea typeface="微软雅黑" panose="020b0503020204020204" charset="-122"/>
                  </a:rPr>
                  <a:t>01</a:t>
                </a:r>
                <a:endParaRPr lang="zh-CN" altLang="en-US" sz="8000">
                  <a:solidFill>
                    <a:srgbClr val="FFB850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6" name="文本框 22"/>
              <p:cNvSpPr txBox="1"/>
              <p:nvPr/>
            </p:nvSpPr>
            <p:spPr>
              <a:xfrm>
                <a:off x="6382311" y="4812403"/>
                <a:ext cx="1112805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000" b="1">
                    <a:solidFill>
                      <a:srgbClr val="818181"/>
                    </a:solidFill>
                    <a:latin typeface="Leelawadee" panose="020b0502040204020203" pitchFamily="34" charset="-34"/>
                    <a:cs typeface="Leelawadee" panose="020b0502040204020203" pitchFamily="34" charset="-34"/>
                  </a:rPr>
                  <a:t>OPTION</a:t>
                </a:r>
                <a:endParaRPr lang="zh-CN" altLang="en-US" sz="2000" b="1">
                  <a:solidFill>
                    <a:srgbClr val="818181"/>
                  </a:solidFill>
                  <a:latin typeface="Leelawadee" panose="020b0502040204020203" pitchFamily="34" charset="-34"/>
                  <a:cs typeface="Leelawadee" panose="020b0502040204020203" pitchFamily="34" charset="-34"/>
                </a:endParaRPr>
              </a:p>
            </p:txBody>
          </p:sp>
        </p:grpSp>
        <p:grpSp>
          <p:nvGrpSpPr>
            <p:cNvPr id="7" name="组合 6"/>
            <p:cNvGrpSpPr/>
            <p:nvPr/>
          </p:nvGrpSpPr>
          <p:grpSpPr>
            <a:xfrm>
              <a:off x="1991097" y="4736639"/>
              <a:ext cx="6469321" cy="94643"/>
              <a:chOff x="6327224" y="1896619"/>
              <a:chExt cx="2624395" cy="9524"/>
            </a:xfrm>
          </p:grpSpPr>
          <p:cxnSp>
            <p:nvCxnSpPr>
              <p:cNvPr id="8" name="直接连接符 7"/>
              <p:cNvCxnSpPr/>
              <p:nvPr/>
            </p:nvCxnSpPr>
            <p:spPr>
              <a:xfrm>
                <a:off x="6327224" y="1896619"/>
                <a:ext cx="2624395" cy="0"/>
              </a:xfrm>
              <a:prstGeom prst="line">
                <a:avLst/>
              </a:prstGeom>
              <a:ln w="12700">
                <a:solidFill>
                  <a:schemeClr val="bg1">
                    <a:lumMod val="65000"/>
                  </a:schemeClr>
                </a:solidFill>
                <a:headEnd type="non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直接连接符 8"/>
              <p:cNvCxnSpPr/>
              <p:nvPr/>
            </p:nvCxnSpPr>
            <p:spPr>
              <a:xfrm>
                <a:off x="6327224" y="1906143"/>
                <a:ext cx="2624395" cy="0"/>
              </a:xfrm>
              <a:prstGeom prst="line">
                <a:avLst/>
              </a:prstGeom>
              <a:ln w="12700">
                <a:solidFill>
                  <a:schemeClr val="bg1"/>
                </a:solidFill>
                <a:headEnd type="non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文本框 45"/>
            <p:cNvSpPr txBox="1"/>
            <p:nvPr/>
          </p:nvSpPr>
          <p:spPr>
            <a:xfrm>
              <a:off x="3311301" y="3198947"/>
              <a:ext cx="6504775" cy="144655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sz="880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确定</a:t>
              </a:r>
              <a:r>
                <a:rPr lang="zh-CN" sz="880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主题</a:t>
              </a:r>
              <a:endParaRPr lang="zh-CN" sz="880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sp>
        <p:nvSpPr>
          <p:cNvPr id="17" name="文本框 4"/>
          <p:cNvSpPr txBox="1"/>
          <p:nvPr/>
        </p:nvSpPr>
        <p:spPr>
          <a:xfrm>
            <a:off x="2272544" y="3798207"/>
            <a:ext cx="683486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smtClean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病案归档流程</a:t>
            </a:r>
            <a:r>
              <a:rPr lang="zh-CN" altLang="en-US" sz="36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管理</a:t>
            </a:r>
            <a:endParaRPr lang="zh-CN" altLang="en-US" sz="360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文本框 97"/>
          <p:cNvSpPr txBox="1"/>
          <p:nvPr/>
        </p:nvSpPr>
        <p:spPr>
          <a:xfrm>
            <a:off x="466603" y="1158003"/>
            <a:ext cx="4581524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一、</a:t>
            </a:r>
            <a:r>
              <a:rPr lang="zh-CN" sz="2800"/>
              <a:t>确定主题</a:t>
            </a:r>
            <a:endParaRPr lang="zh-CN" sz="2800"/>
          </a:p>
        </p:txBody>
      </p:sp>
      <p:sp>
        <p:nvSpPr>
          <p:cNvPr id="37" name="矩形 36"/>
          <p:cNvSpPr/>
          <p:nvPr/>
        </p:nvSpPr>
        <p:spPr>
          <a:xfrm>
            <a:off x="1038686" y="2438180"/>
            <a:ext cx="9605639" cy="34163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/>
              <a:t>病案是医院管理中最为重要的信息资料，是医院必不可少的管理环节和重要信息库，是一个医院治疗成果和水平的重要体现。病案的归档是根据病案的标识（号码）将病案按一定的顺序进行系统性的排列、上架，以便能快速、容易地查阅和检索病案</a:t>
            </a:r>
            <a:r>
              <a:rPr lang="zh-CN" altLang="zh-CN" smtClean="0"/>
              <a:t>。</a:t>
            </a:r>
            <a:r>
              <a:rPr lang="zh-CN" altLang="en-US" smtClean="0"/>
              <a:t>若病案归档错误</a:t>
            </a:r>
            <a:r>
              <a:rPr lang="zh-CN" altLang="en-US"/>
              <a:t>或丢失，</a:t>
            </a:r>
            <a:r>
              <a:rPr lang="zh-CN" altLang="en-US" smtClean="0"/>
              <a:t>导致病案无法供应，给</a:t>
            </a:r>
            <a:r>
              <a:rPr lang="zh-CN" altLang="en-US"/>
              <a:t>患者带来严重损失，甚至引起医疗纠纷，还会给医务人员增加工作量、工作难度和</a:t>
            </a:r>
            <a:r>
              <a:rPr lang="zh-CN" altLang="en-US" smtClean="0"/>
              <a:t>强度。</a:t>
            </a:r>
            <a:r>
              <a:rPr lang="zh-CN" altLang="zh-CN" smtClean="0"/>
              <a:t>从</a:t>
            </a:r>
            <a:r>
              <a:rPr lang="zh-CN" altLang="zh-CN"/>
              <a:t>病案的回收到病案的归档，再到病案的供应这一过程，病案归档管理可能存在诸多断链风险。因此，于</a:t>
            </a:r>
            <a:r>
              <a:rPr lang="en-US" altLang="zh-CN"/>
              <a:t>2023</a:t>
            </a:r>
            <a:r>
              <a:rPr lang="zh-CN" altLang="zh-CN"/>
              <a:t>年</a:t>
            </a:r>
            <a:r>
              <a:rPr lang="en-US" altLang="zh-CN"/>
              <a:t>07</a:t>
            </a:r>
            <a:r>
              <a:rPr lang="zh-CN" altLang="zh-CN"/>
              <a:t>月开始运用失效模式和效应分析，降低病案流通过程中存在的风险，并采取积极有效的控制措施，以加强对病案归档风险的管理</a:t>
            </a:r>
            <a:r>
              <a:rPr lang="zh-CN" altLang="zh-CN" smtClean="0"/>
              <a:t>。</a:t>
            </a:r>
            <a:endParaRPr lang="en-US" altLang="zh-CN" smtClean="0"/>
          </a:p>
          <a:p>
            <a:endParaRPr lang="en-US" altLang="zh-CN"/>
          </a:p>
          <a:p>
            <a:endParaRPr lang="en-US" altLang="zh-CN" smtClean="0"/>
          </a:p>
          <a:p>
            <a:endParaRPr lang="en-US" altLang="zh-CN"/>
          </a:p>
          <a:p>
            <a:endParaRPr lang="en-US" altLang="zh-CN" smtClean="0"/>
          </a:p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272544" y="2071203"/>
            <a:ext cx="7880883" cy="2373335"/>
            <a:chOff x="2272544" y="2071203"/>
            <a:chExt cx="7880883" cy="2373335"/>
          </a:xfrm>
        </p:grpSpPr>
        <p:grpSp>
          <p:nvGrpSpPr>
            <p:cNvPr id="16" name="组合 15"/>
            <p:cNvGrpSpPr/>
            <p:nvPr/>
          </p:nvGrpSpPr>
          <p:grpSpPr>
            <a:xfrm>
              <a:off x="2272544" y="2071203"/>
              <a:ext cx="7880883" cy="1632332"/>
              <a:chOff x="1935193" y="3198950"/>
              <a:chExt cx="7880883" cy="1632332"/>
            </a:xfrm>
          </p:grpSpPr>
          <p:grpSp>
            <p:nvGrpSpPr>
              <p:cNvPr id="4" name="组合 3"/>
              <p:cNvGrpSpPr/>
              <p:nvPr/>
            </p:nvGrpSpPr>
            <p:grpSpPr>
              <a:xfrm>
                <a:off x="1935193" y="3306671"/>
                <a:ext cx="2752217" cy="1231108"/>
                <a:chOff x="6382311" y="2822470"/>
                <a:chExt cx="1112805" cy="2462215"/>
              </a:xfrm>
            </p:grpSpPr>
            <p:sp>
              <p:nvSpPr>
                <p:cNvPr id="5" name="TextBox 6"/>
                <p:cNvSpPr txBox="1"/>
                <p:nvPr/>
              </p:nvSpPr>
              <p:spPr>
                <a:xfrm>
                  <a:off x="6416962" y="2822470"/>
                  <a:ext cx="448425" cy="2462215"/>
                </a:xfrm>
                <a:prstGeom prst="rect">
                  <a:avLst/>
                </a:prstGeom>
                <a:noFill/>
              </p:spPr>
              <p:txBody>
                <a:bodyPr vert="horz" wrap="square" lIns="0" tIns="0" rIns="0" bIns="0" rtlCol="0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l"/>
                  <a:r>
                    <a:rPr lang="en-US" altLang="zh-CN" sz="8000" smtClean="0">
                      <a:solidFill>
                        <a:schemeClr val="accent1"/>
                      </a:solidFill>
                      <a:latin typeface="Impact" panose="020b0806030902050204" pitchFamily="34" charset="0"/>
                      <a:ea typeface="微软雅黑" panose="020b0503020204020204" charset="-122"/>
                    </a:rPr>
                    <a:t>02</a:t>
                  </a:r>
                  <a:endParaRPr lang="zh-CN" altLang="en-US" sz="8000">
                    <a:solidFill>
                      <a:schemeClr val="accent1"/>
                    </a:solidFill>
                    <a:latin typeface="微软雅黑" panose="020b0503020204020204" charset="-122"/>
                    <a:ea typeface="微软雅黑" panose="020b0503020204020204" charset="-122"/>
                  </a:endParaRPr>
                </a:p>
              </p:txBody>
            </p:sp>
            <p:sp>
              <p:nvSpPr>
                <p:cNvPr id="6" name="文本框 22"/>
                <p:cNvSpPr txBox="1"/>
                <p:nvPr/>
              </p:nvSpPr>
              <p:spPr>
                <a:xfrm>
                  <a:off x="6382311" y="4812403"/>
                  <a:ext cx="1112805" cy="40011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en-US" altLang="zh-CN" sz="2000" b="1">
                      <a:solidFill>
                        <a:srgbClr val="818181"/>
                      </a:solidFill>
                      <a:latin typeface="Leelawadee" panose="020b0502040204020203" pitchFamily="34" charset="-34"/>
                      <a:cs typeface="Leelawadee" panose="020b0502040204020203" pitchFamily="34" charset="-34"/>
                    </a:rPr>
                    <a:t>OPTION</a:t>
                  </a:r>
                  <a:endParaRPr lang="zh-CN" altLang="en-US" sz="2000" b="1">
                    <a:solidFill>
                      <a:srgbClr val="818181"/>
                    </a:solidFill>
                    <a:latin typeface="Leelawadee" panose="020b0502040204020203" pitchFamily="34" charset="-34"/>
                    <a:cs typeface="Leelawadee" panose="020b0502040204020203" pitchFamily="34" charset="-34"/>
                  </a:endParaRPr>
                </a:p>
              </p:txBody>
            </p:sp>
          </p:grpSp>
          <p:grpSp>
            <p:nvGrpSpPr>
              <p:cNvPr id="7" name="组合 6"/>
              <p:cNvGrpSpPr/>
              <p:nvPr/>
            </p:nvGrpSpPr>
            <p:grpSpPr>
              <a:xfrm>
                <a:off x="1991097" y="4736639"/>
                <a:ext cx="6469321" cy="94643"/>
                <a:chOff x="6327224" y="1896619"/>
                <a:chExt cx="2624395" cy="9524"/>
              </a:xfrm>
            </p:grpSpPr>
            <p:cxnSp>
              <p:nvCxnSpPr>
                <p:cNvPr id="8" name="直接连接符 7"/>
                <p:cNvCxnSpPr/>
                <p:nvPr/>
              </p:nvCxnSpPr>
              <p:spPr>
                <a:xfrm>
                  <a:off x="6327224" y="1896619"/>
                  <a:ext cx="2624395" cy="0"/>
                </a:xfrm>
                <a:prstGeom prst="line">
                  <a:avLst/>
                </a:prstGeom>
                <a:ln w="12700">
                  <a:solidFill>
                    <a:schemeClr val="bg1">
                      <a:lumMod val="65000"/>
                    </a:schemeClr>
                  </a:solidFill>
                  <a:headEnd type="none"/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直接连接符 8"/>
                <p:cNvCxnSpPr/>
                <p:nvPr/>
              </p:nvCxnSpPr>
              <p:spPr>
                <a:xfrm>
                  <a:off x="6327224" y="1906143"/>
                  <a:ext cx="2624395" cy="0"/>
                </a:xfrm>
                <a:prstGeom prst="line">
                  <a:avLst/>
                </a:prstGeom>
                <a:ln w="12700">
                  <a:solidFill>
                    <a:schemeClr val="bg1"/>
                  </a:solidFill>
                  <a:headEnd type="none"/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0" name="文本框 45"/>
              <p:cNvSpPr txBox="1"/>
              <p:nvPr/>
            </p:nvSpPr>
            <p:spPr>
              <a:xfrm>
                <a:off x="3311301" y="3198950"/>
                <a:ext cx="6504775" cy="144655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8800" smtClean="0">
                    <a:solidFill>
                      <a:schemeClr val="tx1">
                        <a:lumMod val="75000"/>
                        <a:lumOff val="25000"/>
                      </a:schemeClr>
                    </a:solidFill>
                  </a:rPr>
                  <a:t>成立小组</a:t>
                </a:r>
                <a:endParaRPr lang="zh-CN" sz="8800">
                  <a:solidFill>
                    <a:schemeClr val="tx1">
                      <a:lumMod val="75000"/>
                      <a:lumOff val="25000"/>
                    </a:schemeClr>
                  </a:solidFill>
                </a:endParaRPr>
              </a:p>
            </p:txBody>
          </p:sp>
        </p:grpSp>
        <p:sp>
          <p:nvSpPr>
            <p:cNvPr id="17" name="文本框 4"/>
            <p:cNvSpPr txBox="1"/>
            <p:nvPr/>
          </p:nvSpPr>
          <p:spPr>
            <a:xfrm>
              <a:off x="2272544" y="3798207"/>
              <a:ext cx="6834865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smtClean="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病案归档流程</a:t>
              </a:r>
              <a:r>
                <a:rPr lang="zh-CN" altLang="en-US" sz="36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管理</a:t>
              </a:r>
              <a:endParaRPr lang="zh-CN" altLang="en-US" sz="36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97"/>
          <p:cNvSpPr txBox="1"/>
          <p:nvPr/>
        </p:nvSpPr>
        <p:spPr>
          <a:xfrm>
            <a:off x="5278936" y="266463"/>
            <a:ext cx="30838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2"/>
                </a:solidFill>
              </a:rPr>
              <a:t>二、</a:t>
            </a:r>
            <a:r>
              <a:rPr lang="zh-CN" sz="2800">
                <a:solidFill>
                  <a:schemeClr val="bg2"/>
                </a:solidFill>
              </a:rPr>
              <a:t>成立小组</a:t>
            </a:r>
            <a:endParaRPr lang="zh-CN" sz="2800">
              <a:solidFill>
                <a:schemeClr val="bg2"/>
              </a:solidFill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994510" y="1073769"/>
          <a:ext cx="8552161" cy="5469076"/>
        </p:xfrm>
        <a:graphic>
          <a:graphicData uri="http://schemas.openxmlformats.org/drawingml/2006/table">
            <a:tbl>
              <a:tblPr>
                <a:tableStyleId>{07A5412C-3FF9-4C88-B7CC-41A1CAE698A2}</a:tableStyleId>
              </a:tblPr>
              <a:tblGrid>
                <a:gridCol w="2301662"/>
                <a:gridCol w="4294194"/>
                <a:gridCol w="1956305"/>
              </a:tblGrid>
              <a:tr h="477436">
                <a:tc>
                  <a:txBody>
                    <a:bodyPr vert="horz" wrap="square"/>
                    <a:lstStyle/>
                    <a:p>
                      <a:pPr algn="ctr" fontAlgn="b">
                        <a:buNone/>
                      </a:pPr>
                      <a:r>
                        <a:rPr lang="zh-CN" altLang="en-US" sz="1400" u="none" strike="noStrike">
                          <a:effectLst/>
                        </a:rPr>
                        <a:t>科室</a:t>
                      </a:r>
                      <a:endParaRPr lang="zh-CN" altLang="en-US" sz="1400" b="0" u="none" strike="noStrike">
                        <a:solidFill>
                          <a:schemeClr val="bg1"/>
                        </a:solidFill>
                        <a:effectLst/>
                        <a:latin typeface="汉仪旗黑-55简" panose="00020600040101010101" charset="-122"/>
                        <a:ea typeface="汉仪旗黑-55简" panose="00020600040101010101" charset="-122"/>
                      </a:endParaRPr>
                    </a:p>
                  </a:txBody>
                  <a:tcPr marL="9525" marR="9525" marT="9525" marB="0" anchor="ctr">
                    <a:solidFill>
                      <a:srgbClr val="99CC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zh-CN" altLang="en-US" sz="1400" u="none" strike="noStrike">
                          <a:effectLst/>
                        </a:rPr>
                        <a:t>职务</a:t>
                      </a:r>
                      <a:endParaRPr lang="zh-CN" altLang="en-US" sz="1400" b="0" u="none" strike="noStrike">
                        <a:solidFill>
                          <a:schemeClr val="bg1"/>
                        </a:solidFill>
                        <a:effectLst/>
                        <a:latin typeface="汉仪旗黑-55简" panose="00020600040101010101" charset="-122"/>
                        <a:ea typeface="汉仪旗黑-55简" panose="00020600040101010101" charset="-122"/>
                      </a:endParaRPr>
                    </a:p>
                  </a:txBody>
                  <a:tcPr marL="9525" marR="9525" marT="9525" marB="0" anchor="ctr">
                    <a:solidFill>
                      <a:srgbClr val="99CC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zh-CN" altLang="en-US" sz="1400" u="none" strike="noStrike">
                          <a:effectLst/>
                        </a:rPr>
                        <a:t>姓名</a:t>
                      </a:r>
                      <a:endParaRPr lang="zh-CN" altLang="en-US" sz="1400" b="0" i="0" u="none" strike="noStrike">
                        <a:solidFill>
                          <a:schemeClr val="bg1"/>
                        </a:solidFill>
                        <a:effectLst/>
                        <a:latin typeface="汉仪旗黑-55简" panose="00020600040101010101" charset="-122"/>
                        <a:ea typeface="汉仪旗黑-55简" panose="00020600040101010101" charset="-122"/>
                      </a:endParaRPr>
                    </a:p>
                  </a:txBody>
                  <a:tcPr marL="9525" marR="9525" marT="9525" marB="0" anchor="ctr">
                    <a:solidFill>
                      <a:srgbClr val="99CCFF"/>
                    </a:solidFill>
                  </a:tcPr>
                </a:tc>
              </a:tr>
              <a:tr h="499164">
                <a:tc rowSpan="10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1600" smtClean="0">
                          <a:ln>
                            <a:noFill/>
                          </a:ln>
                        </a:rPr>
                        <a:t>病案管理科</a:t>
                      </a:r>
                      <a:endParaRPr lang="zh-CN" altLang="en-US" sz="1600" b="0">
                        <a:ln>
                          <a:noFill/>
                        </a:ln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</a:tr>
              <a:tr h="49916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</a:tr>
              <a:tr h="49916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endParaRPr lang="en-US" altLang="en-US" sz="1600" b="0">
                        <a:ln>
                          <a:noFill/>
                        </a:ln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</a:tr>
              <a:tr h="49916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</a:tr>
              <a:tr h="49916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</a:tr>
              <a:tr h="49916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</a:tr>
              <a:tr h="49916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</a:tr>
              <a:tr h="49916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</a:tr>
              <a:tr h="499164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</a:tr>
              <a:tr h="49916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97"/>
          <p:cNvSpPr txBox="1"/>
          <p:nvPr/>
        </p:nvSpPr>
        <p:spPr>
          <a:xfrm>
            <a:off x="5278936" y="266463"/>
            <a:ext cx="30838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2"/>
                </a:solidFill>
              </a:rPr>
              <a:t>二、</a:t>
            </a:r>
            <a:r>
              <a:rPr lang="zh-CN" sz="2800">
                <a:solidFill>
                  <a:schemeClr val="bg2"/>
                </a:solidFill>
              </a:rPr>
              <a:t>成立小组</a:t>
            </a:r>
            <a:endParaRPr lang="zh-CN" sz="2800">
              <a:solidFill>
                <a:schemeClr val="bg2"/>
              </a:solidFill>
            </a:endParaRPr>
          </a:p>
        </p:txBody>
      </p:sp>
      <p:sp>
        <p:nvSpPr>
          <p:cNvPr id="3" name="文本框 35">
            <a:hlinkClick r:id="rId2" action="ppaction://hlinkfile"/>
          </p:cNvPr>
          <p:cNvSpPr txBox="1"/>
          <p:nvPr/>
        </p:nvSpPr>
        <p:spPr>
          <a:xfrm>
            <a:off x="1642001" y="1047538"/>
            <a:ext cx="9061450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3FAF63"/>
                </a:solidFill>
              </a:rPr>
              <a:t>对小组成员进行</a:t>
            </a:r>
            <a:r>
              <a:rPr lang="en-US" altLang="zh-CN" sz="2400">
                <a:solidFill>
                  <a:srgbClr val="3FAF63"/>
                </a:solidFill>
              </a:rPr>
              <a:t>FMEA</a:t>
            </a:r>
            <a:r>
              <a:rPr lang="zh-CN" altLang="en-US" sz="2400">
                <a:solidFill>
                  <a:srgbClr val="3FAF63"/>
                </a:solidFill>
              </a:rPr>
              <a:t>培训</a:t>
            </a:r>
            <a:r>
              <a:rPr lang="en-US" altLang="zh-CN" sz="2400">
                <a:solidFill>
                  <a:srgbClr val="3FAF63"/>
                </a:solidFill>
              </a:rPr>
              <a:t>--</a:t>
            </a:r>
            <a:r>
              <a:rPr lang="zh-CN" altLang="en-US" sz="2400">
                <a:solidFill>
                  <a:srgbClr val="3FAF63"/>
                </a:solidFill>
              </a:rPr>
              <a:t>观看陈怡礽老师</a:t>
            </a:r>
            <a:r>
              <a:rPr lang="en-US" altLang="zh-CN" sz="2400">
                <a:solidFill>
                  <a:srgbClr val="3FAF63"/>
                </a:solidFill>
              </a:rPr>
              <a:t>FMEA</a:t>
            </a:r>
            <a:r>
              <a:rPr lang="zh-CN" altLang="en-US" sz="2400">
                <a:solidFill>
                  <a:srgbClr val="3FAF63"/>
                </a:solidFill>
              </a:rPr>
              <a:t>教学视频</a:t>
            </a:r>
            <a:endParaRPr lang="zh-CN" altLang="en-US" sz="2400">
              <a:solidFill>
                <a:srgbClr val="3FAF63"/>
              </a:solidFill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675" y="1749425"/>
            <a:ext cx="5262245" cy="398907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20" y="1749425"/>
            <a:ext cx="5596890" cy="398843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/>
        </p:nvGrpSpPr>
        <p:grpSpPr>
          <a:xfrm>
            <a:off x="2328448" y="2071203"/>
            <a:ext cx="7824979" cy="1632332"/>
            <a:chOff x="1991097" y="3198950"/>
            <a:chExt cx="7824979" cy="1632332"/>
          </a:xfrm>
        </p:grpSpPr>
        <p:sp>
          <p:nvSpPr>
            <p:cNvPr id="6" name="文本框 22"/>
            <p:cNvSpPr txBox="1"/>
            <p:nvPr/>
          </p:nvSpPr>
          <p:spPr>
            <a:xfrm>
              <a:off x="1991097" y="4301637"/>
              <a:ext cx="2752217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>
                  <a:solidFill>
                    <a:srgbClr val="818181"/>
                  </a:solidFill>
                  <a:latin typeface="Leelawadee" panose="020b0502040204020203" pitchFamily="34" charset="-34"/>
                  <a:cs typeface="Leelawadee" panose="020b0502040204020203" pitchFamily="34" charset="-34"/>
                </a:rPr>
                <a:t>OPTION</a:t>
              </a:r>
              <a:endParaRPr lang="zh-CN" altLang="en-US" sz="2000" b="1">
                <a:solidFill>
                  <a:srgbClr val="818181"/>
                </a:solidFill>
                <a:latin typeface="Leelawadee" panose="020b0502040204020203" pitchFamily="34" charset="-34"/>
                <a:cs typeface="Leelawadee" panose="020b0502040204020203" pitchFamily="34" charset="-34"/>
              </a:endParaRPr>
            </a:p>
          </p:txBody>
        </p:sp>
        <p:grpSp>
          <p:nvGrpSpPr>
            <p:cNvPr id="7" name="组合 6"/>
            <p:cNvGrpSpPr/>
            <p:nvPr/>
          </p:nvGrpSpPr>
          <p:grpSpPr>
            <a:xfrm>
              <a:off x="1991097" y="4736639"/>
              <a:ext cx="6469321" cy="94643"/>
              <a:chOff x="6327224" y="1896619"/>
              <a:chExt cx="2624395" cy="9524"/>
            </a:xfrm>
          </p:grpSpPr>
          <p:cxnSp>
            <p:nvCxnSpPr>
              <p:cNvPr id="8" name="直接连接符 7"/>
              <p:cNvCxnSpPr/>
              <p:nvPr/>
            </p:nvCxnSpPr>
            <p:spPr>
              <a:xfrm>
                <a:off x="6327224" y="1896619"/>
                <a:ext cx="2624395" cy="0"/>
              </a:xfrm>
              <a:prstGeom prst="line">
                <a:avLst/>
              </a:prstGeom>
              <a:ln w="12700">
                <a:solidFill>
                  <a:schemeClr val="bg1">
                    <a:lumMod val="65000"/>
                  </a:schemeClr>
                </a:solidFill>
                <a:headEnd type="non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直接连接符 8"/>
              <p:cNvCxnSpPr/>
              <p:nvPr/>
            </p:nvCxnSpPr>
            <p:spPr>
              <a:xfrm>
                <a:off x="6327224" y="1906143"/>
                <a:ext cx="2624395" cy="0"/>
              </a:xfrm>
              <a:prstGeom prst="line">
                <a:avLst/>
              </a:prstGeom>
              <a:ln w="12700">
                <a:solidFill>
                  <a:schemeClr val="bg1"/>
                </a:solidFill>
                <a:headEnd type="non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文本框 45"/>
            <p:cNvSpPr txBox="1"/>
            <p:nvPr/>
          </p:nvSpPr>
          <p:spPr>
            <a:xfrm>
              <a:off x="3311301" y="3198950"/>
              <a:ext cx="6504775" cy="144655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880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流程分析</a:t>
              </a:r>
              <a:endParaRPr lang="zh-CN" sz="880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sp>
        <p:nvSpPr>
          <p:cNvPr id="17" name="文本框 4"/>
          <p:cNvSpPr txBox="1"/>
          <p:nvPr/>
        </p:nvSpPr>
        <p:spPr>
          <a:xfrm>
            <a:off x="2272544" y="3798207"/>
            <a:ext cx="683486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smtClean="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病案归档流程</a:t>
            </a:r>
            <a:r>
              <a:rPr lang="zh-CN" altLang="en-US" sz="36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管理</a:t>
            </a:r>
            <a:endParaRPr lang="zh-CN" altLang="en-US" sz="360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272544" y="2132758"/>
            <a:ext cx="1277914" cy="132343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>
                <a:solidFill>
                  <a:srgbClr val="E87071"/>
                </a:solidFill>
                <a:latin typeface="Impact" panose="020b0806030902050204" pitchFamily="34" charset="0"/>
                <a:ea typeface="微软雅黑" panose="020b0503020204020204" charset="-122"/>
              </a:rPr>
              <a:t>03</a:t>
            </a:r>
            <a:endParaRPr lang="zh-CN" altLang="en-US">
              <a:solidFill>
                <a:srgbClr val="E8707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97"/>
          <p:cNvSpPr txBox="1"/>
          <p:nvPr/>
        </p:nvSpPr>
        <p:spPr>
          <a:xfrm>
            <a:off x="5278936" y="266463"/>
            <a:ext cx="30838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2"/>
                </a:solidFill>
              </a:rPr>
              <a:t>三</a:t>
            </a:r>
            <a:r>
              <a:rPr lang="zh-CN" altLang="en-US" sz="2800" smtClean="0">
                <a:solidFill>
                  <a:schemeClr val="bg2"/>
                </a:solidFill>
              </a:rPr>
              <a:t>、流程分析</a:t>
            </a:r>
            <a:endParaRPr lang="zh-CN" sz="2800">
              <a:solidFill>
                <a:schemeClr val="bg2"/>
              </a:solidFill>
            </a:endParaRPr>
          </a:p>
        </p:txBody>
      </p:sp>
      <p:sp>
        <p:nvSpPr>
          <p:cNvPr id="159" name="圆角矩形 158"/>
          <p:cNvSpPr/>
          <p:nvPr/>
        </p:nvSpPr>
        <p:spPr>
          <a:xfrm>
            <a:off x="8703607" y="2616591"/>
            <a:ext cx="1271689" cy="2745522"/>
          </a:xfrm>
          <a:prstGeom prst="roundRect">
            <a:avLst/>
          </a:prstGeom>
          <a:noFill/>
          <a:ln w="12700" cap="flat" cmpd="sng" algn="ctr">
            <a:solidFill>
              <a:srgbClr val="5B9BD5">
                <a:lumMod val="75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3" name="组合 162"/>
          <p:cNvGrpSpPr/>
          <p:nvPr/>
        </p:nvGrpSpPr>
        <p:grpSpPr>
          <a:xfrm>
            <a:off x="522795" y="959364"/>
            <a:ext cx="11257873" cy="4747055"/>
            <a:chOff x="522795" y="959364"/>
            <a:chExt cx="11257873" cy="4747055"/>
          </a:xfrm>
        </p:grpSpPr>
        <p:sp>
          <p:nvSpPr>
            <p:cNvPr id="162" name="文本框 28"/>
            <p:cNvSpPr txBox="1"/>
            <p:nvPr/>
          </p:nvSpPr>
          <p:spPr>
            <a:xfrm>
              <a:off x="10456908" y="2626118"/>
              <a:ext cx="1323760" cy="3080301"/>
            </a:xfrm>
            <a:prstGeom prst="rect">
              <a:avLst/>
            </a:prstGeom>
            <a:solidFill>
              <a:sysClr val="window" lastClr="FFFFFF"/>
            </a:solidFill>
            <a:ln w="6350">
              <a:noFill/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spcAft>
                  <a:spcPct val="0"/>
                </a:spcAft>
              </a:pPr>
              <a:r>
                <a:rPr lang="en-US" sz="14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G1</a:t>
              </a:r>
              <a:r>
                <a:rPr lang="zh-CN" sz="14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：申请人出具相关证明</a:t>
              </a:r>
              <a:endParaRPr lang="zh-CN" sz="1400" kern="100">
                <a:effectLst/>
                <a:latin typeface="Calibri"/>
                <a:ea typeface="宋体" panose="02010600030101010101" pitchFamily="2" charset="-122"/>
                <a:cs typeface="Times New Roman" panose="02020603050405020304"/>
              </a:endParaRPr>
            </a:p>
            <a:p>
              <a:pPr algn="just">
                <a:spcAft>
                  <a:spcPct val="0"/>
                </a:spcAft>
              </a:pPr>
              <a:r>
                <a:rPr lang="en-US" sz="14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G2</a:t>
              </a:r>
              <a:r>
                <a:rPr lang="zh-CN" sz="14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：核实身份无误并复印申请资料</a:t>
              </a:r>
              <a:endParaRPr lang="zh-CN" sz="1400" kern="100">
                <a:effectLst/>
                <a:latin typeface="Calibri"/>
                <a:ea typeface="宋体" panose="02010600030101010101" pitchFamily="2" charset="-122"/>
                <a:cs typeface="Times New Roman" panose="02020603050405020304"/>
              </a:endParaRPr>
            </a:p>
            <a:p>
              <a:pPr algn="just">
                <a:spcAft>
                  <a:spcPct val="0"/>
                </a:spcAft>
              </a:pPr>
              <a:r>
                <a:rPr lang="en-US" sz="14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G3</a:t>
              </a:r>
              <a:r>
                <a:rPr lang="zh-CN" sz="14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：经申请人核对无误，加盖证明印记</a:t>
              </a:r>
              <a:endParaRPr lang="zh-CN" sz="1400" kern="100">
                <a:effectLst/>
                <a:latin typeface="Calibri"/>
                <a:ea typeface="宋体" panose="02010600030101010101" pitchFamily="2" charset="-122"/>
                <a:cs typeface="Times New Roman" panose="02020603050405020304"/>
              </a:endParaRPr>
            </a:p>
            <a:p>
              <a:pPr algn="just">
                <a:spcAft>
                  <a:spcPct val="0"/>
                </a:spcAft>
              </a:pPr>
              <a:r>
                <a:rPr lang="en-US" sz="14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G4</a:t>
              </a:r>
              <a:r>
                <a:rPr lang="zh-CN" sz="14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：病案科做好复印登记申请人签字留档，病案放回原位</a:t>
              </a:r>
              <a:endParaRPr lang="zh-CN" sz="1400" kern="100">
                <a:effectLst/>
                <a:latin typeface="Calibri"/>
                <a:ea typeface="宋体" panose="02010600030101010101" pitchFamily="2" charset="-122"/>
                <a:cs typeface="Times New Roman" panose="02020603050405020304"/>
              </a:endParaRPr>
            </a:p>
            <a:p>
              <a:pPr algn="just">
                <a:spcAft>
                  <a:spcPct val="0"/>
                </a:spcAft>
              </a:pPr>
              <a:r>
                <a:rPr lang="en-US" sz="14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 </a:t>
              </a:r>
              <a:endParaRPr lang="zh-CN" sz="1400" kern="100">
                <a:effectLst/>
                <a:latin typeface="Calibri"/>
                <a:ea typeface="宋体" panose="02010600030101010101" pitchFamily="2" charset="-122"/>
                <a:cs typeface="Times New Roman" panose="02020603050405020304"/>
              </a:endParaRPr>
            </a:p>
            <a:p>
              <a:pPr algn="just">
                <a:spcAft>
                  <a:spcPct val="0"/>
                </a:spcAft>
              </a:pPr>
              <a:r>
                <a:rPr lang="en-US" sz="14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 </a:t>
              </a:r>
              <a:endParaRPr lang="zh-CN" sz="1400" kern="100">
                <a:effectLst/>
                <a:latin typeface="Calibri"/>
                <a:ea typeface="宋体" panose="02010600030101010101" pitchFamily="2" charset="-122"/>
                <a:cs typeface="Times New Roman" panose="02020603050405020304"/>
              </a:endParaRPr>
            </a:p>
          </p:txBody>
        </p:sp>
        <p:sp>
          <p:nvSpPr>
            <p:cNvPr id="158" name="文本框 22"/>
            <p:cNvSpPr txBox="1"/>
            <p:nvPr/>
          </p:nvSpPr>
          <p:spPr>
            <a:xfrm>
              <a:off x="7228856" y="2814526"/>
              <a:ext cx="907351" cy="1628900"/>
            </a:xfrm>
            <a:prstGeom prst="rect">
              <a:avLst/>
            </a:prstGeom>
            <a:solidFill>
              <a:sysClr val="window" lastClr="FFFFFF"/>
            </a:solidFill>
            <a:ln w="6350">
              <a:noFill/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spcAft>
                  <a:spcPct val="0"/>
                </a:spcAft>
              </a:pPr>
              <a:r>
                <a:rPr lang="en-US" sz="16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E1</a:t>
              </a:r>
              <a:r>
                <a:rPr lang="zh-CN" sz="16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：</a:t>
              </a:r>
              <a:r>
                <a:rPr lang="zh-CN" sz="1600" kern="100" spc="20">
                  <a:solidFill>
                    <a:srgbClr val="000000"/>
                  </a:solidFill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将病案按</a:t>
              </a:r>
              <a:r>
                <a:rPr lang="zh-CN" sz="1400" kern="100" spc="20">
                  <a:solidFill>
                    <a:srgbClr val="000000"/>
                  </a:solidFill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一定</a:t>
              </a:r>
              <a:r>
                <a:rPr lang="zh-CN" sz="1600" kern="100" spc="20">
                  <a:solidFill>
                    <a:srgbClr val="000000"/>
                  </a:solidFill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的顺序进行系统性的排列、上架</a:t>
              </a:r>
              <a:endParaRPr lang="zh-CN" sz="1600" kern="100">
                <a:effectLst/>
                <a:latin typeface="Calibri"/>
                <a:ea typeface="宋体" panose="02010600030101010101" pitchFamily="2" charset="-122"/>
                <a:cs typeface="Times New Roman" panose="02020603050405020304"/>
              </a:endParaRPr>
            </a:p>
          </p:txBody>
        </p:sp>
        <p:sp>
          <p:nvSpPr>
            <p:cNvPr id="153" name="文本框 19"/>
            <p:cNvSpPr txBox="1"/>
            <p:nvPr/>
          </p:nvSpPr>
          <p:spPr>
            <a:xfrm>
              <a:off x="661210" y="2827690"/>
              <a:ext cx="926874" cy="2401673"/>
            </a:xfrm>
            <a:prstGeom prst="rect">
              <a:avLst/>
            </a:prstGeom>
            <a:solidFill>
              <a:schemeClr val="lt1"/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just">
                <a:spcAft>
                  <a:spcPct val="0"/>
                </a:spcAft>
              </a:pPr>
              <a:r>
                <a:rPr lang="en-US" sz="1400" kern="100">
                  <a:effectLst/>
                  <a:ea typeface="宋体" panose="02010600030101010101" pitchFamily="2" charset="-122"/>
                  <a:cs typeface="Times New Roman" panose="02020603050405020304"/>
                </a:rPr>
                <a:t>A1</a:t>
              </a:r>
              <a:r>
                <a:rPr lang="zh-CN" sz="1400" kern="100">
                  <a:effectLst/>
                  <a:ea typeface="宋体" panose="02010600030101010101" pitchFamily="2" charset="-122"/>
                  <a:cs typeface="Times New Roman" panose="02020603050405020304"/>
                </a:rPr>
                <a:t>：出院病历送到病案管理科</a:t>
              </a:r>
              <a:endParaRPr lang="zh-CN" sz="1400" kern="100">
                <a:effectLst/>
                <a:ea typeface="宋体" panose="02010600030101010101" pitchFamily="2" charset="-122"/>
                <a:cs typeface="Times New Roman" panose="02020603050405020304"/>
              </a:endParaRPr>
            </a:p>
            <a:p>
              <a:pPr algn="just">
                <a:spcAft>
                  <a:spcPct val="0"/>
                </a:spcAft>
              </a:pPr>
              <a:r>
                <a:rPr lang="en-US" sz="1400" kern="100">
                  <a:effectLst/>
                  <a:ea typeface="宋体" panose="02010600030101010101" pitchFamily="2" charset="-122"/>
                  <a:cs typeface="Times New Roman" panose="02020603050405020304"/>
                </a:rPr>
                <a:t>A2</a:t>
              </a:r>
              <a:r>
                <a:rPr lang="zh-CN" sz="1400" kern="100">
                  <a:effectLst/>
                  <a:ea typeface="宋体" panose="02010600030101010101" pitchFamily="2" charset="-122"/>
                  <a:cs typeface="Times New Roman" panose="02020603050405020304"/>
                </a:rPr>
                <a:t>：对出院病历进行核对、回收</a:t>
              </a:r>
              <a:endParaRPr lang="zh-CN" sz="1400" kern="100">
                <a:effectLst/>
                <a:ea typeface="宋体" panose="02010600030101010101" pitchFamily="2" charset="-122"/>
                <a:cs typeface="Times New Roman" panose="02020603050405020304"/>
              </a:endParaRPr>
            </a:p>
          </p:txBody>
        </p:sp>
        <p:graphicFrame>
          <p:nvGraphicFramePr>
            <p:cNvPr id="150" name="图示 149"/>
            <p:cNvGraphicFramePr/>
            <p:nvPr/>
          </p:nvGraphicFramePr>
          <p:xfrm>
            <a:off x="522795" y="959364"/>
            <a:ext cx="11009297" cy="1783836"/>
          </p:xfrm>
          <a:graphic>
            <a:graphicData uri="http://schemas.openxmlformats.org/drawingml/2006/diagram">
              <dgm:relIds xmlns:dgm="http://schemas.openxmlformats.org/drawingml/2006/diagram" r:dm="rId3" r:lo="rId4" r:qs="rId5" r:cs="rId6"/>
            </a:graphicData>
          </a:graphic>
        </p:graphicFrame>
        <p:sp>
          <p:nvSpPr>
            <p:cNvPr id="151" name="下箭头 150"/>
            <p:cNvSpPr/>
            <p:nvPr/>
          </p:nvSpPr>
          <p:spPr>
            <a:xfrm>
              <a:off x="970914" y="2306077"/>
              <a:ext cx="307469" cy="310515"/>
            </a:xfrm>
            <a:prstGeom prst="downArrow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2" name="圆角矩形 151"/>
            <p:cNvSpPr/>
            <p:nvPr/>
          </p:nvSpPr>
          <p:spPr>
            <a:xfrm>
              <a:off x="557704" y="2732084"/>
              <a:ext cx="1133887" cy="2108204"/>
            </a:xfrm>
            <a:prstGeom prst="round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4" name="圆角矩形 153"/>
            <p:cNvSpPr/>
            <p:nvPr/>
          </p:nvSpPr>
          <p:spPr>
            <a:xfrm>
              <a:off x="7091075" y="2669114"/>
              <a:ext cx="1271689" cy="2171174"/>
            </a:xfrm>
            <a:prstGeom prst="roundRect">
              <a:avLst/>
            </a:prstGeom>
            <a:noFill/>
            <a:ln w="12700" cap="flat" cmpd="sng" algn="ctr">
              <a:solidFill>
                <a:srgbClr val="5B9BD5">
                  <a:lumMod val="75000"/>
                </a:srgbClr>
              </a:solidFill>
              <a:prstDash val="solid"/>
              <a:miter lim="800000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5" name="下箭头 154"/>
            <p:cNvSpPr/>
            <p:nvPr/>
          </p:nvSpPr>
          <p:spPr>
            <a:xfrm>
              <a:off x="7568503" y="2300360"/>
              <a:ext cx="307469" cy="310515"/>
            </a:xfrm>
            <a:prstGeom prst="downArrow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6" name="下箭头 155"/>
            <p:cNvSpPr/>
            <p:nvPr/>
          </p:nvSpPr>
          <p:spPr>
            <a:xfrm>
              <a:off x="9185718" y="2300361"/>
              <a:ext cx="307469" cy="310515"/>
            </a:xfrm>
            <a:prstGeom prst="downArrow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7" name="下箭头 156"/>
            <p:cNvSpPr/>
            <p:nvPr/>
          </p:nvSpPr>
          <p:spPr>
            <a:xfrm>
              <a:off x="10820689" y="2300362"/>
              <a:ext cx="307469" cy="310515"/>
            </a:xfrm>
            <a:prstGeom prst="downArrow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0" name="圆角矩形 159"/>
            <p:cNvSpPr/>
            <p:nvPr/>
          </p:nvSpPr>
          <p:spPr>
            <a:xfrm>
              <a:off x="10403926" y="2610875"/>
              <a:ext cx="1376742" cy="2751238"/>
            </a:xfrm>
            <a:prstGeom prst="roundRect">
              <a:avLst/>
            </a:prstGeom>
            <a:noFill/>
            <a:ln w="12700" cap="flat" cmpd="sng" algn="ctr">
              <a:solidFill>
                <a:srgbClr val="5B9BD5">
                  <a:lumMod val="75000"/>
                </a:srgbClr>
              </a:solidFill>
              <a:prstDash val="solid"/>
              <a:miter lim="800000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1" name="文本框 25"/>
            <p:cNvSpPr txBox="1"/>
            <p:nvPr/>
          </p:nvSpPr>
          <p:spPr>
            <a:xfrm>
              <a:off x="8840553" y="2688421"/>
              <a:ext cx="997795" cy="2382053"/>
            </a:xfrm>
            <a:prstGeom prst="rect">
              <a:avLst/>
            </a:prstGeom>
            <a:solidFill>
              <a:sysClr val="window" lastClr="FFFFFF"/>
            </a:solidFill>
            <a:ln w="6350">
              <a:noFill/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spcAft>
                  <a:spcPct val="0"/>
                </a:spcAft>
              </a:pPr>
              <a:r>
                <a:rPr lang="en-US" sz="14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F1</a:t>
              </a:r>
              <a:r>
                <a:rPr lang="zh-CN" sz="14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：本院在职有关医务人员办理相关借阅手续</a:t>
              </a:r>
              <a:endParaRPr lang="zh-CN" sz="1400" kern="100">
                <a:effectLst/>
                <a:latin typeface="Calibri"/>
                <a:ea typeface="宋体" panose="02010600030101010101" pitchFamily="2" charset="-122"/>
                <a:cs typeface="Times New Roman" panose="02020603050405020304"/>
              </a:endParaRPr>
            </a:p>
            <a:p>
              <a:pPr algn="just">
                <a:spcAft>
                  <a:spcPct val="0"/>
                </a:spcAft>
              </a:pPr>
              <a:r>
                <a:rPr lang="zh-CN" sz="14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并在规定的时间内归还</a:t>
              </a:r>
              <a:endParaRPr lang="zh-CN" sz="1400" kern="100">
                <a:effectLst/>
                <a:latin typeface="Calibri"/>
                <a:ea typeface="宋体" panose="02010600030101010101" pitchFamily="2" charset="-122"/>
                <a:cs typeface="Times New Roman" panose="02020603050405020304"/>
              </a:endParaRPr>
            </a:p>
            <a:p>
              <a:pPr algn="just">
                <a:spcAft>
                  <a:spcPct val="0"/>
                </a:spcAft>
              </a:pPr>
              <a:r>
                <a:rPr lang="en-US" sz="14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F2</a:t>
              </a:r>
              <a:r>
                <a:rPr lang="zh-CN" sz="14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：病案科负责借阅登记 </a:t>
              </a:r>
              <a:endParaRPr lang="zh-CN" sz="1400" kern="100">
                <a:effectLst/>
                <a:latin typeface="Calibri"/>
                <a:ea typeface="宋体" panose="02010600030101010101" pitchFamily="2" charset="-122"/>
                <a:cs typeface="Times New Roman" panose="02020603050405020304"/>
              </a:endParaRPr>
            </a:p>
            <a:p>
              <a:pPr algn="just">
                <a:spcAft>
                  <a:spcPct val="0"/>
                </a:spcAft>
              </a:pPr>
              <a:r>
                <a:rPr lang="en-US" sz="1400" kern="100">
                  <a:effectLst/>
                  <a:latin typeface="Calibri"/>
                  <a:ea typeface="宋体" panose="02010600030101010101" pitchFamily="2" charset="-122"/>
                  <a:cs typeface="Times New Roman" panose="02020603050405020304"/>
                </a:rPr>
                <a:t> </a:t>
              </a:r>
              <a:endParaRPr lang="zh-CN" sz="1400" kern="100">
                <a:effectLst/>
                <a:latin typeface="Calibri"/>
                <a:ea typeface="宋体" panose="02010600030101010101" pitchFamily="2" charset="-122"/>
                <a:cs typeface="Times New Roman" panose="02020603050405020304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1590281" y="2331087"/>
            <a:ext cx="8584846" cy="2386775"/>
            <a:chOff x="2272544" y="2071204"/>
            <a:chExt cx="8584846" cy="2386775"/>
          </a:xfrm>
        </p:grpSpPr>
        <p:grpSp>
          <p:nvGrpSpPr>
            <p:cNvPr id="4" name="组合 3"/>
            <p:cNvGrpSpPr/>
            <p:nvPr/>
          </p:nvGrpSpPr>
          <p:grpSpPr>
            <a:xfrm>
              <a:off x="2272544" y="2071204"/>
              <a:ext cx="8584846" cy="1632331"/>
              <a:chOff x="1935193" y="3198951"/>
              <a:chExt cx="8584846" cy="1632331"/>
            </a:xfrm>
          </p:grpSpPr>
          <p:grpSp>
            <p:nvGrpSpPr>
              <p:cNvPr id="6" name="组合 5"/>
              <p:cNvGrpSpPr/>
              <p:nvPr/>
            </p:nvGrpSpPr>
            <p:grpSpPr>
              <a:xfrm>
                <a:off x="1935193" y="3306673"/>
                <a:ext cx="2752217" cy="1231106"/>
                <a:chOff x="6382311" y="2822474"/>
                <a:chExt cx="1112805" cy="2462211"/>
              </a:xfrm>
            </p:grpSpPr>
            <p:sp>
              <p:nvSpPr>
                <p:cNvPr id="11" name="TextBox 6"/>
                <p:cNvSpPr txBox="1"/>
                <p:nvPr/>
              </p:nvSpPr>
              <p:spPr>
                <a:xfrm>
                  <a:off x="6416962" y="2822474"/>
                  <a:ext cx="448425" cy="2462211"/>
                </a:xfrm>
                <a:prstGeom prst="rect">
                  <a:avLst/>
                </a:prstGeom>
                <a:noFill/>
              </p:spPr>
              <p:txBody>
                <a:bodyPr vert="horz" wrap="square" lIns="0" tIns="0" rIns="0" bIns="0" rtlCol="0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en-US" altLang="zh-CN" sz="8000">
                      <a:solidFill>
                        <a:srgbClr val="0070C0"/>
                      </a:solidFill>
                      <a:latin typeface="Impact" panose="020b0806030902050204" pitchFamily="34" charset="0"/>
                      <a:ea typeface="微软雅黑" panose="020b0503020204020204" charset="-122"/>
                    </a:rPr>
                    <a:t>04</a:t>
                  </a:r>
                  <a:endParaRPr lang="zh-CN" altLang="en-US" sz="8000">
                    <a:solidFill>
                      <a:srgbClr val="0070C0"/>
                    </a:solidFill>
                    <a:latin typeface="微软雅黑" panose="020b0503020204020204" charset="-122"/>
                    <a:ea typeface="微软雅黑" panose="020b0503020204020204" charset="-122"/>
                  </a:endParaRPr>
                </a:p>
              </p:txBody>
            </p:sp>
            <p:sp>
              <p:nvSpPr>
                <p:cNvPr id="12" name="文本框 22"/>
                <p:cNvSpPr txBox="1"/>
                <p:nvPr/>
              </p:nvSpPr>
              <p:spPr>
                <a:xfrm>
                  <a:off x="6382311" y="4812403"/>
                  <a:ext cx="1112805" cy="40011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en-US" altLang="zh-CN" sz="2000" b="1">
                      <a:solidFill>
                        <a:srgbClr val="818181"/>
                      </a:solidFill>
                      <a:latin typeface="Leelawadee" panose="020b0502040204020203" pitchFamily="34" charset="-34"/>
                      <a:cs typeface="Leelawadee" panose="020b0502040204020203" pitchFamily="34" charset="-34"/>
                    </a:rPr>
                    <a:t>OPTION</a:t>
                  </a:r>
                  <a:endParaRPr lang="zh-CN" altLang="en-US" sz="2000" b="1">
                    <a:solidFill>
                      <a:srgbClr val="818181"/>
                    </a:solidFill>
                    <a:latin typeface="Leelawadee" panose="020b0502040204020203" pitchFamily="34" charset="-34"/>
                    <a:cs typeface="Leelawadee" panose="020b0502040204020203" pitchFamily="34" charset="-34"/>
                  </a:endParaRPr>
                </a:p>
              </p:txBody>
            </p:sp>
          </p:grpSp>
          <p:grpSp>
            <p:nvGrpSpPr>
              <p:cNvPr id="7" name="组合 6"/>
              <p:cNvGrpSpPr/>
              <p:nvPr/>
            </p:nvGrpSpPr>
            <p:grpSpPr>
              <a:xfrm>
                <a:off x="1991097" y="4736639"/>
                <a:ext cx="8145885" cy="94643"/>
                <a:chOff x="6327224" y="1896619"/>
                <a:chExt cx="3304523" cy="9524"/>
              </a:xfrm>
            </p:grpSpPr>
            <p:cxnSp>
              <p:nvCxnSpPr>
                <p:cNvPr id="9" name="直接连接符 8"/>
                <p:cNvCxnSpPr/>
                <p:nvPr/>
              </p:nvCxnSpPr>
              <p:spPr>
                <a:xfrm>
                  <a:off x="6327224" y="1896619"/>
                  <a:ext cx="3304523" cy="0"/>
                </a:xfrm>
                <a:prstGeom prst="line">
                  <a:avLst/>
                </a:prstGeom>
                <a:ln w="12700">
                  <a:solidFill>
                    <a:schemeClr val="bg1">
                      <a:lumMod val="65000"/>
                    </a:schemeClr>
                  </a:solidFill>
                  <a:headEnd type="none"/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直接连接符 9"/>
                <p:cNvCxnSpPr/>
                <p:nvPr/>
              </p:nvCxnSpPr>
              <p:spPr>
                <a:xfrm>
                  <a:off x="6327224" y="1906143"/>
                  <a:ext cx="2624395" cy="0"/>
                </a:xfrm>
                <a:prstGeom prst="line">
                  <a:avLst/>
                </a:prstGeom>
                <a:ln w="12700">
                  <a:solidFill>
                    <a:schemeClr val="bg1"/>
                  </a:solidFill>
                  <a:headEnd type="none"/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8" name="文本框 45"/>
              <p:cNvSpPr txBox="1"/>
              <p:nvPr/>
            </p:nvSpPr>
            <p:spPr>
              <a:xfrm>
                <a:off x="3311301" y="3198951"/>
                <a:ext cx="7208738" cy="144655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zh-CN" sz="8800">
                    <a:solidFill>
                      <a:schemeClr val="tx1">
                        <a:lumMod val="75000"/>
                        <a:lumOff val="25000"/>
                      </a:schemeClr>
                    </a:solidFill>
                  </a:rPr>
                  <a:t>失效模式分析</a:t>
                </a:r>
                <a:endParaRPr lang="zh-CN" altLang="zh-CN" sz="8800">
                  <a:solidFill>
                    <a:schemeClr val="tx1">
                      <a:lumMod val="75000"/>
                      <a:lumOff val="25000"/>
                    </a:schemeClr>
                  </a:solidFill>
                </a:endParaRPr>
              </a:p>
            </p:txBody>
          </p:sp>
        </p:grpSp>
        <p:sp>
          <p:nvSpPr>
            <p:cNvPr id="5" name="文本框 4"/>
            <p:cNvSpPr txBox="1"/>
            <p:nvPr/>
          </p:nvSpPr>
          <p:spPr>
            <a:xfrm>
              <a:off x="3124800" y="3811648"/>
              <a:ext cx="6834865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smtClean="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病案归档流程</a:t>
              </a:r>
              <a:r>
                <a:rPr lang="zh-CN" altLang="en-US" sz="36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管理</a:t>
              </a:r>
              <a:endParaRPr lang="zh-CN" altLang="en-US" sz="36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https://d.book118.com/125323040242011120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79097118-ae79-4d74-8e29-14887520206e}"/>
  <p:tag name="TABLE_ENDDRAG_ORIGIN_RECT" val="735*415"/>
  <p:tag name="TABLE_ENDDRAG_RECT" val="77*83*735*415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Calibri Light</vt:lpstr>
      <vt:lpstr>宋体</vt:lpstr>
      <vt:lpstr>微软雅黑</vt:lpstr>
      <vt:lpstr>ITC Avant Garde Std Bk</vt:lpstr>
      <vt:lpstr>Impact</vt:lpstr>
      <vt:lpstr>Leelawadee</vt:lpstr>
      <vt:lpstr>汉仪旗黑-55简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2024-09-23T08:05:41.569</cp:lastPrinted>
  <dcterms:created xsi:type="dcterms:W3CDTF">2024-09-23T00:05:41Z</dcterms:created>
  <dcterms:modified xsi:type="dcterms:W3CDTF">2024-09-23T00:05:43Z</dcterms:modified>
</cp:coreProperties>
</file>