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0666D349-0F6C-4127-96A3-AB1650BF8A23}"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15" name="PlaceHolder 1"/>
          <p:cNvSpPr>
            <a:spLocks noGrp="1"/>
          </p:cNvSpPr>
          <p:nvPr>
            <p:ph type="sldImg"/>
          </p:nvPr>
        </p:nvSpPr>
        <p:spPr>
          <a:xfrm>
            <a:off x="685800" y="1143000"/>
            <a:ext cx="5486040" cy="3085920"/>
          </a:xfrm>
          <a:prstGeom prst="rect">
            <a:avLst/>
          </a:prstGeom>
          <a:ln w="0">
            <a:noFill/>
          </a:ln>
        </p:spPr>
      </p:sp>
      <p:sp>
        <p:nvSpPr>
          <p:cNvPr id="316"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17"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18" name="PlaceHolder 1"/>
          <p:cNvSpPr>
            <a:spLocks noGrp="1"/>
          </p:cNvSpPr>
          <p:nvPr>
            <p:ph type="sldImg"/>
          </p:nvPr>
        </p:nvSpPr>
        <p:spPr>
          <a:xfrm>
            <a:off x="685800" y="1143000"/>
            <a:ext cx="5486040" cy="3085920"/>
          </a:xfrm>
          <a:prstGeom prst="rect">
            <a:avLst/>
          </a:prstGeom>
          <a:ln w="0">
            <a:noFill/>
          </a:ln>
        </p:spPr>
      </p:sp>
      <p:sp>
        <p:nvSpPr>
          <p:cNvPr id="319"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20"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21" name="PlaceHolder 1"/>
          <p:cNvSpPr>
            <a:spLocks noGrp="1"/>
          </p:cNvSpPr>
          <p:nvPr>
            <p:ph type="sldImg"/>
          </p:nvPr>
        </p:nvSpPr>
        <p:spPr>
          <a:xfrm>
            <a:off x="685800" y="1143000"/>
            <a:ext cx="5486040" cy="3085920"/>
          </a:xfrm>
          <a:prstGeom prst="rect">
            <a:avLst/>
          </a:prstGeom>
          <a:ln w="0">
            <a:noFill/>
          </a:ln>
        </p:spPr>
      </p:sp>
      <p:sp>
        <p:nvSpPr>
          <p:cNvPr id="322"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23"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24" name="PlaceHolder 1"/>
          <p:cNvSpPr>
            <a:spLocks noGrp="1"/>
          </p:cNvSpPr>
          <p:nvPr>
            <p:ph type="sldImg"/>
          </p:nvPr>
        </p:nvSpPr>
        <p:spPr>
          <a:xfrm>
            <a:off x="685800" y="1143000"/>
            <a:ext cx="5486040" cy="3085920"/>
          </a:xfrm>
          <a:prstGeom prst="rect">
            <a:avLst/>
          </a:prstGeom>
          <a:ln w="0">
            <a:noFill/>
          </a:ln>
        </p:spPr>
      </p:sp>
      <p:sp>
        <p:nvSpPr>
          <p:cNvPr id="325"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26"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27" name="PlaceHolder 1"/>
          <p:cNvSpPr>
            <a:spLocks noGrp="1"/>
          </p:cNvSpPr>
          <p:nvPr>
            <p:ph type="sldImg"/>
          </p:nvPr>
        </p:nvSpPr>
        <p:spPr>
          <a:xfrm>
            <a:off x="685800" y="1143000"/>
            <a:ext cx="5486040" cy="3085920"/>
          </a:xfrm>
          <a:prstGeom prst="rect">
            <a:avLst/>
          </a:prstGeom>
          <a:ln w="0">
            <a:noFill/>
          </a:ln>
        </p:spPr>
      </p:sp>
      <p:sp>
        <p:nvSpPr>
          <p:cNvPr id="328"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29"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0" name="PlaceHolder 1"/>
          <p:cNvSpPr>
            <a:spLocks noGrp="1"/>
          </p:cNvSpPr>
          <p:nvPr>
            <p:ph type="sldImg"/>
          </p:nvPr>
        </p:nvSpPr>
        <p:spPr>
          <a:xfrm>
            <a:off x="685800" y="1143000"/>
            <a:ext cx="5486040" cy="3085920"/>
          </a:xfrm>
          <a:prstGeom prst="rect">
            <a:avLst/>
          </a:prstGeom>
          <a:ln w="0">
            <a:noFill/>
          </a:ln>
        </p:spPr>
      </p:sp>
      <p:sp>
        <p:nvSpPr>
          <p:cNvPr id="331"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2"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D556D10-B909-44C2-841E-B62E5FD34B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D29ABB-9DE1-4BCC-A48F-09FB24B71D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F8534FB-D8FA-4263-A6F2-E133BFAA6D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982A6A6-493F-4117-94FC-A17367EE40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C6F3519-2499-4852-901A-52BF519C186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E160C35-BB93-430A-ADD9-5AC2A92C4D0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C286423-43FB-47DE-BF0C-A7B467404AD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2A076C5-C74F-49CB-ACAB-BCD588CFC2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AD48B0B-2495-4057-8523-087EEA4204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635FB5F-4796-4AF3-BB63-3C52971661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AF2B364-5649-4CD7-8543-2C5297E767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D0DCE0A2-02C2-4F0B-B1F9-B3461FAAAAA5}"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5807065E-1D66-4F87-840E-E2286DBEC3D4}"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253421140130111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餐饮行业安全生产规章制度培训</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X</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餐饮行业安全生产规章制度培训概述</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餐饮行业安全生产法律法规培训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餐饮行业安全生产责任制度培训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餐饮行业安全生产危险化学品管理培训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餐饮行业安全生产紧急应急处置培训</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餐饮行业安全生产总结与展望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餐饮行业安全生产规章制度培训概述</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80"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介绍</a:t>
            </a:r>
            <a:endParaRPr lang="en-US" sz="3600" b="0" strike="noStrike" spc="-1">
              <a:solidFill>
                <a:schemeClr val="dk1"/>
              </a:solidFill>
              <a:latin typeface="Arial"/>
            </a:endParaRPr>
          </a:p>
        </p:txBody>
      </p:sp>
      <p:sp>
        <p:nvSpPr>
          <p:cNvPr id="81"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餐饮行业安全生产是指在餐饮企业生产经营过程中，各种安全事故、安全风险的排除，确保员工和消费者生命财产安全的一系列工作。</a:t>
            </a:r>
            <a:endParaRPr lang="en-US" sz="25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2"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安全生产意义</a:t>
            </a:r>
            <a:endParaRPr lang="en-US" sz="3600" b="0" strike="noStrike" spc="-1">
              <a:solidFill>
                <a:schemeClr val="dk1"/>
              </a:solidFill>
              <a:latin typeface="Arial"/>
            </a:endParaRPr>
          </a:p>
        </p:txBody>
      </p:sp>
      <p:sp>
        <p:nvSpPr>
          <p:cNvPr id="83"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帮助员工认识安全重要性</a:t>
            </a:r>
            <a:endParaRPr lang="en-US" sz="1500" b="0" strike="noStrike" spc="-1">
              <a:solidFill>
                <a:srgbClr val="000000"/>
              </a:solidFill>
              <a:latin typeface="Arial"/>
            </a:endParaRPr>
          </a:p>
        </p:txBody>
      </p:sp>
      <p:sp>
        <p:nvSpPr>
          <p:cNvPr id="84"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提升员工安全意识</a:t>
            </a:r>
            <a:endParaRPr lang="en-US" sz="2200" b="0" strike="noStrike" spc="-1">
              <a:solidFill>
                <a:srgbClr val="000000"/>
              </a:solidFill>
              <a:latin typeface="Arial"/>
            </a:endParaRPr>
          </a:p>
        </p:txBody>
      </p:sp>
      <p:sp>
        <p:nvSpPr>
          <p:cNvPr id="85"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减少安全隐患，保障员工安全</a:t>
            </a:r>
            <a:endParaRPr lang="en-US" sz="1500" b="0" strike="noStrike" spc="-1">
              <a:solidFill>
                <a:srgbClr val="000000"/>
              </a:solidFill>
              <a:latin typeface="Arial"/>
            </a:endParaRPr>
          </a:p>
        </p:txBody>
      </p:sp>
      <p:sp>
        <p:nvSpPr>
          <p:cNvPr id="86"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降低生产事故发生率</a:t>
            </a:r>
            <a:endParaRPr lang="en-US" sz="2200" b="0" strike="noStrike" spc="-1">
              <a:solidFill>
                <a:srgbClr val="000000"/>
              </a:solidFill>
              <a:latin typeface="Arial"/>
            </a:endParaRPr>
          </a:p>
        </p:txBody>
      </p:sp>
      <p:sp>
        <p:nvSpPr>
          <p:cNvPr id="87"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提高企业信誉，赢得消费者信任</a:t>
            </a:r>
            <a:endParaRPr lang="en-US" sz="1500" b="0" strike="noStrike" spc="-1">
              <a:solidFill>
                <a:srgbClr val="000000"/>
              </a:solidFill>
              <a:latin typeface="Arial"/>
            </a:endParaRPr>
          </a:p>
        </p:txBody>
      </p:sp>
      <p:sp>
        <p:nvSpPr>
          <p:cNvPr id="88"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维护企业形象</a:t>
            </a:r>
            <a:endParaRPr lang="en-US" sz="2200" b="0" strike="noStrike" spc="-1">
              <a:solidFill>
                <a:srgbClr val="000000"/>
              </a:solidFill>
              <a:latin typeface="Arial"/>
            </a:endParaRPr>
          </a:p>
        </p:txBody>
      </p:sp>
      <p:sp>
        <p:nvSpPr>
          <p:cNvPr id="89"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0"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培训目的</a:t>
            </a:r>
            <a:endParaRPr lang="en-US" sz="3500" b="0" strike="noStrike" spc="-1">
              <a:solidFill>
                <a:srgbClr val="000000"/>
              </a:solidFill>
              <a:latin typeface="Arial"/>
            </a:endParaRPr>
          </a:p>
        </p:txBody>
      </p:sp>
      <p:sp>
        <p:nvSpPr>
          <p:cNvPr id="9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通过规章制度培训，使员工熟悉安全生产政策法规，掌握应急处置技能，提高危险防范意识，从而减少事故发生。</a:t>
            </a:r>
            <a:endParaRPr lang="en-US" sz="2500" b="0" strike="noStrike" spc="-1">
              <a:solidFill>
                <a:srgbClr val="000000"/>
              </a:solidFill>
              <a:latin typeface="Arial"/>
            </a:endParaRPr>
          </a:p>
        </p:txBody>
      </p:sp>
      <p:sp>
        <p:nvSpPr>
          <p:cNvPr id="9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培训内容</a:t>
            </a:r>
            <a:endParaRPr lang="en-US" sz="3600" b="0" strike="noStrike" spc="-1">
              <a:solidFill>
                <a:schemeClr val="dk1"/>
              </a:solidFill>
              <a:latin typeface="Arial"/>
            </a:endParaRPr>
          </a:p>
        </p:txBody>
      </p:sp>
      <p:sp>
        <p:nvSpPr>
          <p:cNvPr id="9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员工了解相关法律法规，遵守规定</a:t>
            </a:r>
            <a:endParaRPr lang="en-US" sz="1500" b="0" strike="noStrike" spc="-1">
              <a:solidFill>
                <a:srgbClr val="000000"/>
              </a:solidFill>
              <a:latin typeface="Arial"/>
            </a:endParaRPr>
          </a:p>
        </p:txBody>
      </p:sp>
      <p:sp>
        <p:nvSpPr>
          <p:cNvPr id="9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安全生产法律法规</a:t>
            </a:r>
            <a:endParaRPr lang="en-US" sz="2200" b="0" strike="noStrike" spc="-1">
              <a:solidFill>
                <a:srgbClr val="000000"/>
              </a:solidFill>
              <a:latin typeface="Arial"/>
            </a:endParaRPr>
          </a:p>
        </p:txBody>
      </p:sp>
      <p:sp>
        <p:nvSpPr>
          <p:cNvPr id="9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明确各个岗位的安全责任</a:t>
            </a:r>
            <a:endParaRPr lang="en-US" sz="1500" b="0" strike="noStrike" spc="-1">
              <a:solidFill>
                <a:srgbClr val="000000"/>
              </a:solidFill>
              <a:latin typeface="Arial"/>
            </a:endParaRPr>
          </a:p>
        </p:txBody>
      </p:sp>
      <p:sp>
        <p:nvSpPr>
          <p:cNvPr id="9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责任制度</a:t>
            </a:r>
            <a:endParaRPr lang="en-US" sz="2200" b="0" strike="noStrike" spc="-1">
              <a:solidFill>
                <a:srgbClr val="000000"/>
              </a:solidFill>
              <a:latin typeface="Arial"/>
            </a:endParaRPr>
          </a:p>
        </p:txBody>
      </p:sp>
      <p:sp>
        <p:nvSpPr>
          <p:cNvPr id="10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培训员工应对不同紧急情况的应急措施</a:t>
            </a:r>
            <a:endParaRPr lang="en-US" sz="1500" b="0" strike="noStrike" spc="-1">
              <a:solidFill>
                <a:srgbClr val="000000"/>
              </a:solidFill>
              <a:latin typeface="Arial"/>
            </a:endParaRPr>
          </a:p>
        </p:txBody>
      </p:sp>
      <p:sp>
        <p:nvSpPr>
          <p:cNvPr id="10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应急措施</a:t>
            </a:r>
            <a:endParaRPr lang="en-US" sz="2200" b="0" strike="noStrike" spc="-1">
              <a:solidFill>
                <a:srgbClr val="000000"/>
              </a:solidFill>
              <a:latin typeface="Arial"/>
            </a:endParaRPr>
          </a:p>
        </p:txBody>
      </p:sp>
      <p:sp>
        <p:nvSpPr>
          <p:cNvPr id="10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提升员工安全防范意识，预防事故发生</a:t>
            </a:r>
            <a:endParaRPr lang="en-US" sz="1500" b="0" strike="noStrike" spc="-1">
              <a:solidFill>
                <a:srgbClr val="000000"/>
              </a:solidFill>
              <a:latin typeface="Arial"/>
            </a:endParaRPr>
          </a:p>
        </p:txBody>
      </p:sp>
      <p:sp>
        <p:nvSpPr>
          <p:cNvPr id="10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安全防范</a:t>
            </a:r>
            <a:endParaRPr lang="en-US" sz="22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4"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应急措施</a:t>
            </a:r>
            <a:endParaRPr lang="en-US" sz="3600" b="0" strike="noStrike" spc="-1">
              <a:solidFill>
                <a:schemeClr val="dk1"/>
              </a:solidFill>
              <a:latin typeface="Arial"/>
            </a:endParaRPr>
          </a:p>
        </p:txBody>
      </p:sp>
      <p:sp>
        <p:nvSpPr>
          <p:cNvPr id="105"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如何使用灭火器扑灭初起火灾</a:t>
            </a:r>
            <a:endParaRPr lang="en-US" sz="2000" b="0" strike="noStrike" spc="-1">
              <a:solidFill>
                <a:srgbClr val="000000"/>
              </a:solidFill>
              <a:latin typeface="Arial"/>
            </a:endParaRPr>
          </a:p>
        </p:txBody>
      </p:sp>
      <p:sp>
        <p:nvSpPr>
          <p:cNvPr id="106"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火灾应急</a:t>
            </a:r>
            <a:endParaRPr lang="en-US" sz="3000" b="0" strike="noStrike" spc="-1">
              <a:solidFill>
                <a:srgbClr val="000000"/>
              </a:solidFill>
              <a:latin typeface="Arial"/>
            </a:endParaRPr>
          </a:p>
        </p:txBody>
      </p:sp>
      <p:sp>
        <p:nvSpPr>
          <p:cNvPr id="107"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08"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遇到电器问题时的安全处理方法</a:t>
            </a:r>
            <a:endParaRPr lang="en-US" sz="2000" b="0" strike="noStrike" spc="-1">
              <a:solidFill>
                <a:srgbClr val="000000"/>
              </a:solidFill>
              <a:latin typeface="Arial"/>
            </a:endParaRPr>
          </a:p>
        </p:txBody>
      </p:sp>
      <p:sp>
        <p:nvSpPr>
          <p:cNvPr id="109"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电器故障处理</a:t>
            </a:r>
            <a:endParaRPr lang="en-US" sz="3000" b="0" strike="noStrike" spc="-1">
              <a:solidFill>
                <a:srgbClr val="000000"/>
              </a:solidFill>
              <a:latin typeface="Arial"/>
            </a:endParaRPr>
          </a:p>
        </p:txBody>
      </p:sp>
      <p:sp>
        <p:nvSpPr>
          <p:cNvPr id="110"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11"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发生食物中毒时的急救措施</a:t>
            </a:r>
            <a:endParaRPr lang="en-US" sz="2000" b="0" strike="noStrike" spc="-1">
              <a:solidFill>
                <a:srgbClr val="000000"/>
              </a:solidFill>
              <a:latin typeface="Arial"/>
            </a:endParaRPr>
          </a:p>
        </p:txBody>
      </p:sp>
      <p:sp>
        <p:nvSpPr>
          <p:cNvPr id="112"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食品中毒处理</a:t>
            </a:r>
            <a:endParaRPr lang="en-US" sz="3000" b="0" strike="noStrike" spc="-1">
              <a:solidFill>
                <a:srgbClr val="000000"/>
              </a:solidFill>
              <a:latin typeface="Arial"/>
            </a:endParaRPr>
          </a:p>
        </p:txBody>
      </p:sp>
      <p:sp>
        <p:nvSpPr>
          <p:cNvPr id="113"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4"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5"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第二章 餐饮行业安全生产法律法规培训</a:t>
            </a:r>
            <a:endParaRPr lang="en-US" sz="3600" b="0" strike="noStrike" spc="-1">
              <a:solidFill>
                <a:schemeClr val="dk1"/>
              </a:solidFill>
              <a:latin typeface="Arial"/>
            </a:endParaRPr>
          </a:p>
        </p:txBody>
      </p:sp>
      <p:sp>
        <p:nvSpPr>
          <p:cNvPr id="116"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7"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8"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安全生产法律法规概述</a:t>
            </a:r>
            <a:endParaRPr lang="en-US" sz="3500" b="0" strike="noStrike" spc="-1">
              <a:solidFill>
                <a:srgbClr val="000000"/>
              </a:solidFill>
              <a:latin typeface="Arial"/>
            </a:endParaRPr>
          </a:p>
        </p:txBody>
      </p:sp>
      <p:sp>
        <p:nvSpPr>
          <p:cNvPr id="119"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餐饮行业的安全生产法律法规是指国家对于餐饮企业生产过程中的安全生产环境所制定的法规和标准。在餐饮行业，遵守相关的法律法规对于保障员工和顾客的安全至关重要。</a:t>
            </a:r>
            <a:endParaRPr lang="en-US" sz="2500" b="0" strike="noStrike" spc="-1">
              <a:solidFill>
                <a:srgbClr val="000000"/>
              </a:solidFill>
              <a:latin typeface="Arial"/>
            </a:endParaRPr>
          </a:p>
        </p:txBody>
      </p:sp>
      <p:sp>
        <p:nvSpPr>
          <p:cNvPr id="120"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1"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法规内容</a:t>
            </a:r>
            <a:endParaRPr lang="en-US" sz="3600" b="0" strike="noStrike" spc="-1">
              <a:solidFill>
                <a:schemeClr val="dk1"/>
              </a:solidFill>
              <a:latin typeface="Arial"/>
            </a:endParaRPr>
          </a:p>
        </p:txBody>
      </p:sp>
      <p:sp>
        <p:nvSpPr>
          <p:cNvPr id="122"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指导企业生产过程中的安全措施</a:t>
            </a:r>
            <a:endParaRPr lang="en-US" sz="2000" b="0" strike="noStrike" spc="-1">
              <a:solidFill>
                <a:srgbClr val="000000"/>
              </a:solidFill>
              <a:latin typeface="Arial"/>
            </a:endParaRPr>
          </a:p>
        </p:txBody>
      </p:sp>
      <p:sp>
        <p:nvSpPr>
          <p:cNvPr id="123"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《中华人民共和国安全生产法》</a:t>
            </a:r>
            <a:endParaRPr lang="en-US" sz="3000" b="0" strike="noStrike" spc="-1">
              <a:solidFill>
                <a:srgbClr val="000000"/>
              </a:solidFill>
              <a:latin typeface="Arial"/>
            </a:endParaRPr>
          </a:p>
        </p:txBody>
      </p:sp>
      <p:sp>
        <p:nvSpPr>
          <p:cNvPr id="124"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25"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关乎食品生产安全和消费者权益</a:t>
            </a:r>
            <a:endParaRPr lang="en-US" sz="2000" b="0" strike="noStrike" spc="-1">
              <a:solidFill>
                <a:srgbClr val="000000"/>
              </a:solidFill>
              <a:latin typeface="Arial"/>
            </a:endParaRPr>
          </a:p>
        </p:txBody>
      </p:sp>
      <p:sp>
        <p:nvSpPr>
          <p:cNvPr id="126"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《食品安全法》</a:t>
            </a:r>
            <a:endParaRPr lang="en-US" sz="3000" b="0" strike="noStrike" spc="-1">
              <a:solidFill>
                <a:srgbClr val="000000"/>
              </a:solidFill>
              <a:latin typeface="Arial"/>
            </a:endParaRPr>
          </a:p>
        </p:txBody>
      </p:sp>
      <p:sp>
        <p:nvSpPr>
          <p:cNvPr id="127"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28"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规范餐饮企业安全生产管理标准</a:t>
            </a:r>
            <a:endParaRPr lang="en-US" sz="2000" b="0" strike="noStrike" spc="-1">
              <a:solidFill>
                <a:srgbClr val="000000"/>
              </a:solidFill>
              <a:latin typeface="Arial"/>
            </a:endParaRPr>
          </a:p>
        </p:txBody>
      </p:sp>
      <p:sp>
        <p:nvSpPr>
          <p:cNvPr id="129"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《餐饮行业安全生产管理规定》</a:t>
            </a:r>
            <a:endParaRPr lang="en-US" sz="3000" b="0" strike="noStrike" spc="-1">
              <a:solidFill>
                <a:srgbClr val="000000"/>
              </a:solidFill>
              <a:latin typeface="Arial"/>
            </a:endParaRPr>
          </a:p>
        </p:txBody>
      </p:sp>
      <p:sp>
        <p:nvSpPr>
          <p:cNvPr id="130"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1"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法律责任</a:t>
            </a:r>
            <a:endParaRPr lang="en-US" sz="3600" b="0" strike="noStrike" spc="-1">
              <a:solidFill>
                <a:schemeClr val="dk1"/>
              </a:solidFill>
              <a:latin typeface="Arial"/>
            </a:endParaRPr>
          </a:p>
        </p:txBody>
      </p:sp>
      <p:sp>
        <p:nvSpPr>
          <p:cNvPr id="132"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涉及违反法规的经济罚款</a:t>
            </a:r>
            <a:endParaRPr lang="en-US" sz="1500" b="0" strike="noStrike" spc="-1">
              <a:solidFill>
                <a:srgbClr val="000000"/>
              </a:solidFill>
              <a:latin typeface="Arial"/>
            </a:endParaRPr>
          </a:p>
        </p:txBody>
      </p:sp>
      <p:sp>
        <p:nvSpPr>
          <p:cNvPr id="133"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法律处罚</a:t>
            </a:r>
            <a:endParaRPr lang="en-US" sz="2200" b="0" strike="noStrike" spc="-1">
              <a:solidFill>
                <a:srgbClr val="000000"/>
              </a:solidFill>
              <a:latin typeface="Arial"/>
            </a:endParaRPr>
          </a:p>
        </p:txBody>
      </p:sp>
      <p:sp>
        <p:nvSpPr>
          <p:cNvPr id="134"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企业和个人均需承担责任</a:t>
            </a:r>
            <a:endParaRPr lang="en-US" sz="1500" b="0" strike="noStrike" spc="-1">
              <a:solidFill>
                <a:srgbClr val="000000"/>
              </a:solidFill>
              <a:latin typeface="Arial"/>
            </a:endParaRPr>
          </a:p>
        </p:txBody>
      </p:sp>
      <p:sp>
        <p:nvSpPr>
          <p:cNvPr id="135"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法律责任</a:t>
            </a:r>
            <a:endParaRPr lang="en-US" sz="2200" b="0" strike="noStrike" spc="-1">
              <a:solidFill>
                <a:srgbClr val="000000"/>
              </a:solidFill>
              <a:latin typeface="Arial"/>
            </a:endParaRPr>
          </a:p>
        </p:txBody>
      </p:sp>
      <p:sp>
        <p:nvSpPr>
          <p:cNvPr id="136"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工作中必须遵守相关法规</a:t>
            </a:r>
            <a:endParaRPr lang="en-US" sz="1500" b="0" strike="noStrike" spc="-1">
              <a:solidFill>
                <a:srgbClr val="000000"/>
              </a:solidFill>
              <a:latin typeface="Arial"/>
            </a:endParaRPr>
          </a:p>
        </p:txBody>
      </p:sp>
      <p:sp>
        <p:nvSpPr>
          <p:cNvPr id="137"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法规遵守</a:t>
            </a:r>
            <a:endParaRPr lang="en-US" sz="2200" b="0" strike="noStrike" spc="-1">
              <a:solidFill>
                <a:srgbClr val="000000"/>
              </a:solidFill>
              <a:latin typeface="Arial"/>
            </a:endParaRPr>
          </a:p>
        </p:txBody>
      </p:sp>
      <p:sp>
        <p:nvSpPr>
          <p:cNvPr id="138"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39"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0"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1"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设备维护</a:t>
            </a:r>
            <a:endParaRPr lang="en-US" sz="2200" b="0" strike="noStrike" spc="-1">
              <a:solidFill>
                <a:srgbClr val="000000"/>
              </a:solidFill>
              <a:latin typeface="Arial"/>
            </a:endParaRPr>
          </a:p>
        </p:txBody>
      </p:sp>
      <p:sp>
        <p:nvSpPr>
          <p:cNvPr id="142"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定期维护设备</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确保设备正常运行</a:t>
            </a:r>
            <a:endParaRPr lang="en-US" sz="1500" b="0" strike="noStrike" spc="-1">
              <a:solidFill>
                <a:srgbClr val="000000"/>
              </a:solidFill>
              <a:latin typeface="Arial"/>
            </a:endParaRPr>
          </a:p>
        </p:txBody>
      </p:sp>
      <p:sp>
        <p:nvSpPr>
          <p:cNvPr id="143"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4"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应急预案</a:t>
            </a:r>
            <a:endParaRPr lang="en-US" sz="2200" b="0" strike="noStrike" spc="-1">
              <a:solidFill>
                <a:srgbClr val="000000"/>
              </a:solidFill>
              <a:latin typeface="Arial"/>
            </a:endParaRPr>
          </a:p>
        </p:txBody>
      </p:sp>
      <p:sp>
        <p:nvSpPr>
          <p:cNvPr id="145"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建立应急预案</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应对突发事件</a:t>
            </a:r>
            <a:endParaRPr lang="en-US" sz="1500" b="0" strike="noStrike" spc="-1">
              <a:solidFill>
                <a:srgbClr val="000000"/>
              </a:solidFill>
              <a:latin typeface="Arial"/>
            </a:endParaRPr>
          </a:p>
        </p:txBody>
      </p:sp>
      <p:sp>
        <p:nvSpPr>
          <p:cNvPr id="146"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7"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安全检查</a:t>
            </a:r>
            <a:endParaRPr lang="en-US" sz="2200" b="0" strike="noStrike" spc="-1">
              <a:solidFill>
                <a:srgbClr val="000000"/>
              </a:solidFill>
              <a:latin typeface="Arial"/>
            </a:endParaRPr>
          </a:p>
        </p:txBody>
      </p:sp>
      <p:sp>
        <p:nvSpPr>
          <p:cNvPr id="148"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定期进行安全检查</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发现问题及时处理</a:t>
            </a:r>
            <a:endParaRPr lang="en-US" sz="1500" b="0" strike="noStrike" spc="-1">
              <a:solidFill>
                <a:srgbClr val="000000"/>
              </a:solidFill>
              <a:latin typeface="Arial"/>
            </a:endParaRPr>
          </a:p>
        </p:txBody>
      </p:sp>
      <p:sp>
        <p:nvSpPr>
          <p:cNvPr id="149"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安全生产标准</a:t>
            </a:r>
            <a:endParaRPr lang="en-US" sz="3600" b="0" strike="noStrike" spc="-1">
              <a:solidFill>
                <a:schemeClr val="dk1"/>
              </a:solidFill>
              <a:latin typeface="Arial"/>
            </a:endParaRPr>
          </a:p>
        </p:txBody>
      </p:sp>
      <p:sp>
        <p:nvSpPr>
          <p:cNvPr id="150"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1"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员工培训</a:t>
            </a:r>
            <a:endParaRPr lang="en-US" sz="2200" b="0" strike="noStrike" spc="-1">
              <a:solidFill>
                <a:srgbClr val="000000"/>
              </a:solidFill>
              <a:latin typeface="Arial"/>
            </a:endParaRPr>
          </a:p>
        </p:txBody>
      </p:sp>
      <p:sp>
        <p:nvSpPr>
          <p:cNvPr id="152"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对员工进行安全生产培训</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提高员工安全意识</a:t>
            </a:r>
            <a:endParaRPr lang="en-US" sz="15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53"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54"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第三章 餐饮行业安全生产责任制度培训</a:t>
            </a:r>
            <a:endParaRPr lang="en-US" sz="3600" b="0" strike="noStrike" spc="-1">
              <a:solidFill>
                <a:schemeClr val="dk1"/>
              </a:solidFill>
              <a:latin typeface="Arial"/>
            </a:endParaRPr>
          </a:p>
        </p:txBody>
      </p:sp>
      <p:sp>
        <p:nvSpPr>
          <p:cNvPr id="155"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6"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7"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责任制度概述</a:t>
            </a:r>
            <a:endParaRPr lang="en-US" sz="3500" b="0" strike="noStrike" spc="-1">
              <a:solidFill>
                <a:srgbClr val="000000"/>
              </a:solidFill>
              <a:latin typeface="Arial"/>
            </a:endParaRPr>
          </a:p>
        </p:txBody>
      </p:sp>
      <p:sp>
        <p:nvSpPr>
          <p:cNvPr id="158"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安全生产责任制度是餐饮企业规定相关人员对安全生产工作所需承担的责任和义务。这些制度包括事故应急预案、安全生产规章等，旨在提高员工安全意识和防范事故发生。</a:t>
            </a:r>
            <a:endParaRPr lang="en-US" sz="2500" b="0" strike="noStrike" spc="-1">
              <a:solidFill>
                <a:srgbClr val="000000"/>
              </a:solidFill>
              <a:latin typeface="Arial"/>
            </a:endParaRPr>
          </a:p>
        </p:txBody>
      </p:sp>
      <p:sp>
        <p:nvSpPr>
          <p:cNvPr id="159"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0"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1"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员工</a:t>
            </a:r>
            <a:endParaRPr lang="en-US" sz="2200" b="0" strike="noStrike" spc="-1">
              <a:solidFill>
                <a:srgbClr val="000000"/>
              </a:solidFill>
              <a:latin typeface="Arial"/>
            </a:endParaRPr>
          </a:p>
        </p:txBody>
      </p:sp>
      <p:sp>
        <p:nvSpPr>
          <p:cNvPr id="162"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严格执行操作规程</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参与安全培训</a:t>
            </a:r>
            <a:endParaRPr lang="en-US" sz="1500" b="0" strike="noStrike" spc="-1">
              <a:solidFill>
                <a:srgbClr val="000000"/>
              </a:solidFill>
              <a:latin typeface="Arial"/>
            </a:endParaRPr>
          </a:p>
        </p:txBody>
      </p:sp>
      <p:sp>
        <p:nvSpPr>
          <p:cNvPr id="163"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4"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监督部门</a:t>
            </a:r>
            <a:endParaRPr lang="en-US" sz="2200" b="0" strike="noStrike" spc="-1">
              <a:solidFill>
                <a:srgbClr val="000000"/>
              </a:solidFill>
              <a:latin typeface="Arial"/>
            </a:endParaRPr>
          </a:p>
        </p:txBody>
      </p:sp>
      <p:sp>
        <p:nvSpPr>
          <p:cNvPr id="165"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定期检查安全设施</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评估安全风险</a:t>
            </a:r>
            <a:endParaRPr lang="en-US" sz="1500" b="0" strike="noStrike" spc="-1">
              <a:solidFill>
                <a:srgbClr val="000000"/>
              </a:solidFill>
              <a:latin typeface="Arial"/>
            </a:endParaRPr>
          </a:p>
        </p:txBody>
      </p:sp>
      <p:sp>
        <p:nvSpPr>
          <p:cNvPr id="166"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7"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68"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9"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责任分工</a:t>
            </a:r>
            <a:endParaRPr lang="en-US" sz="3600" b="0" strike="noStrike" spc="-1">
              <a:solidFill>
                <a:schemeClr val="dk1"/>
              </a:solidFill>
              <a:latin typeface="Arial"/>
            </a:endParaRPr>
          </a:p>
        </p:txBody>
      </p:sp>
      <p:sp>
        <p:nvSpPr>
          <p:cNvPr id="170"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1"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管理人员</a:t>
            </a:r>
            <a:endParaRPr lang="en-US" sz="2200" b="0" strike="noStrike" spc="-1">
              <a:solidFill>
                <a:srgbClr val="000000"/>
              </a:solidFill>
              <a:latin typeface="Arial"/>
            </a:endParaRPr>
          </a:p>
        </p:txBody>
      </p:sp>
      <p:sp>
        <p:nvSpPr>
          <p:cNvPr id="172"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制定安全生产方针</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建立安全检查制度</a:t>
            </a:r>
            <a:endParaRPr lang="en-US" sz="15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3"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监督检查</a:t>
            </a:r>
            <a:endParaRPr lang="en-US" sz="3600" b="0" strike="noStrike" spc="-1">
              <a:solidFill>
                <a:schemeClr val="dk1"/>
              </a:solidFill>
              <a:latin typeface="Arial"/>
            </a:endParaRPr>
          </a:p>
        </p:txBody>
      </p:sp>
      <p:sp>
        <p:nvSpPr>
          <p:cNvPr id="174"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每月进行一次安全检查</a:t>
            </a:r>
            <a:endParaRPr lang="en-US" sz="2000" b="0" strike="noStrike" spc="-1">
              <a:solidFill>
                <a:srgbClr val="000000"/>
              </a:solidFill>
              <a:latin typeface="Arial"/>
            </a:endParaRPr>
          </a:p>
        </p:txBody>
      </p:sp>
      <p:sp>
        <p:nvSpPr>
          <p:cNvPr id="175"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定期检查</a:t>
            </a:r>
            <a:endParaRPr lang="en-US" sz="3000" b="0" strike="noStrike" spc="-1">
              <a:solidFill>
                <a:srgbClr val="000000"/>
              </a:solidFill>
              <a:latin typeface="Arial"/>
            </a:endParaRPr>
          </a:p>
        </p:txBody>
      </p:sp>
      <p:sp>
        <p:nvSpPr>
          <p:cNvPr id="176"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77"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保留检查记录至少一年</a:t>
            </a:r>
            <a:endParaRPr lang="en-US" sz="2000" b="0" strike="noStrike" spc="-1">
              <a:solidFill>
                <a:srgbClr val="000000"/>
              </a:solidFill>
              <a:latin typeface="Arial"/>
            </a:endParaRPr>
          </a:p>
        </p:txBody>
      </p:sp>
      <p:sp>
        <p:nvSpPr>
          <p:cNvPr id="178"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记录保存</a:t>
            </a:r>
            <a:endParaRPr lang="en-US" sz="3000" b="0" strike="noStrike" spc="-1">
              <a:solidFill>
                <a:srgbClr val="000000"/>
              </a:solidFill>
              <a:latin typeface="Arial"/>
            </a:endParaRPr>
          </a:p>
        </p:txBody>
      </p:sp>
      <p:sp>
        <p:nvSpPr>
          <p:cNvPr id="179"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80"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发现问题及时整改</a:t>
            </a:r>
            <a:endParaRPr lang="en-US" sz="2000" b="0" strike="noStrike" spc="-1">
              <a:solidFill>
                <a:srgbClr val="000000"/>
              </a:solidFill>
              <a:latin typeface="Arial"/>
            </a:endParaRPr>
          </a:p>
        </p:txBody>
      </p:sp>
      <p:sp>
        <p:nvSpPr>
          <p:cNvPr id="181"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隐患排查</a:t>
            </a:r>
            <a:endParaRPr lang="en-US" sz="3000" b="0" strike="noStrike" spc="-1">
              <a:solidFill>
                <a:srgbClr val="000000"/>
              </a:solidFill>
              <a:latin typeface="Arial"/>
            </a:endParaRPr>
          </a:p>
        </p:txBody>
      </p:sp>
      <p:sp>
        <p:nvSpPr>
          <p:cNvPr id="182"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奖惩机制</a:t>
            </a:r>
            <a:endParaRPr lang="en-US" sz="3600" b="0" strike="noStrike" spc="-1">
              <a:solidFill>
                <a:schemeClr val="dk1"/>
              </a:solidFill>
              <a:latin typeface="Arial"/>
            </a:endParaRPr>
          </a:p>
        </p:txBody>
      </p:sp>
      <p:sp>
        <p:nvSpPr>
          <p:cNvPr id="18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发放奖金、表彰</a:t>
            </a:r>
            <a:endParaRPr lang="en-US" sz="1500" b="0" strike="noStrike" spc="-1">
              <a:solidFill>
                <a:srgbClr val="000000"/>
              </a:solidFill>
              <a:latin typeface="Arial"/>
            </a:endParaRPr>
          </a:p>
        </p:txBody>
      </p:sp>
      <p:sp>
        <p:nvSpPr>
          <p:cNvPr id="18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奖励措施</a:t>
            </a:r>
            <a:endParaRPr lang="en-US" sz="2200" b="0" strike="noStrike" spc="-1">
              <a:solidFill>
                <a:srgbClr val="000000"/>
              </a:solidFill>
              <a:latin typeface="Arial"/>
            </a:endParaRPr>
          </a:p>
        </p:txBody>
      </p:sp>
      <p:sp>
        <p:nvSpPr>
          <p:cNvPr id="18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扣工资、警告处分</a:t>
            </a:r>
            <a:endParaRPr lang="en-US" sz="1500" b="0" strike="noStrike" spc="-1">
              <a:solidFill>
                <a:srgbClr val="000000"/>
              </a:solidFill>
              <a:latin typeface="Arial"/>
            </a:endParaRPr>
          </a:p>
        </p:txBody>
      </p:sp>
      <p:sp>
        <p:nvSpPr>
          <p:cNvPr id="18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惩罚措施</a:t>
            </a:r>
            <a:endParaRPr lang="en-US" sz="2200" b="0" strike="noStrike" spc="-1">
              <a:solidFill>
                <a:srgbClr val="000000"/>
              </a:solidFill>
              <a:latin typeface="Arial"/>
            </a:endParaRPr>
          </a:p>
        </p:txBody>
      </p:sp>
      <p:sp>
        <p:nvSpPr>
          <p:cNvPr id="18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将违规行为公之于众</a:t>
            </a:r>
            <a:endParaRPr lang="en-US" sz="1500" b="0" strike="noStrike" spc="-1">
              <a:solidFill>
                <a:srgbClr val="000000"/>
              </a:solidFill>
              <a:latin typeface="Arial"/>
            </a:endParaRPr>
          </a:p>
        </p:txBody>
      </p:sp>
      <p:sp>
        <p:nvSpPr>
          <p:cNvPr id="18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公示通报</a:t>
            </a:r>
            <a:endParaRPr lang="en-US" sz="2200" b="0" strike="noStrike" spc="-1">
              <a:solidFill>
                <a:srgbClr val="000000"/>
              </a:solidFill>
              <a:latin typeface="Arial"/>
            </a:endParaRPr>
          </a:p>
        </p:txBody>
      </p:sp>
      <p:sp>
        <p:nvSpPr>
          <p:cNvPr id="19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9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92"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总结</a:t>
            </a:r>
            <a:endParaRPr lang="en-US" sz="3600" b="0" strike="noStrike" spc="-1">
              <a:solidFill>
                <a:schemeClr val="dk1"/>
              </a:solidFill>
              <a:latin typeface="Arial"/>
            </a:endParaRPr>
          </a:p>
        </p:txBody>
      </p:sp>
      <p:sp>
        <p:nvSpPr>
          <p:cNvPr id="193"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餐饮行业安全生产责任制度培训是保障员工安全的重要举措，只有全员的参与和落实，才能有效防范事故风险，确保餐饮环境的安全和稳定。</a:t>
            </a:r>
            <a:endParaRPr lang="en-US" sz="25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https://d.book118.com/125342114013011130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125</Paragraphs>
  <Slides>20</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20</vt:i4>
      </vt:variant>
    </vt:vector>
  </HeadingPairs>
  <TitlesOfParts>
    <vt:vector baseType="lpstr" size="28">
      <vt:lpstr>Arial</vt:lpstr>
      <vt:lpstr>Calibri</vt:lpstr>
      <vt:lpstr>微软雅黑</vt:lpstr>
      <vt:lpstr>Times New Roman</vt:lpstr>
      <vt:lpstr>Wingdings</vt:lpstr>
      <vt:lpstr>Symbol</vt:lpstr>
      <vt:lpstr>DejaVu Sans</vt:lpstr>
      <vt:lpstr>Office Theme</vt:lpstr>
      <vt:lpstr>餐饮行业安全生产规章制度培训</vt:lpstr>
      <vt:lpstr>目录</vt:lpstr>
      <vt:lpstr>第1章 餐饮行业安全生产规章制度培训概述</vt:lpstr>
      <vt:lpstr>介绍</vt:lpstr>
      <vt:lpstr>安全生产意义</vt:lpstr>
      <vt:lpstr> </vt:lpstr>
      <vt:lpstr>培训内容</vt:lpstr>
      <vt:lpstr>应急措施</vt:lpstr>
      <vt:lpstr>第二章 餐饮行业安全生产法律法规培训</vt:lpstr>
      <vt:lpstr> </vt:lpstr>
      <vt:lpstr>法规内容</vt:lpstr>
      <vt:lpstr>法律责任</vt:lpstr>
      <vt:lpstr>安全生产标准</vt:lpstr>
      <vt:lpstr>第三章 餐饮行业安全生产责任制度培训</vt:lpstr>
      <vt:lpstr> </vt:lpstr>
      <vt:lpstr>责任分工</vt:lpstr>
      <vt:lpstr>监督检查</vt:lpstr>
      <vt:lpstr>奖惩机制</vt:lpstr>
      <vt:lpstr>总结</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2024-09-29T14:42:19.421</cp:lastPrinted>
  <dcterms:created xsi:type="dcterms:W3CDTF">2024-09-29T06:42:19Z</dcterms:created>
  <dcterms:modified xsi:type="dcterms:W3CDTF">2024-09-29T06:42:21Z</dcterms:modified>
</cp:coreProperties>
</file>