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GFMMHS+MS-UIGothic"/>
      <p:regular r:id="rId19"/>
    </p:embeddedFont>
    <p:embeddedFont>
      <p:font typeface="WTGUTG+USGNHP+ArialMT"/>
      <p:regular r:id="rId20"/>
    </p:embeddedFont>
    <p:embeddedFont>
      <p:font typeface="GGMOGM+NJFLON+MicrosoftYaHei"/>
      <p:regular r:id="rId21"/>
    </p:embeddedFont>
    <p:embeddedFont>
      <p:font typeface="VNQIRG+GVKFEB+Arial-BoldMT"/>
      <p:regular r:id="rId22"/>
    </p:embeddedFont>
    <p:embeddedFont>
      <p:font typeface="AMIIEE+NJFLON+MicrosoftYaHei"/>
      <p:regular r:id="rId23"/>
    </p:embeddedFont>
    <p:embeddedFont>
      <p:font typeface="NUQOTQ+JGIMAR+MicrosoftYaHei-Bold"/>
      <p:regular r:id="rId24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font" Target="fonts/font5.fntdata" /><Relationship Id="rId24" Type="http://schemas.openxmlformats.org/officeDocument/2006/relationships/font" Target="fonts/font6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281441-4679-448A-B340-B6DE2FA0E5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ABD57C-2AFD-47A5-872D-9ED1E914B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8E1259-BFDC-4B3C-B2B7-BC7A6D6F3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244D9D-AE0A-402D-954A-AA7B9CD9A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769175-B5F5-47D6-9109-CB5891185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C6ED93-B3BC-43DA-A895-F21B0C8A4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4471BD-7909-431A-B8F7-E9988D394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4EB1CB-2565-47E6-A267-7ECD514E1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F57D52-F6CE-4BD6-B483-D27498EF7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7F680E-DB3C-4C6B-BC00-A2639DB4A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FC3C0-A999-40C7-90B2-5C6BD32D1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342224211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1850" y="1782980"/>
            <a:ext cx="492107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84FF"/>
                </a:solidFill>
                <a:latin typeface="GFMMHS+MS-UIGothic"/>
                <a:cs typeface="GFMMHS+MS-UIGothic"/>
              </a:rPr>
              <a:t>葡萄糖耐量件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1943290"/>
            <a:ext cx="3404501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WTGUTG+USGNHP+ArialMT"/>
                <a:cs typeface="WTGUTG+USGNHP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试验简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GGMOGM+NJFLON+MicrosoftYaHei"/>
                <a:cs typeface="GGMOGM+NJFLON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2491930"/>
            <a:ext cx="4790381" cy="2977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WTGUTG+USGNHP+ArialMT"/>
                <a:cs typeface="WTGUTG+USGNHP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试验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的原理与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过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WTGUTG+USGNHP+ArialMT"/>
                <a:cs typeface="WTGUTG+USGNHP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试验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的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结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果解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读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WTGUTG+USGNHP+ArialMT"/>
                <a:cs typeface="WTGUTG+USGNHP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试验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的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床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用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WTGUTG+USGNHP+ArialMT"/>
                <a:cs typeface="WTGUTG+USGNHP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试验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的局限性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84FF"/>
                </a:solidFill>
                <a:latin typeface="WTGUTG+USGNHP+ArialMT"/>
                <a:cs typeface="WTGUTG+USGNHP+ArialMT"/>
              </a:rPr>
              <a:t>•</a:t>
            </a:r>
            <a:r>
              <a:rPr sz="2450" spc="128">
                <a:solidFill>
                  <a:srgbClr val="0084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2400">
                <a:solidFill>
                  <a:srgbClr val="0084FF"/>
                </a:solidFill>
                <a:latin typeface="SimSun"/>
                <a:cs typeface="SimSun"/>
              </a:rPr>
              <a:t>试验</a:t>
            </a:r>
            <a:r>
              <a:rPr sz="2400">
                <a:solidFill>
                  <a:srgbClr val="0084FF"/>
                </a:solidFill>
                <a:latin typeface="GFMMHS+MS-UIGothic"/>
                <a:cs typeface="GFMMHS+MS-UIGothic"/>
              </a:rPr>
              <a:t>的未来展望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GFMMHS+MS-UIGothic"/>
                <a:cs typeface="GFMMHS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24984" y="2457985"/>
            <a:ext cx="4263751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3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>
                <a:solidFill>
                  <a:srgbClr val="0084FF"/>
                </a:solidFill>
                <a:latin typeface="GFMMHS+MS-UIGothic"/>
                <a:cs typeface="GFMMHS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87879" y="3167415"/>
            <a:ext cx="1144581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84FF"/>
                </a:solidFill>
                <a:latin typeface="VNQIRG+GVKFEB+Arial-BoldMT"/>
                <a:cs typeface="VNQIRG+GVKFEB+Arial-BoldMT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定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与目的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定</a:t>
            </a:r>
            <a:r>
              <a:rPr sz="2300">
                <a:solidFill>
                  <a:srgbClr val="0084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4485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葡萄糖耐量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（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OGTT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）是一种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估人体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葡萄糖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理能力的医学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过检测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空腹和服用一定量葡萄糖后不同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点的血糖水平来判断是否存在糖尿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病或糖尿病前期。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目的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22776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主要用于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断糖尿病、妊娠糖尿病、糖耐量异常等疾病，以及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估糖尿病患者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的治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效果和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后。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试验</a:t>
            </a: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79270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GFMMHS+MS-UIGothic"/>
                <a:cs typeface="GFMMHS+MS-UIGothic"/>
              </a:rPr>
              <a:t>早期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发现</a:t>
            </a:r>
            <a:r>
              <a:rPr sz="2000" spc="25">
                <a:solidFill>
                  <a:srgbClr val="FFFDFD"/>
                </a:solidFill>
                <a:latin typeface="GFMMHS+MS-UIGothic"/>
                <a:cs typeface="GFMMHS+MS-UIGothic"/>
              </a:rPr>
              <a:t>糖尿病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69325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预测</a:t>
            </a:r>
            <a:r>
              <a:rPr sz="2000" spc="25">
                <a:solidFill>
                  <a:srgbClr val="FFFDFD"/>
                </a:solidFill>
                <a:latin typeface="GFMMHS+MS-UIGothic"/>
                <a:cs typeface="GFMMHS+MS-UIGothic"/>
              </a:rPr>
              <a:t>并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2000" spc="25">
                <a:solidFill>
                  <a:srgbClr val="FFFDFD"/>
                </a:solidFill>
                <a:latin typeface="GFMMHS+MS-UIGothic"/>
                <a:cs typeface="GFMMHS+MS-UIGothic"/>
              </a:rPr>
              <a:t>症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风险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葡萄糖耐量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糖尿病前期和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早期糖尿病的重要手段，有助于及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采取干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措施，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防或延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缓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糖尿病及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其并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症的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生。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57708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葡萄糖耐量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果可以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预测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糖尿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病慢性并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症的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，如心血管疾病、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视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网膜病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2000" spc="25">
                <a:solidFill>
                  <a:srgbClr val="FFFDFD"/>
                </a:solidFill>
                <a:latin typeface="GFMMHS+MS-UIGothic"/>
                <a:cs typeface="GFMMHS+MS-UIGothic"/>
              </a:rPr>
              <a:t>估治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疗</a:t>
            </a:r>
            <a:r>
              <a:rPr sz="2000" spc="25">
                <a:solidFill>
                  <a:srgbClr val="FFFDFD"/>
                </a:solidFill>
                <a:latin typeface="GFMMHS+MS-UIGothic"/>
                <a:cs typeface="GFMMHS+MS-UIGothic"/>
              </a:rPr>
              <a:t>效果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于已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的糖尿病患者，葡萄糖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耐量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可以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估治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效果，指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治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方案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DFD"/>
                </a:solidFill>
                <a:latin typeface="GFMMHS+MS-UIGothic"/>
                <a:cs typeface="GFMMHS+MS-UIGothic"/>
              </a:rPr>
              <a:t>整。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试验</a:t>
            </a: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的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史与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95794" y="1652174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SimSun"/>
                <a:cs typeface="SimSun"/>
              </a:rPr>
              <a:t>历</a:t>
            </a:r>
            <a:r>
              <a:rPr sz="2000">
                <a:solidFill>
                  <a:srgbClr val="0084FF"/>
                </a:solidFill>
                <a:latin typeface="GFMMHS+MS-UIGothic"/>
                <a:cs typeface="GFMMHS+MS-UIGothic"/>
              </a:rPr>
              <a:t>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33470" y="2584188"/>
            <a:ext cx="8105921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229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葡萄糖耐量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最早可追溯到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1921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年，由班廷和福雷德曼两位医生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明，用于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断糖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尿病。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经过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多年的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展，葡萄糖耐量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医学界公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的糖尿病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准之一。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95794" y="401373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SimSun"/>
                <a:cs typeface="SimSun"/>
              </a:rPr>
              <a:t>发</a:t>
            </a:r>
            <a:r>
              <a:rPr sz="2000">
                <a:solidFill>
                  <a:srgbClr val="0084FF"/>
                </a:solidFill>
                <a:latin typeface="GFMMHS+MS-UIGothic"/>
                <a:cs typeface="GFMMHS+MS-UIGothic"/>
              </a:rPr>
              <a:t>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33470" y="4602853"/>
            <a:ext cx="8177658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随着医学技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步，葡萄糖耐量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也在不断改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和完善。目前已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有多种改良的葡</a:t>
            </a:r>
          </a:p>
          <a:p>
            <a:pPr marL="62864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萄糖耐量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方法，如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75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克葡萄糖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荷的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OGTT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、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100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克葡萄糖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荷的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OGTT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等，以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足不同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床需求。同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，随着无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创检测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展，未来可能会有更加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简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便、准确的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</a:t>
            </a:r>
          </a:p>
          <a:p>
            <a:pPr marL="2095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测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方法取代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的葡萄糖耐量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24984" y="2457985"/>
            <a:ext cx="4263751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3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084FF"/>
                </a:solidFill>
                <a:latin typeface="GFMMHS+MS-UIGothic"/>
                <a:cs typeface="GFMMHS+MS-UIGothic"/>
              </a:rPr>
              <a:t>原理与程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87879" y="3167415"/>
            <a:ext cx="1144581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84FF"/>
                </a:solidFill>
                <a:latin typeface="VNQIRG+GVKFEB+Arial-BoldMT"/>
                <a:cs typeface="VNQIRG+GVKFEB+Arial-BoldMT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原理介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 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8131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葡萄糖耐量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是一种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估人体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葡萄糖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理能力的医学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，主要用于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断糖尿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81400" y="2054598"/>
            <a:ext cx="1745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病前期和糖尿病。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8314" y="3434452"/>
            <a:ext cx="8090264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它通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过测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量个体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一定量葡萄糖的代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，了解胰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岛</a:t>
            </a:r>
            <a:r>
              <a:rPr sz="1500">
                <a:solidFill>
                  <a:srgbClr val="FFFFFF"/>
                </a:solidFill>
                <a:latin typeface="AMIIEE+NJFLON+MicrosoftYaHei"/>
                <a:cs typeface="AMIIEE+NJFLON+MicrosoftYaHei"/>
              </a:rPr>
              <a:t>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胞功能和胰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岛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素抵抗状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87115" y="5056243"/>
            <a:ext cx="781310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葡萄糖耐量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试验对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于了解糖尿病病情、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估治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效果以及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预测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糖尿病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具有重要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试验</a:t>
            </a: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前的准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GGMOGM+NJFLON+MicrosoftYaHei"/>
                <a:cs typeface="GGMOGM+NJFLON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GGMOGM+NJFLON+MicrosoftYaHei"/>
                <a:cs typeface="GGMOGM+NJFLON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GGMOGM+NJFLON+MicrosoftYaHei"/>
                <a:cs typeface="GGMOGM+NJFLON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GGMOGM+NJFLON+MicrosoftYaHei"/>
                <a:cs typeface="GGMOGM+NJFLON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21714" y="5190342"/>
            <a:ext cx="251574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604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前</a:t>
            </a:r>
            <a:r>
              <a:rPr sz="135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3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天保持正常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食，每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摄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入碳水化合物不少于</a:t>
            </a:r>
            <a:r>
              <a:rPr sz="135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150</a:t>
            </a:r>
          </a:p>
          <a:p>
            <a:pPr marL="922654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克。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79190" y="5190342"/>
            <a:ext cx="252244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59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前</a:t>
            </a:r>
            <a:r>
              <a:rPr sz="135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2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天停用可能影响糖代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物，如利尿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、糖皮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</a:p>
          <a:p>
            <a:pPr marL="771525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激素等。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950325" y="5190342"/>
            <a:ext cx="2595512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所需的物品，如葡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萄糖溶液、注射器、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计时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器等。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428740" y="5335758"/>
            <a:ext cx="233388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前</a:t>
            </a:r>
            <a:r>
              <a:rPr sz="135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1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天晚上</a:t>
            </a:r>
            <a:r>
              <a:rPr sz="135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8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点后禁食，</a:t>
            </a:r>
          </a:p>
          <a:p>
            <a:pPr marL="528954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可少量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GFMMHS+MS-UIGothic"/>
                <a:cs typeface="GFMMHS+MS-UIGothic"/>
              </a:rPr>
              <a:t>水。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试验过</a:t>
            </a: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 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09" y="2219063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当天早上空腹抽取静脉血，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测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定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37855" y="2219063"/>
            <a:ext cx="3532370" cy="76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将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75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克无水葡萄糖溶于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250-300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毫升</a:t>
            </a:r>
          </a:p>
          <a:p>
            <a:pPr marL="0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水中，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5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钟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完。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609" y="2493383"/>
            <a:ext cx="1174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空腹血糖。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67715" y="4397113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第一口葡萄糖水开始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计时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别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于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30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钟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、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60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钟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、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120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钟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和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180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钟时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抽取静脉血。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305165" y="4397113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测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定各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点的血糖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察血糖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305165" y="4671433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化情况。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注意事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 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7743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试验过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程中避免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剧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烈运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，保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持安静状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84797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避免在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试验过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程中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食其他食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物或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料。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于有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重疾病或急性感染等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特殊情况的患者，需要在医生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行葡萄糖耐量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试验</a:t>
            </a:r>
            <a:r>
              <a:rPr sz="1500">
                <a:solidFill>
                  <a:srgbClr val="FFFFFF"/>
                </a:solidFill>
                <a:latin typeface="GFMMHS+MS-UIGothic"/>
                <a:cs typeface="GFMMH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24984" y="2457985"/>
            <a:ext cx="4263751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3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87879" y="3167415"/>
            <a:ext cx="1144581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84FF"/>
                </a:solidFill>
                <a:latin typeface="VNQIRG+GVKFEB+Arial-BoldMT"/>
                <a:cs typeface="VNQIRG+GVKFEB+Arial-BoldMT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结</a:t>
            </a: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果正常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389962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餐后</a:t>
            </a:r>
            <a:r>
              <a:rPr sz="2300" spc="23">
                <a:solidFill>
                  <a:srgbClr val="0084FF"/>
                </a:solidFill>
                <a:latin typeface="NUQOTQ+JGIMAR+MicrosoftYaHei-Bold"/>
                <a:cs typeface="NUQOTQ+JGIMAR+MicrosoftYaHei-Bold"/>
              </a:rPr>
              <a:t>2</a:t>
            </a: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小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时</a:t>
            </a: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血糖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正常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围为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3.9-7.8mmol/L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，若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检测结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果在此范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内，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明受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者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糖代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正常。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空腹血糖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正常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围为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3.9-6.1mmol/L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检测结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果在此范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内，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明受</a:t>
            </a:r>
          </a:p>
          <a:p>
            <a:pPr marL="15240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者血糖正常。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试验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正常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围为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空腹血糖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5160383"/>
            <a:ext cx="3341000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&lt;7.0mmol/L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，餐后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2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血糖</a:t>
            </a:r>
          </a:p>
          <a:p>
            <a:pPr marL="0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&lt;7.8mmol/L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，且血糖曲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在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1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和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2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后下降到正常范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明受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者糖耐量正常。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结</a:t>
            </a:r>
            <a:r>
              <a:rPr sz="3000">
                <a:solidFill>
                  <a:srgbClr val="0084FF"/>
                </a:solidFill>
                <a:latin typeface="GFMMHS+MS-UIGothic"/>
                <a:cs typeface="GFMMHS+MS-UIGothic"/>
              </a:rPr>
              <a:t>果异常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空腹血糖升高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NUQOTQ+JGIMAR+MicrosoftYaHei-Bold"/>
                <a:cs typeface="NUQOTQ+JGIMAR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6229" y="1916167"/>
            <a:ext cx="6891675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若空腹血糖高于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6.1mmol/L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明受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者可能存在糖尿病或糖耐量异常。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56175" y="3160831"/>
            <a:ext cx="2980588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餐后</a:t>
            </a:r>
            <a:r>
              <a:rPr sz="2300" spc="23">
                <a:solidFill>
                  <a:srgbClr val="0084FF"/>
                </a:solidFill>
                <a:latin typeface="NUQOTQ+JGIMAR+MicrosoftYaHei-Bold"/>
                <a:cs typeface="NUQOTQ+JGIMAR+MicrosoftYaHei-Bold"/>
              </a:rPr>
              <a:t>2</a:t>
            </a: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小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时</a:t>
            </a: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血糖升高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NUQOTQ+JGIMAR+MicrosoftYaHei-Bold"/>
                <a:cs typeface="NUQOTQ+JGIMAR+MicrosoftYaHei-Bold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56175" y="3654797"/>
            <a:ext cx="6655579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若餐后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2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血糖高于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7.8mmol/L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明受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者糖代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异常或糖耐量异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956175" y="3997697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常。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55490" y="4899461"/>
            <a:ext cx="30924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葡萄糖耐量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试验</a:t>
            </a:r>
            <a:r>
              <a:rPr sz="2300" spc="25">
                <a:solidFill>
                  <a:srgbClr val="0084FF"/>
                </a:solidFill>
                <a:latin typeface="GFMMHS+MS-UIGothic"/>
                <a:cs typeface="GFMMHS+MS-UIGothic"/>
              </a:rPr>
              <a:t>异常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NUQOTQ+JGIMAR+MicrosoftYaHei-Bold"/>
                <a:cs typeface="NUQOTQ+JGIMAR+MicrosoftYaHei-Bold"/>
              </a:rPr>
              <a:t>03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555490" y="5394063"/>
            <a:ext cx="6755615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若空腹血糖</a:t>
            </a:r>
            <a:r>
              <a:rPr sz="1500">
                <a:solidFill>
                  <a:srgbClr val="000000"/>
                </a:solidFill>
                <a:latin typeface="AMIIEE+NJFLON+MicrosoftYaHei"/>
                <a:cs typeface="AMIIEE+NJFLON+MicrosoftYaHei"/>
              </a:rPr>
              <a:t>≥7.0mmol/L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或餐后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2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血糖</a:t>
            </a:r>
            <a:r>
              <a:rPr sz="1500">
                <a:solidFill>
                  <a:srgbClr val="000000"/>
                </a:solidFill>
                <a:latin typeface="AMIIEE+NJFLON+MicrosoftYaHei"/>
                <a:cs typeface="AMIIEE+NJFLON+MicrosoftYaHei"/>
              </a:rPr>
              <a:t>≥11.1mmol/L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，且血糖曲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在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1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和</a:t>
            </a:r>
            <a:r>
              <a:rPr sz="1500">
                <a:solidFill>
                  <a:srgbClr val="000000"/>
                </a:solidFill>
                <a:latin typeface="GGMOGM+NJFLON+MicrosoftYaHei"/>
                <a:cs typeface="GGMOGM+NJFLON+MicrosoftYaHei"/>
              </a:rPr>
              <a:t>2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后未下降到正常范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明受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试</a:t>
            </a: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者糖耐量异常或可能患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FMMHS+MS-UIGothic"/>
                <a:cs typeface="GFMMHS+MS-UIGothic"/>
              </a:rPr>
              <a:t>有糖尿病。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https://d.book118.com/125342224211011114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6">
      <vt:lpstr>Arial</vt:lpstr>
      <vt:lpstr>Calibri</vt:lpstr>
      <vt:lpstr>GFMMHS+MS-UIGothic</vt:lpstr>
      <vt:lpstr>WTGUTG+USGNHP+ArialMT</vt:lpstr>
      <vt:lpstr>Times New Roman</vt:lpstr>
      <vt:lpstr>SimSun</vt:lpstr>
      <vt:lpstr>GGMOGM+NJFLON+MicrosoftYaHei</vt:lpstr>
      <vt:lpstr>VNQIRG+GVKFEB+Arial-BoldMT</vt:lpstr>
      <vt:lpstr>AMIIEE+NJFLON+MicrosoftYaHei</vt:lpstr>
      <vt:lpstr>NUQOTQ+JGIMAR+MicrosoftYaHei-Bold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2024-09-21T16:44:46.886</cp:lastPrinted>
  <dcterms:created xsi:type="dcterms:W3CDTF">2024-09-21T08:44:46Z</dcterms:created>
  <dcterms:modified xsi:type="dcterms:W3CDTF">2024-09-21T08:44:48Z</dcterms:modified>
</cp:coreProperties>
</file>