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gif" ContentType="image/gif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A74C8-ADBE-4D16-8E3A-4DF30C6A7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847650-5CCE-44ED-AA64-33E1D15C6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E1FCDA-B5FB-46E1-AA76-19FB2EFB8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4BA4BE-BE59-4DAA-8DCF-DB8B99AB0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53CC8E-18EC-4856-98C9-B3FF5A20A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E58538-AD0A-48FD-82BB-4A01A7624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891CDA-BB18-4875-838A-B6A18E786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EEA1AE-C46A-4910-9878-5B9D87945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1E505A-AF3C-4EFD-8E5C-2E98E981F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F46DA-3F05-418F-9E00-E1068F8F9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EFE74-2834-49D9-9F4B-CA3340898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4" name="Picture 9" descr="e686f5f5917143f8f3d38536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2916238" cy="39338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075" name="Picture 21" descr="e686f5f5917143f8f3d38536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2916238" y="3168650"/>
            <a:ext cx="2835275" cy="3689350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3076" name="Group 28"/>
          <p:cNvGrpSpPr/>
          <p:nvPr userDrawn="1"/>
        </p:nvGrpSpPr>
        <p:grpSpPr>
          <a:xfrm>
            <a:off x="0" y="3168650"/>
            <a:ext cx="9144000" cy="765175"/>
            <a:chExt cx="5760" cy="482"/>
          </a:xfrm>
        </p:grpSpPr>
        <p:sp>
          <p:nvSpPr>
            <p:cNvPr id="15" name="Rectangle 25"/>
            <p:cNvSpPr>
              <a:spLocks noChangeArrowheads="1"/>
            </p:cNvSpPr>
            <p:nvPr/>
          </p:nvSpPr>
          <p:spPr bwMode="auto">
            <a:xfrm>
              <a:off x="0" y="0"/>
              <a:ext cx="5760" cy="482"/>
            </a:xfrm>
            <a:prstGeom prst="rect">
              <a:avLst/>
            </a:prstGeom>
            <a:gradFill rotWithShape="1">
              <a:gsLst>
                <a:gs pos="0">
                  <a:schemeClr val="bg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ln w="9525">
              <a:noFill/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6" name="Rectangle 26"/>
            <p:cNvSpPr>
              <a:spLocks noChangeArrowheads="1"/>
            </p:cNvSpPr>
            <p:nvPr/>
          </p:nvSpPr>
          <p:spPr bwMode="auto">
            <a:xfrm>
              <a:off x="0" y="164"/>
              <a:ext cx="5760" cy="182"/>
            </a:xfrm>
            <a:prstGeom prst="rect">
              <a:avLst/>
            </a:prstGeom>
            <a:solidFill>
              <a:schemeClr val="bg1">
                <a:alpha val="60001"/>
              </a:schemeClr>
            </a:solidFill>
            <a:ln w="9525">
              <a:noFill/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7" name="Rectangle 27"/>
            <p:cNvSpPr>
              <a:spLocks noChangeArrowheads="1"/>
            </p:cNvSpPr>
            <p:nvPr/>
          </p:nvSpPr>
          <p:spPr bwMode="auto">
            <a:xfrm>
              <a:off x="0" y="255"/>
              <a:ext cx="5760" cy="182"/>
            </a:xfrm>
            <a:prstGeom prst="rect">
              <a:avLst/>
            </a:prstGeom>
            <a:solidFill>
              <a:schemeClr val="bg1">
                <a:alpha val="31000"/>
              </a:schemeClr>
            </a:solidFill>
            <a:ln w="9525">
              <a:noFill/>
              <a:miter lim="800000"/>
            </a:ln>
            <a:effectLst/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</p:grpSp>
      <p:sp>
        <p:nvSpPr>
          <p:cNvPr id="18" name="Rectangle 29"/>
          <p:cNvSpPr>
            <a:spLocks noChangeArrowheads="1"/>
          </p:cNvSpPr>
          <p:nvPr/>
        </p:nvSpPr>
        <p:spPr bwMode="auto">
          <a:xfrm>
            <a:off x="0" y="3933825"/>
            <a:ext cx="2916238" cy="2924175"/>
          </a:xfrm>
          <a:prstGeom prst="rect">
            <a:avLst/>
          </a:prstGeom>
          <a:gradFill rotWithShape="1">
            <a:gsLst>
              <a:gs pos="0">
                <a:schemeClr val="accent1"/>
              </a:gs>
              <a:gs pos="100000">
                <a:schemeClr val="accent1">
                  <a:gamma/>
                  <a:shade val="46275"/>
                  <a:invGamma/>
                  <a:alpha val="0"/>
                </a:schemeClr>
              </a:gs>
            </a:gsLst>
            <a:lin ang="5400000" scaled="1"/>
          </a:gra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21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059113" y="1022350"/>
            <a:ext cx="5397500" cy="1470025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867400" y="5084763"/>
            <a:ext cx="3097213" cy="481012"/>
          </a:xfrm>
        </p:spPr>
        <p:txBody>
          <a:bodyPr/>
          <a:lstStyle>
            <a:lvl1pPr marL="0" indent="0" algn="ctr">
              <a:buFontTx/>
              <a:buNone/>
              <a:defRPr sz="2400"/>
            </a:lvl1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836613"/>
            <a:ext cx="4038600" cy="52895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836613"/>
            <a:ext cx="4038600" cy="52895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0"/>
            <a:ext cx="2057400" cy="6126163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0"/>
            <a:ext cx="6019800" cy="6126163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 preserve="1">
  <p:cSld name="标题和表格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9215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</p:nvPr>
        </p:nvSpPr>
        <p:spPr>
          <a:xfrm>
            <a:off x="457200" y="836613"/>
            <a:ext cx="8229600" cy="5289550"/>
          </a:xfrm>
        </p:spPr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../media/image2.jpe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2050" name="Picture 8" descr="DSPD3736"/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5921375"/>
            <a:ext cx="3348038" cy="96361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33" name="Rectangle 9"/>
          <p:cNvSpPr>
            <a:spLocks noChangeArrowheads="1"/>
          </p:cNvSpPr>
          <p:nvPr/>
        </p:nvSpPr>
        <p:spPr bwMode="auto">
          <a:xfrm>
            <a:off x="2555875" y="5516563"/>
            <a:ext cx="863600" cy="1343025"/>
          </a:xfrm>
          <a:prstGeom prst="rect">
            <a:avLst/>
          </a:prstGeom>
          <a:gradFill rotWithShape="1">
            <a:gsLst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34" name="Rectangle 10"/>
          <p:cNvSpPr>
            <a:spLocks noChangeArrowheads="1"/>
          </p:cNvSpPr>
          <p:nvPr/>
        </p:nvSpPr>
        <p:spPr bwMode="auto">
          <a:xfrm>
            <a:off x="0" y="0"/>
            <a:ext cx="9144000" cy="765175"/>
          </a:xfrm>
          <a:prstGeom prst="rect">
            <a:avLst/>
          </a:prstGeom>
          <a:gradFill rotWithShape="1">
            <a:gsLst>
              <a:gs pos="0">
                <a:schemeClr val="bg1">
                  <a:alpha val="0"/>
                </a:schemeClr>
              </a:gs>
              <a:gs pos="100000">
                <a:schemeClr val="accent1"/>
              </a:gs>
            </a:gsLst>
            <a:lin ang="0" scaled="1"/>
          </a:gra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35" name="Rectangle 11"/>
          <p:cNvSpPr>
            <a:spLocks noChangeArrowheads="1"/>
          </p:cNvSpPr>
          <p:nvPr/>
        </p:nvSpPr>
        <p:spPr bwMode="auto">
          <a:xfrm>
            <a:off x="0" y="260350"/>
            <a:ext cx="9144000" cy="288925"/>
          </a:xfrm>
          <a:prstGeom prst="rect">
            <a:avLst/>
          </a:prstGeom>
          <a:solidFill>
            <a:schemeClr val="bg1">
              <a:alpha val="60001"/>
            </a:schemeClr>
          </a:soli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36" name="Rectangle 12"/>
          <p:cNvSpPr>
            <a:spLocks noChangeArrowheads="1"/>
          </p:cNvSpPr>
          <p:nvPr/>
        </p:nvSpPr>
        <p:spPr bwMode="auto">
          <a:xfrm>
            <a:off x="0" y="404813"/>
            <a:ext cx="9144000" cy="288925"/>
          </a:xfrm>
          <a:prstGeom prst="rect">
            <a:avLst/>
          </a:prstGeom>
          <a:solidFill>
            <a:schemeClr val="bg1">
              <a:alpha val="31000"/>
            </a:schemeClr>
          </a:solidFill>
          <a:ln w="9525">
            <a:noFill/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055" name="Rectangle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9215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056" name="Rectangle 3"/>
          <p:cNvSpPr>
            <a:spLocks noGrp="1"/>
          </p:cNvSpPr>
          <p:nvPr>
            <p:ph type="body" idx="1"/>
          </p:nvPr>
        </p:nvSpPr>
        <p:spPr>
          <a:xfrm>
            <a:off x="457200" y="836613"/>
            <a:ext cx="8229600" cy="528955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华文细黑" panose="0201060004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华文细黑" panose="0201060004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华文细黑" panose="0201060004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华文细黑" panose="0201060004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华文细黑" panose="0201060004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华文细黑" panose="0201060004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华文细黑" panose="0201060004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3200">
          <a:solidFill>
            <a:schemeClr val="tx2"/>
          </a:solidFill>
          <a:latin typeface="Arial" pitchFamily="34" charset="0"/>
          <a:ea typeface="华文细黑" panose="0201060004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6.emf" /><Relationship Id="rId4" Type="http://schemas.openxmlformats.org/officeDocument/2006/relationships/image" Target="../media/image7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9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gif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6.emf" /><Relationship Id="rId4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00310110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Text Box 6"/>
          <p:cNvSpPr txBox="1"/>
          <p:nvPr/>
        </p:nvSpPr>
        <p:spPr>
          <a:xfrm>
            <a:off x="0" y="2278063"/>
            <a:ext cx="9405938" cy="9239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5400" b="1">
                <a:latin typeface="Arial" pitchFamily="34" charset="0"/>
              </a:rPr>
              <a:t>中风（脑梗死）中医护理方案</a:t>
            </a:r>
            <a:endParaRPr lang="zh-CN" altLang="en-US" sz="5400" b="1">
              <a:latin typeface="Arial" pitchFamily="34" charset="0"/>
            </a:endParaRPr>
          </a:p>
        </p:txBody>
      </p:sp>
      <p:sp>
        <p:nvSpPr>
          <p:cNvPr id="4099" name="TextBox 3"/>
          <p:cNvSpPr txBox="1"/>
          <p:nvPr/>
        </p:nvSpPr>
        <p:spPr>
          <a:xfrm>
            <a:off x="5829300" y="4933950"/>
            <a:ext cx="3181350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latin typeface="Arial" pitchFamily="34" charset="0"/>
              </a:rPr>
              <a:t>  </a:t>
            </a:r>
            <a:endParaRPr lang="zh-CN" altLang="en-US" b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Rectangle 33"/>
          <p:cNvSpPr>
            <a:spLocks noGrp="1"/>
          </p:cNvSpPr>
          <p:nvPr>
            <p:ph type="title" idx="4294967295"/>
          </p:nvPr>
        </p:nvSpPr>
        <p:spPr>
          <a:xfrm>
            <a:off x="1090613" y="115888"/>
            <a:ext cx="6505575" cy="604837"/>
          </a:xfrm>
        </p:spPr>
        <p:txBody>
          <a:bodyPr vert="horz" wrap="square" lIns="91440" tIns="45720" rIns="91440" bIns="45720" anchor="ctr" anchorCtr="0"/>
          <a:lstStyle/>
          <a:p>
            <a:pPr algn="l" eaLnBrk="1" hangingPunct="1"/>
            <a:r>
              <a:rPr lang="zh-CN" altLang="en-US" sz="4000" b="1"/>
              <a:t>病名及定义</a:t>
            </a:r>
            <a:endParaRPr lang="zh-CN" altLang="en-US" sz="4000" b="1"/>
          </a:p>
        </p:txBody>
      </p:sp>
      <p:sp>
        <p:nvSpPr>
          <p:cNvPr id="5123" name="Rectangle 19"/>
          <p:cNvSpPr/>
          <p:nvPr/>
        </p:nvSpPr>
        <p:spPr>
          <a:xfrm>
            <a:off x="1258888" y="2278063"/>
            <a:ext cx="6553200" cy="316865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800" b="1">
                <a:latin typeface="Arial" pitchFamily="34" charset="0"/>
              </a:rPr>
              <a:t>中风（脑梗死）</a:t>
            </a:r>
            <a:endParaRPr lang="zh-CN" altLang="en-US" sz="2800" b="1">
              <a:latin typeface="Arial" pitchFamily="34" charset="0"/>
            </a:endParaRPr>
          </a:p>
          <a:p>
            <a:pPr eaLnBrk="0" hangingPunct="0"/>
            <a:endParaRPr lang="zh-CN" altLang="en-US" sz="2800" b="1">
              <a:latin typeface="Arial" pitchFamily="34" charset="0"/>
            </a:endParaRPr>
          </a:p>
          <a:p>
            <a:pPr eaLnBrk="0" hangingPunct="0"/>
            <a:r>
              <a:rPr lang="zh-CN" altLang="en-US" b="1">
                <a:latin typeface="Arial" pitchFamily="34" charset="0"/>
              </a:rPr>
              <a:t>是指在气血内虚的基础上，遇有劳倦内伤，忧思恼怒，嗜食厚味、烟酒等诱因而引起脏腑阴阳失调，气血逆乱，直冲犯脑形成脑脉痹阻或血溢脑脉之外。</a:t>
            </a:r>
            <a:endParaRPr lang="zh-CN" altLang="en-US" b="1">
              <a:latin typeface="Arial" pitchFamily="34" charset="0"/>
            </a:endParaRPr>
          </a:p>
          <a:p>
            <a:pPr eaLnBrk="0" hangingPunct="0"/>
            <a:r>
              <a:rPr lang="zh-CN" altLang="en-US" b="1">
                <a:latin typeface="Arial" pitchFamily="34" charset="0"/>
              </a:rPr>
              <a:t>临床以突然昏仆，口舌歪斜语言蹇涩或失语，半身不遂，偏身麻木为主症。</a:t>
            </a:r>
            <a:endParaRPr lang="zh-CN" altLang="en-US" b="1">
              <a:latin typeface="Arial" pitchFamily="34" charset="0"/>
            </a:endParaRPr>
          </a:p>
        </p:txBody>
      </p:sp>
      <p:pic>
        <p:nvPicPr>
          <p:cNvPr id="5124" name="图片 3" descr="u=1659535033,3346343005&amp;fm=27&amp;gp=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3050" y="0"/>
            <a:ext cx="3790950" cy="28003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146" name="图片 2" descr="u=4286527960,4125836469&amp;fm=27&amp;gp=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0100" y="942975"/>
            <a:ext cx="7153275" cy="500697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4"/>
          <p:cNvSpPr/>
          <p:nvPr/>
        </p:nvSpPr>
        <p:spPr>
          <a:xfrm>
            <a:off x="3890963" y="5467350"/>
            <a:ext cx="3552825" cy="396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endParaRPr lang="en-US" altLang="zh-CN" sz="2000" b="1">
              <a:solidFill>
                <a:schemeClr val="bg2"/>
              </a:solidFill>
              <a:latin typeface="Arial" pitchFamily="34" charset="0"/>
            </a:endParaRPr>
          </a:p>
        </p:txBody>
      </p:sp>
      <p:sp>
        <p:nvSpPr>
          <p:cNvPr id="7171" name="Line 5"/>
          <p:cNvSpPr/>
          <p:nvPr/>
        </p:nvSpPr>
        <p:spPr>
          <a:xfrm>
            <a:off x="2579688" y="2028825"/>
            <a:ext cx="3917950" cy="3175"/>
          </a:xfrm>
          <a:prstGeom prst="line">
            <a:avLst/>
          </a:prstGeom>
          <a:ln w="28575" cap="rnd" cmpd="sng">
            <a:solidFill>
              <a:schemeClr val="tx1"/>
            </a:solidFill>
            <a:prstDash val="sysDot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7172" name="Rectangle 6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ctr" anchorCtr="0"/>
          <a:lstStyle/>
          <a:p>
            <a:r>
              <a:rPr lang="zh-CN" altLang="en-US" sz="4000" b="1">
                <a:solidFill>
                  <a:schemeClr val="tx1"/>
                </a:solidFill>
              </a:rPr>
              <a:t>中风病（脑梗死）</a:t>
            </a:r>
            <a:endParaRPr lang="zh-CN" altLang="en-US" sz="4000" b="1">
              <a:solidFill>
                <a:schemeClr val="tx1"/>
              </a:solidFill>
            </a:endParaRPr>
          </a:p>
        </p:txBody>
      </p:sp>
      <p:sp>
        <p:nvSpPr>
          <p:cNvPr id="7173" name="Line 8"/>
          <p:cNvSpPr/>
          <p:nvPr/>
        </p:nvSpPr>
        <p:spPr>
          <a:xfrm>
            <a:off x="2970213" y="2862263"/>
            <a:ext cx="3927475" cy="0"/>
          </a:xfrm>
          <a:prstGeom prst="line">
            <a:avLst/>
          </a:prstGeom>
          <a:ln w="28575" cap="rnd" cmpd="sng">
            <a:solidFill>
              <a:schemeClr val="tx1"/>
            </a:solidFill>
            <a:prstDash val="sysDot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7174" name="Line 10"/>
          <p:cNvSpPr/>
          <p:nvPr/>
        </p:nvSpPr>
        <p:spPr>
          <a:xfrm>
            <a:off x="3352800" y="3646488"/>
            <a:ext cx="3798888" cy="58737"/>
          </a:xfrm>
          <a:prstGeom prst="line">
            <a:avLst/>
          </a:prstGeom>
          <a:ln w="28575" cap="rnd" cmpd="sng">
            <a:solidFill>
              <a:schemeClr val="tx1"/>
            </a:solidFill>
            <a:prstDash val="sysDot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7175" name="Line 12"/>
          <p:cNvSpPr/>
          <p:nvPr/>
        </p:nvSpPr>
        <p:spPr>
          <a:xfrm>
            <a:off x="3143250" y="4498975"/>
            <a:ext cx="4046538" cy="57150"/>
          </a:xfrm>
          <a:prstGeom prst="line">
            <a:avLst/>
          </a:prstGeom>
          <a:ln w="28575" cap="rnd" cmpd="sng">
            <a:solidFill>
              <a:schemeClr val="tx1"/>
            </a:solidFill>
            <a:prstDash val="sysDot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grpSp>
        <p:nvGrpSpPr>
          <p:cNvPr id="7176" name="Group 14"/>
          <p:cNvGrpSpPr/>
          <p:nvPr/>
        </p:nvGrpSpPr>
        <p:grpSpPr>
          <a:xfrm>
            <a:off x="2085975" y="1482725"/>
            <a:ext cx="393700" cy="393700"/>
            <a:chExt cx="416" cy="416"/>
          </a:xfrm>
        </p:grpSpPr>
        <p:sp>
          <p:nvSpPr>
            <p:cNvPr id="50191" name="Oval 15"/>
            <p:cNvSpPr>
              <a:spLocks noChangeArrowheads="1"/>
            </p:cNvSpPr>
            <p:nvPr/>
          </p:nvSpPr>
          <p:spPr bwMode="auto">
            <a:xfrm>
              <a:off x="0" y="0"/>
              <a:ext cx="416" cy="416"/>
            </a:xfrm>
            <a:prstGeom prst="ellipse">
              <a:avLst/>
            </a:prstGeom>
            <a:gradFill rotWithShape="1">
              <a:gsLst>
                <a:gs pos="0">
                  <a:srgbClr val="FFFFFF"/>
                </a:gs>
                <a:gs pos="50000">
                  <a:srgbClr val="8A8A8A"/>
                </a:gs>
                <a:gs pos="100000">
                  <a:srgbClr val="FFFFFF"/>
                </a:gs>
              </a:gsLst>
              <a:lin ang="2700000" scaled="1"/>
            </a:gradFill>
            <a:ln w="9525">
              <a:solidFill>
                <a:srgbClr val="DDDDDD"/>
              </a:solidFill>
              <a:round/>
            </a:ln>
            <a:effectLst>
              <a:outerShdw dist="35921" dir="2700000" algn="ctr" rotWithShape="0">
                <a:schemeClr val="bg2">
                  <a:alpha val="50000"/>
                </a:schemeClr>
              </a:outerShdw>
            </a:effectLst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grpSp>
          <p:nvGrpSpPr>
            <p:cNvPr id="7214" name="Group 16"/>
            <p:cNvGrpSpPr/>
            <p:nvPr/>
          </p:nvGrpSpPr>
          <p:grpSpPr>
            <a:xfrm rot="-2288454">
              <a:off x="35" y="28"/>
              <a:ext cx="348" cy="356"/>
              <a:chExt cx="433" cy="422"/>
            </a:xfrm>
          </p:grpSpPr>
          <p:pic>
            <p:nvPicPr>
              <p:cNvPr id="7216" name="Picture 17" descr="circuler_1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0" y="0"/>
                <a:ext cx="430" cy="420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sp>
            <p:nvSpPr>
              <p:cNvPr id="50194" name="Oval 18"/>
              <p:cNvSpPr>
                <a:spLocks noChangeArrowheads="1"/>
              </p:cNvSpPr>
              <p:nvPr/>
            </p:nvSpPr>
            <p:spPr bwMode="auto">
              <a:xfrm>
                <a:off x="0" y="0"/>
                <a:ext cx="432" cy="422"/>
              </a:xfrm>
              <a:prstGeom prst="ellipse">
                <a:avLst/>
              </a:prstGeom>
              <a:gradFill rotWithShape="1">
                <a:gsLst>
                  <a:gs pos="0">
                    <a:schemeClr val="accent1">
                      <a:alpha val="75000"/>
                    </a:schemeClr>
                  </a:gs>
                  <a:gs pos="50000">
                    <a:srgbClr val="36332D">
                      <a:alpha val="89999"/>
                    </a:srgbClr>
                  </a:gs>
                  <a:gs pos="100000">
                    <a:schemeClr val="accent1">
                      <a:alpha val="75000"/>
                    </a:schemeClr>
                  </a:gs>
                </a:gsLst>
                <a:lin ang="2700000" scaled="1"/>
              </a:gradFill>
              <a:ln w="9525">
                <a:noFill/>
                <a:round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endParaRPr>
              </a:p>
            </p:txBody>
          </p:sp>
          <p:pic>
            <p:nvPicPr>
              <p:cNvPr id="7218" name="Picture 19" descr="Picture2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3" y="4"/>
                <a:ext cx="345" cy="149"/>
              </a:xfrm>
              <a:prstGeom prst="rect">
                <a:avLst/>
              </a:prstGeom>
              <a:noFill/>
              <a:ln w="9525">
                <a:noFill/>
              </a:ln>
            </p:spPr>
          </p:pic>
        </p:grpSp>
        <p:pic>
          <p:nvPicPr>
            <p:cNvPr id="7215" name="Picture 20"/>
            <p:cNvPicPr>
              <a:picLocks noChangeAspect="1"/>
            </p:cNvPicPr>
            <p:nvPr/>
          </p:nvPicPr>
          <p:blipFill>
            <a:blip r:embed="rId4"/>
            <a:srcRect l="12015" t="9302" r="12404" b="12598"/>
            <a:stretch>
              <a:fillRect/>
            </a:stretch>
          </p:blipFill>
          <p:spPr>
            <a:xfrm>
              <a:off x="27" y="14"/>
              <a:ext cx="359" cy="370"/>
            </a:xfrm>
            <a:prstGeom prst="rect">
              <a:avLst/>
            </a:prstGeom>
            <a:noFill/>
            <a:ln w="9525">
              <a:noFill/>
            </a:ln>
          </p:spPr>
        </p:pic>
      </p:grpSp>
      <p:grpSp>
        <p:nvGrpSpPr>
          <p:cNvPr id="7177" name="Group 21"/>
          <p:cNvGrpSpPr/>
          <p:nvPr/>
        </p:nvGrpSpPr>
        <p:grpSpPr>
          <a:xfrm>
            <a:off x="2446338" y="2374900"/>
            <a:ext cx="393700" cy="393700"/>
            <a:chExt cx="416" cy="416"/>
          </a:xfrm>
        </p:grpSpPr>
        <p:sp>
          <p:nvSpPr>
            <p:cNvPr id="50198" name="Oval 22"/>
            <p:cNvSpPr>
              <a:spLocks noChangeArrowheads="1"/>
            </p:cNvSpPr>
            <p:nvPr/>
          </p:nvSpPr>
          <p:spPr bwMode="auto">
            <a:xfrm>
              <a:off x="0" y="0"/>
              <a:ext cx="416" cy="416"/>
            </a:xfrm>
            <a:prstGeom prst="ellipse">
              <a:avLst/>
            </a:prstGeom>
            <a:gradFill rotWithShape="1">
              <a:gsLst>
                <a:gs pos="0">
                  <a:srgbClr val="FFFFFF"/>
                </a:gs>
                <a:gs pos="50000">
                  <a:srgbClr val="8A8A8A"/>
                </a:gs>
                <a:gs pos="100000">
                  <a:srgbClr val="FFFFFF"/>
                </a:gs>
              </a:gsLst>
              <a:lin ang="2700000" scaled="1"/>
            </a:gradFill>
            <a:ln w="9525">
              <a:solidFill>
                <a:srgbClr val="DDDDDD"/>
              </a:solidFill>
              <a:round/>
            </a:ln>
            <a:effectLst>
              <a:outerShdw dist="35921" dir="2700000" algn="ctr" rotWithShape="0">
                <a:schemeClr val="bg2">
                  <a:alpha val="50000"/>
                </a:schemeClr>
              </a:outerShdw>
            </a:effectLst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grpSp>
          <p:nvGrpSpPr>
            <p:cNvPr id="7208" name="Group 23"/>
            <p:cNvGrpSpPr/>
            <p:nvPr/>
          </p:nvGrpSpPr>
          <p:grpSpPr>
            <a:xfrm rot="-2288454">
              <a:off x="35" y="28"/>
              <a:ext cx="348" cy="356"/>
              <a:chExt cx="433" cy="422"/>
            </a:xfrm>
          </p:grpSpPr>
          <p:pic>
            <p:nvPicPr>
              <p:cNvPr id="7210" name="Picture 24" descr="circuler_1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0" y="0"/>
                <a:ext cx="430" cy="420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sp>
            <p:nvSpPr>
              <p:cNvPr id="50201" name="Oval 25"/>
              <p:cNvSpPr>
                <a:spLocks noChangeArrowheads="1"/>
              </p:cNvSpPr>
              <p:nvPr/>
            </p:nvSpPr>
            <p:spPr bwMode="auto">
              <a:xfrm>
                <a:off x="0" y="0"/>
                <a:ext cx="432" cy="422"/>
              </a:xfrm>
              <a:prstGeom prst="ellipse">
                <a:avLst/>
              </a:prstGeom>
              <a:gradFill rotWithShape="1">
                <a:gsLst>
                  <a:gs pos="0">
                    <a:schemeClr val="accent2">
                      <a:alpha val="75000"/>
                    </a:schemeClr>
                  </a:gs>
                  <a:gs pos="50000">
                    <a:srgbClr val="292838">
                      <a:alpha val="89999"/>
                    </a:srgbClr>
                  </a:gs>
                  <a:gs pos="100000">
                    <a:schemeClr val="accent2">
                      <a:alpha val="75000"/>
                    </a:schemeClr>
                  </a:gs>
                </a:gsLst>
                <a:lin ang="2700000" scaled="1"/>
              </a:gradFill>
              <a:ln w="9525">
                <a:noFill/>
                <a:round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endParaRPr>
              </a:p>
            </p:txBody>
          </p:sp>
          <p:pic>
            <p:nvPicPr>
              <p:cNvPr id="7212" name="Picture 26" descr="Picture2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3" y="4"/>
                <a:ext cx="345" cy="149"/>
              </a:xfrm>
              <a:prstGeom prst="rect">
                <a:avLst/>
              </a:prstGeom>
              <a:noFill/>
              <a:ln w="9525">
                <a:noFill/>
              </a:ln>
            </p:spPr>
          </p:pic>
        </p:grpSp>
        <p:pic>
          <p:nvPicPr>
            <p:cNvPr id="7209" name="Picture 27"/>
            <p:cNvPicPr>
              <a:picLocks noChangeAspect="1"/>
            </p:cNvPicPr>
            <p:nvPr/>
          </p:nvPicPr>
          <p:blipFill>
            <a:blip r:embed="rId4"/>
            <a:srcRect l="12015" t="9302" r="12404" b="12598"/>
            <a:stretch>
              <a:fillRect/>
            </a:stretch>
          </p:blipFill>
          <p:spPr>
            <a:xfrm>
              <a:off x="27" y="14"/>
              <a:ext cx="359" cy="370"/>
            </a:xfrm>
            <a:prstGeom prst="rect">
              <a:avLst/>
            </a:prstGeom>
            <a:noFill/>
            <a:ln w="9525">
              <a:noFill/>
            </a:ln>
          </p:spPr>
        </p:pic>
      </p:grpSp>
      <p:grpSp>
        <p:nvGrpSpPr>
          <p:cNvPr id="7178" name="Group 28"/>
          <p:cNvGrpSpPr/>
          <p:nvPr/>
        </p:nvGrpSpPr>
        <p:grpSpPr>
          <a:xfrm>
            <a:off x="2817813" y="3249613"/>
            <a:ext cx="393700" cy="393700"/>
            <a:chExt cx="416" cy="416"/>
          </a:xfrm>
        </p:grpSpPr>
        <p:sp>
          <p:nvSpPr>
            <p:cNvPr id="50205" name="Oval 29"/>
            <p:cNvSpPr>
              <a:spLocks noChangeArrowheads="1"/>
            </p:cNvSpPr>
            <p:nvPr/>
          </p:nvSpPr>
          <p:spPr bwMode="auto">
            <a:xfrm>
              <a:off x="0" y="0"/>
              <a:ext cx="416" cy="416"/>
            </a:xfrm>
            <a:prstGeom prst="ellipse">
              <a:avLst/>
            </a:prstGeom>
            <a:gradFill rotWithShape="1">
              <a:gsLst>
                <a:gs pos="0">
                  <a:srgbClr val="FFFFFF"/>
                </a:gs>
                <a:gs pos="50000">
                  <a:srgbClr val="8A8A8A"/>
                </a:gs>
                <a:gs pos="100000">
                  <a:srgbClr val="FFFFFF"/>
                </a:gs>
              </a:gsLst>
              <a:lin ang="2700000" scaled="1"/>
            </a:gradFill>
            <a:ln w="9525">
              <a:solidFill>
                <a:srgbClr val="DDDDDD"/>
              </a:solidFill>
              <a:round/>
            </a:ln>
            <a:effectLst>
              <a:outerShdw dist="35921" dir="2700000" algn="ctr" rotWithShape="0">
                <a:schemeClr val="bg2">
                  <a:alpha val="50000"/>
                </a:schemeClr>
              </a:outerShdw>
            </a:effectLst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grpSp>
          <p:nvGrpSpPr>
            <p:cNvPr id="7202" name="Group 30"/>
            <p:cNvGrpSpPr/>
            <p:nvPr/>
          </p:nvGrpSpPr>
          <p:grpSpPr>
            <a:xfrm rot="-2288454">
              <a:off x="35" y="28"/>
              <a:ext cx="348" cy="356"/>
              <a:chExt cx="433" cy="422"/>
            </a:xfrm>
          </p:grpSpPr>
          <p:pic>
            <p:nvPicPr>
              <p:cNvPr id="7204" name="Picture 31" descr="circuler_1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0" y="0"/>
                <a:ext cx="430" cy="420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sp>
            <p:nvSpPr>
              <p:cNvPr id="50208" name="Oval 32"/>
              <p:cNvSpPr>
                <a:spLocks noChangeArrowheads="1"/>
              </p:cNvSpPr>
              <p:nvPr/>
            </p:nvSpPr>
            <p:spPr bwMode="auto">
              <a:xfrm>
                <a:off x="0" y="0"/>
                <a:ext cx="432" cy="422"/>
              </a:xfrm>
              <a:prstGeom prst="ellipse">
                <a:avLst/>
              </a:prstGeom>
              <a:gradFill rotWithShape="1">
                <a:gsLst>
                  <a:gs pos="0">
                    <a:schemeClr val="hlink">
                      <a:alpha val="75000"/>
                    </a:schemeClr>
                  </a:gs>
                  <a:gs pos="50000">
                    <a:srgbClr val="3C252E">
                      <a:alpha val="89999"/>
                    </a:srgbClr>
                  </a:gs>
                  <a:gs pos="100000">
                    <a:schemeClr val="hlink">
                      <a:alpha val="75000"/>
                    </a:schemeClr>
                  </a:gs>
                </a:gsLst>
                <a:lin ang="2700000" scaled="1"/>
              </a:gradFill>
              <a:ln w="9525">
                <a:noFill/>
                <a:round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endParaRPr>
              </a:p>
            </p:txBody>
          </p:sp>
          <p:pic>
            <p:nvPicPr>
              <p:cNvPr id="7206" name="Picture 33" descr="Picture2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3" y="4"/>
                <a:ext cx="345" cy="149"/>
              </a:xfrm>
              <a:prstGeom prst="rect">
                <a:avLst/>
              </a:prstGeom>
              <a:noFill/>
              <a:ln w="9525">
                <a:noFill/>
              </a:ln>
            </p:spPr>
          </p:pic>
        </p:grpSp>
        <p:pic>
          <p:nvPicPr>
            <p:cNvPr id="7203" name="Picture 34"/>
            <p:cNvPicPr>
              <a:picLocks noChangeAspect="1"/>
            </p:cNvPicPr>
            <p:nvPr/>
          </p:nvPicPr>
          <p:blipFill>
            <a:blip r:embed="rId4"/>
            <a:srcRect l="12015" t="9302" r="12404" b="12598"/>
            <a:stretch>
              <a:fillRect/>
            </a:stretch>
          </p:blipFill>
          <p:spPr>
            <a:xfrm>
              <a:off x="29" y="14"/>
              <a:ext cx="359" cy="370"/>
            </a:xfrm>
            <a:prstGeom prst="rect">
              <a:avLst/>
            </a:prstGeom>
            <a:noFill/>
            <a:ln w="9525">
              <a:noFill/>
            </a:ln>
          </p:spPr>
        </p:pic>
      </p:grpSp>
      <p:grpSp>
        <p:nvGrpSpPr>
          <p:cNvPr id="7179" name="Group 35"/>
          <p:cNvGrpSpPr/>
          <p:nvPr/>
        </p:nvGrpSpPr>
        <p:grpSpPr>
          <a:xfrm>
            <a:off x="2820988" y="4098925"/>
            <a:ext cx="393700" cy="393700"/>
            <a:chExt cx="416" cy="416"/>
          </a:xfrm>
        </p:grpSpPr>
        <p:sp>
          <p:nvSpPr>
            <p:cNvPr id="50212" name="Oval 36"/>
            <p:cNvSpPr>
              <a:spLocks noChangeArrowheads="1"/>
            </p:cNvSpPr>
            <p:nvPr/>
          </p:nvSpPr>
          <p:spPr bwMode="auto">
            <a:xfrm>
              <a:off x="0" y="0"/>
              <a:ext cx="416" cy="416"/>
            </a:xfrm>
            <a:prstGeom prst="ellipse">
              <a:avLst/>
            </a:prstGeom>
            <a:gradFill rotWithShape="1">
              <a:gsLst>
                <a:gs pos="0">
                  <a:srgbClr val="FFFFFF"/>
                </a:gs>
                <a:gs pos="50000">
                  <a:srgbClr val="8A8A8A"/>
                </a:gs>
                <a:gs pos="100000">
                  <a:srgbClr val="FFFFFF"/>
                </a:gs>
              </a:gsLst>
              <a:lin ang="2700000" scaled="1"/>
            </a:gradFill>
            <a:ln w="9525">
              <a:solidFill>
                <a:srgbClr val="DDDDDD"/>
              </a:solidFill>
              <a:round/>
            </a:ln>
            <a:effectLst>
              <a:outerShdw dist="35921" dir="2700000" algn="ctr" rotWithShape="0">
                <a:schemeClr val="bg2">
                  <a:alpha val="50000"/>
                </a:schemeClr>
              </a:outerShdw>
            </a:effectLst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grpSp>
          <p:nvGrpSpPr>
            <p:cNvPr id="7196" name="Group 37"/>
            <p:cNvGrpSpPr/>
            <p:nvPr/>
          </p:nvGrpSpPr>
          <p:grpSpPr>
            <a:xfrm rot="-2288454">
              <a:off x="35" y="28"/>
              <a:ext cx="348" cy="356"/>
              <a:chExt cx="433" cy="422"/>
            </a:xfrm>
          </p:grpSpPr>
          <p:pic>
            <p:nvPicPr>
              <p:cNvPr id="7198" name="Picture 38" descr="circuler_1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0" y="0"/>
                <a:ext cx="430" cy="420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sp>
            <p:nvSpPr>
              <p:cNvPr id="50215" name="Oval 39"/>
              <p:cNvSpPr>
                <a:spLocks noChangeArrowheads="1"/>
              </p:cNvSpPr>
              <p:nvPr/>
            </p:nvSpPr>
            <p:spPr bwMode="auto">
              <a:xfrm>
                <a:off x="0" y="0"/>
                <a:ext cx="432" cy="422"/>
              </a:xfrm>
              <a:prstGeom prst="ellipse">
                <a:avLst/>
              </a:prstGeom>
              <a:gradFill rotWithShape="1">
                <a:gsLst>
                  <a:gs pos="0">
                    <a:schemeClr val="folHlink">
                      <a:alpha val="75000"/>
                    </a:schemeClr>
                  </a:gs>
                  <a:gs pos="50000">
                    <a:srgbClr val="253723">
                      <a:alpha val="89999"/>
                    </a:srgbClr>
                  </a:gs>
                  <a:gs pos="100000">
                    <a:schemeClr val="folHlink">
                      <a:alpha val="75000"/>
                    </a:schemeClr>
                  </a:gs>
                </a:gsLst>
                <a:lin ang="2700000" scaled="1"/>
              </a:gradFill>
              <a:ln w="9525">
                <a:noFill/>
                <a:round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endParaRPr>
              </a:p>
            </p:txBody>
          </p:sp>
          <p:pic>
            <p:nvPicPr>
              <p:cNvPr id="7200" name="Picture 40" descr="Picture2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3" y="4"/>
                <a:ext cx="345" cy="149"/>
              </a:xfrm>
              <a:prstGeom prst="rect">
                <a:avLst/>
              </a:prstGeom>
              <a:noFill/>
              <a:ln w="9525">
                <a:noFill/>
              </a:ln>
            </p:spPr>
          </p:pic>
        </p:grpSp>
        <p:pic>
          <p:nvPicPr>
            <p:cNvPr id="7197" name="Picture 41"/>
            <p:cNvPicPr>
              <a:picLocks noChangeAspect="1"/>
            </p:cNvPicPr>
            <p:nvPr/>
          </p:nvPicPr>
          <p:blipFill>
            <a:blip r:embed="rId4"/>
            <a:srcRect l="12015" t="9302" r="12404" b="12598"/>
            <a:stretch>
              <a:fillRect/>
            </a:stretch>
          </p:blipFill>
          <p:spPr>
            <a:xfrm>
              <a:off x="27" y="14"/>
              <a:ext cx="359" cy="370"/>
            </a:xfrm>
            <a:prstGeom prst="rect">
              <a:avLst/>
            </a:prstGeom>
            <a:noFill/>
            <a:ln w="9525">
              <a:noFill/>
            </a:ln>
          </p:spPr>
        </p:pic>
      </p:grpSp>
      <p:grpSp>
        <p:nvGrpSpPr>
          <p:cNvPr id="7180" name="Group 35"/>
          <p:cNvGrpSpPr/>
          <p:nvPr/>
        </p:nvGrpSpPr>
        <p:grpSpPr>
          <a:xfrm>
            <a:off x="2443163" y="4968875"/>
            <a:ext cx="393700" cy="393700"/>
            <a:chExt cx="416" cy="416"/>
          </a:xfrm>
        </p:grpSpPr>
        <p:sp>
          <p:nvSpPr>
            <p:cNvPr id="50226" name="Oval 36"/>
            <p:cNvSpPr>
              <a:spLocks noChangeArrowheads="1"/>
            </p:cNvSpPr>
            <p:nvPr/>
          </p:nvSpPr>
          <p:spPr bwMode="auto">
            <a:xfrm>
              <a:off x="0" y="0"/>
              <a:ext cx="416" cy="416"/>
            </a:xfrm>
            <a:prstGeom prst="ellipse">
              <a:avLst/>
            </a:prstGeom>
            <a:gradFill rotWithShape="1">
              <a:gsLst>
                <a:gs pos="0">
                  <a:srgbClr val="FFFFFF"/>
                </a:gs>
                <a:gs pos="50000">
                  <a:srgbClr val="8A8A8A"/>
                </a:gs>
                <a:gs pos="100000">
                  <a:srgbClr val="FFFFFF"/>
                </a:gs>
              </a:gsLst>
              <a:lin ang="2700000" scaled="1"/>
            </a:gradFill>
            <a:ln w="9525">
              <a:solidFill>
                <a:srgbClr val="DDDDDD"/>
              </a:solidFill>
              <a:round/>
            </a:ln>
            <a:effectLst>
              <a:outerShdw dist="35921" dir="2700000" algn="ctr" rotWithShape="0">
                <a:schemeClr val="bg2">
                  <a:alpha val="50000"/>
                </a:schemeClr>
              </a:outerShdw>
            </a:effectLst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grpSp>
          <p:nvGrpSpPr>
            <p:cNvPr id="7190" name="Group 37"/>
            <p:cNvGrpSpPr/>
            <p:nvPr/>
          </p:nvGrpSpPr>
          <p:grpSpPr>
            <a:xfrm rot="-2288454">
              <a:off x="35" y="28"/>
              <a:ext cx="348" cy="356"/>
              <a:chExt cx="433" cy="422"/>
            </a:xfrm>
          </p:grpSpPr>
          <p:pic>
            <p:nvPicPr>
              <p:cNvPr id="7192" name="Picture 38" descr="circuler_1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0" y="0"/>
                <a:ext cx="430" cy="420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sp>
            <p:nvSpPr>
              <p:cNvPr id="50229" name="Oval 39"/>
              <p:cNvSpPr>
                <a:spLocks noChangeArrowheads="1"/>
              </p:cNvSpPr>
              <p:nvPr/>
            </p:nvSpPr>
            <p:spPr bwMode="auto">
              <a:xfrm>
                <a:off x="0" y="0"/>
                <a:ext cx="432" cy="422"/>
              </a:xfrm>
              <a:prstGeom prst="ellipse">
                <a:avLst/>
              </a:prstGeom>
              <a:gradFill rotWithShape="1">
                <a:gsLst>
                  <a:gs pos="0">
                    <a:schemeClr val="folHlink">
                      <a:alpha val="75000"/>
                    </a:schemeClr>
                  </a:gs>
                  <a:gs pos="50000">
                    <a:srgbClr val="253723">
                      <a:alpha val="89999"/>
                    </a:srgbClr>
                  </a:gs>
                  <a:gs pos="100000">
                    <a:schemeClr val="folHlink">
                      <a:alpha val="75000"/>
                    </a:schemeClr>
                  </a:gs>
                </a:gsLst>
                <a:lin ang="2700000" scaled="1"/>
              </a:gradFill>
              <a:ln w="9525">
                <a:noFill/>
                <a:round/>
              </a:ln>
            </p:spPr>
            <p:txBody>
              <a:bodyPr wrap="none"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endParaRPr>
              </a:p>
            </p:txBody>
          </p:sp>
          <p:pic>
            <p:nvPicPr>
              <p:cNvPr id="7194" name="Picture 40" descr="Picture2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3" y="4"/>
                <a:ext cx="345" cy="149"/>
              </a:xfrm>
              <a:prstGeom prst="rect">
                <a:avLst/>
              </a:prstGeom>
              <a:noFill/>
              <a:ln w="9525">
                <a:noFill/>
              </a:ln>
            </p:spPr>
          </p:pic>
        </p:grpSp>
        <p:pic>
          <p:nvPicPr>
            <p:cNvPr id="7191" name="Picture 41"/>
            <p:cNvPicPr>
              <a:picLocks noChangeAspect="1"/>
            </p:cNvPicPr>
            <p:nvPr/>
          </p:nvPicPr>
          <p:blipFill>
            <a:blip r:embed="rId4"/>
            <a:srcRect l="12015" t="9302" r="12404" b="12598"/>
            <a:stretch>
              <a:fillRect/>
            </a:stretch>
          </p:blipFill>
          <p:spPr>
            <a:xfrm>
              <a:off x="27" y="14"/>
              <a:ext cx="359" cy="370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7181" name="Line 12"/>
          <p:cNvSpPr/>
          <p:nvPr/>
        </p:nvSpPr>
        <p:spPr>
          <a:xfrm>
            <a:off x="3084513" y="5280025"/>
            <a:ext cx="3973512" cy="55563"/>
          </a:xfrm>
          <a:prstGeom prst="line">
            <a:avLst/>
          </a:prstGeom>
          <a:ln w="28575" cap="rnd" cmpd="sng">
            <a:solidFill>
              <a:schemeClr val="tx1"/>
            </a:solidFill>
            <a:prstDash val="sysDot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7182" name="AutoShape 60"/>
          <p:cNvSpPr/>
          <p:nvPr/>
        </p:nvSpPr>
        <p:spPr>
          <a:xfrm>
            <a:off x="784225" y="1987550"/>
            <a:ext cx="1595438" cy="4268788"/>
          </a:xfrm>
          <a:prstGeom prst="curvedLeftArrow">
            <a:avLst>
              <a:gd name="adj1" fmla="val 53512"/>
              <a:gd name="adj2" fmla="val 107024"/>
              <a:gd name="adj3" fmla="val 33333"/>
            </a:avLst>
          </a:prstGeom>
          <a:solidFill>
            <a:schemeClr val="accent1"/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7183" name="Text Box 61"/>
          <p:cNvSpPr txBox="1"/>
          <p:nvPr/>
        </p:nvSpPr>
        <p:spPr>
          <a:xfrm>
            <a:off x="2990850" y="1452563"/>
            <a:ext cx="2408238" cy="519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Arial" pitchFamily="34" charset="0"/>
              </a:rPr>
              <a:t>常见症候要点</a:t>
            </a:r>
            <a:endParaRPr lang="zh-CN" altLang="en-US" sz="2800" b="1">
              <a:latin typeface="Arial" pitchFamily="34" charset="0"/>
            </a:endParaRPr>
          </a:p>
        </p:txBody>
      </p:sp>
      <p:sp>
        <p:nvSpPr>
          <p:cNvPr id="7184" name="Text Box 63"/>
          <p:cNvSpPr txBox="1"/>
          <p:nvPr/>
        </p:nvSpPr>
        <p:spPr>
          <a:xfrm>
            <a:off x="3332163" y="2251075"/>
            <a:ext cx="3290887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latin typeface="Arial" pitchFamily="34" charset="0"/>
              </a:rPr>
              <a:t>常见症状</a:t>
            </a:r>
            <a:r>
              <a:rPr lang="en-US" altLang="zh-CN" sz="2800" b="1">
                <a:latin typeface="Arial" pitchFamily="34" charset="0"/>
              </a:rPr>
              <a:t>/</a:t>
            </a:r>
            <a:r>
              <a:rPr lang="zh-CN" altLang="en-US" sz="2800" b="1">
                <a:latin typeface="Arial" pitchFamily="34" charset="0"/>
              </a:rPr>
              <a:t>症状施护</a:t>
            </a:r>
            <a:endParaRPr lang="zh-CN" altLang="en-US" sz="2800" b="1">
              <a:latin typeface="Arial" pitchFamily="34" charset="0"/>
            </a:endParaRPr>
          </a:p>
        </p:txBody>
      </p:sp>
      <p:sp>
        <p:nvSpPr>
          <p:cNvPr id="7185" name="Text Box 64"/>
          <p:cNvSpPr txBox="1"/>
          <p:nvPr/>
        </p:nvSpPr>
        <p:spPr>
          <a:xfrm>
            <a:off x="3536950" y="3094038"/>
            <a:ext cx="3044825" cy="519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latin typeface="Arial" pitchFamily="34" charset="0"/>
              </a:rPr>
              <a:t>中医特色治疗护理</a:t>
            </a:r>
            <a:endParaRPr lang="zh-CN" altLang="en-US" sz="2800" b="1">
              <a:latin typeface="Arial" pitchFamily="34" charset="0"/>
            </a:endParaRPr>
          </a:p>
        </p:txBody>
      </p:sp>
      <p:sp>
        <p:nvSpPr>
          <p:cNvPr id="7186" name="Text Box 65"/>
          <p:cNvSpPr txBox="1"/>
          <p:nvPr/>
        </p:nvSpPr>
        <p:spPr>
          <a:xfrm>
            <a:off x="3556000" y="3932238"/>
            <a:ext cx="2351088" cy="519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latin typeface="Arial" pitchFamily="34" charset="0"/>
              </a:rPr>
              <a:t>健康指导</a:t>
            </a:r>
            <a:endParaRPr lang="zh-CN" altLang="en-US" sz="2800" b="1">
              <a:latin typeface="Arial" pitchFamily="34" charset="0"/>
            </a:endParaRPr>
          </a:p>
        </p:txBody>
      </p:sp>
      <p:sp>
        <p:nvSpPr>
          <p:cNvPr id="7187" name="Text Box 66"/>
          <p:cNvSpPr txBox="1"/>
          <p:nvPr/>
        </p:nvSpPr>
        <p:spPr>
          <a:xfrm>
            <a:off x="3462338" y="4733925"/>
            <a:ext cx="1955800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latin typeface="Arial" pitchFamily="34" charset="0"/>
              </a:rPr>
              <a:t>护理难点</a:t>
            </a:r>
            <a:endParaRPr lang="zh-CN" altLang="en-US" sz="2800" b="1">
              <a:latin typeface="Arial" pitchFamily="34" charset="0"/>
            </a:endParaRPr>
          </a:p>
        </p:txBody>
      </p:sp>
      <p:sp>
        <p:nvSpPr>
          <p:cNvPr id="7188" name="Text Box 67"/>
          <p:cNvSpPr txBox="1"/>
          <p:nvPr/>
        </p:nvSpPr>
        <p:spPr>
          <a:xfrm>
            <a:off x="4362450" y="5591175"/>
            <a:ext cx="184150" cy="4572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33"/>
          <p:cNvSpPr>
            <a:spLocks noGrp="1"/>
          </p:cNvSpPr>
          <p:nvPr>
            <p:ph type="title"/>
          </p:nvPr>
        </p:nvSpPr>
        <p:spPr>
          <a:xfrm>
            <a:off x="1090613" y="115888"/>
            <a:ext cx="6505575" cy="604837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zh-CN" altLang="en-US" sz="4000" b="1"/>
              <a:t>常见症候要点</a:t>
            </a:r>
            <a:endParaRPr lang="zh-CN" altLang="en-US" sz="4000" b="1"/>
          </a:p>
        </p:txBody>
      </p:sp>
      <p:grpSp>
        <p:nvGrpSpPr>
          <p:cNvPr id="8195" name="Group 53"/>
          <p:cNvGrpSpPr/>
          <p:nvPr/>
        </p:nvGrpSpPr>
        <p:grpSpPr>
          <a:xfrm>
            <a:off x="715963" y="1873250"/>
            <a:ext cx="9075737" cy="912813"/>
            <a:chOff x="1338" y="890"/>
            <a:chExt cx="3084" cy="317"/>
          </a:xfrm>
        </p:grpSpPr>
        <p:pic>
          <p:nvPicPr>
            <p:cNvPr id="8204" name="Picture 54" descr="39d44d1b8f6561fcac6e75e1"/>
            <p:cNvPicPr>
              <a:picLocks noChangeAspect="1"/>
            </p:cNvPicPr>
            <p:nvPr/>
          </p:nvPicPr>
          <p:blipFill>
            <a:blip r:embed="rId2"/>
            <a:srcRect l="89955" t="17639" r="2528" b="63861"/>
            <a:stretch>
              <a:fillRect/>
            </a:stretch>
          </p:blipFill>
          <p:spPr>
            <a:xfrm>
              <a:off x="1379" y="890"/>
              <a:ext cx="180" cy="282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8205" name="Oval 55"/>
            <p:cNvSpPr/>
            <p:nvPr/>
          </p:nvSpPr>
          <p:spPr>
            <a:xfrm>
              <a:off x="1338" y="1172"/>
              <a:ext cx="3084" cy="35"/>
            </a:xfrm>
            <a:prstGeom prst="ellipse">
              <a:avLst/>
            </a:prstGeom>
            <a:gradFill rotWithShape="1">
              <a:gsLst>
                <a:gs pos="0">
                  <a:srgbClr val="79A400"/>
                </a:gs>
                <a:gs pos="100000">
                  <a:srgbClr val="384C00">
                    <a:alpha val="0"/>
                  </a:srgbClr>
                </a:gs>
              </a:gsLst>
              <a:path path="shape">
                <a:fillToRect l="50000" t="50000" r="50000" b="50000"/>
              </a:path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1800">
                <a:latin typeface="Arial" pitchFamily="34" charset="0"/>
              </a:endParaRPr>
            </a:p>
          </p:txBody>
        </p:sp>
        <p:sp>
          <p:nvSpPr>
            <p:cNvPr id="8206" name="Text Box 56"/>
            <p:cNvSpPr txBox="1"/>
            <p:nvPr/>
          </p:nvSpPr>
          <p:spPr>
            <a:xfrm>
              <a:off x="1754" y="890"/>
              <a:ext cx="2031" cy="286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b="1">
                  <a:latin typeface="Arial" pitchFamily="34" charset="0"/>
                </a:rPr>
                <a:t>风痰阻络证</a:t>
              </a:r>
              <a:r>
                <a:rPr lang="en-US" altLang="zh-CN" b="1">
                  <a:latin typeface="Arial" pitchFamily="34" charset="0"/>
                </a:rPr>
                <a:t>:</a:t>
              </a:r>
              <a:r>
                <a:rPr lang="zh-CN" altLang="en-US" b="1">
                  <a:latin typeface="Arial" pitchFamily="34" charset="0"/>
                </a:rPr>
                <a:t>口眼歪斜，舌强语謇或失语，半身不遂，肢体麻木，</a:t>
              </a:r>
              <a:r>
                <a:rPr lang="zh-CN" altLang="zh-CN" b="1">
                  <a:latin typeface="Arial" pitchFamily="34" charset="0"/>
                </a:rPr>
                <a:t>舌暗紫，苔滑腻。</a:t>
              </a:r>
              <a:endParaRPr lang="en-US" altLang="zh-CN" b="1">
                <a:latin typeface="Arial" pitchFamily="34" charset="0"/>
              </a:endParaRPr>
            </a:p>
          </p:txBody>
        </p:sp>
      </p:grpSp>
      <p:grpSp>
        <p:nvGrpSpPr>
          <p:cNvPr id="8196" name="Group 57"/>
          <p:cNvGrpSpPr/>
          <p:nvPr/>
        </p:nvGrpSpPr>
        <p:grpSpPr>
          <a:xfrm>
            <a:off x="758825" y="3360738"/>
            <a:ext cx="9307513" cy="866775"/>
            <a:chOff x="1338" y="890"/>
            <a:chExt cx="3084" cy="317"/>
          </a:xfrm>
        </p:grpSpPr>
        <p:pic>
          <p:nvPicPr>
            <p:cNvPr id="8201" name="Picture 58" descr="39d44d1b8f6561fcac6e75e1"/>
            <p:cNvPicPr>
              <a:picLocks noChangeAspect="1"/>
            </p:cNvPicPr>
            <p:nvPr/>
          </p:nvPicPr>
          <p:blipFill>
            <a:blip r:embed="rId2"/>
            <a:srcRect l="89955" t="17639" r="2528" b="63861"/>
            <a:stretch>
              <a:fillRect/>
            </a:stretch>
          </p:blipFill>
          <p:spPr>
            <a:xfrm>
              <a:off x="1379" y="890"/>
              <a:ext cx="180" cy="282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8202" name="Oval 59"/>
            <p:cNvSpPr/>
            <p:nvPr/>
          </p:nvSpPr>
          <p:spPr>
            <a:xfrm>
              <a:off x="1338" y="1172"/>
              <a:ext cx="3084" cy="35"/>
            </a:xfrm>
            <a:prstGeom prst="ellipse">
              <a:avLst/>
            </a:prstGeom>
            <a:gradFill rotWithShape="1">
              <a:gsLst>
                <a:gs pos="0">
                  <a:srgbClr val="79A400"/>
                </a:gs>
                <a:gs pos="100000">
                  <a:srgbClr val="384C00">
                    <a:alpha val="0"/>
                  </a:srgbClr>
                </a:gs>
              </a:gsLst>
              <a:path path="shape">
                <a:fillToRect l="50000" t="50000" r="50000" b="50000"/>
              </a:path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1800">
                <a:latin typeface="Arial" pitchFamily="34" charset="0"/>
              </a:endParaRPr>
            </a:p>
          </p:txBody>
        </p:sp>
        <p:sp>
          <p:nvSpPr>
            <p:cNvPr id="8203" name="Text Box 60"/>
            <p:cNvSpPr txBox="1"/>
            <p:nvPr/>
          </p:nvSpPr>
          <p:spPr>
            <a:xfrm>
              <a:off x="1754" y="890"/>
              <a:ext cx="2031" cy="301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b="1">
                  <a:latin typeface="Arial" pitchFamily="34" charset="0"/>
                </a:rPr>
                <a:t>气虚血瘀证：</a:t>
              </a:r>
              <a:r>
                <a:rPr lang="zh-CN" altLang="zh-CN" b="1">
                  <a:latin typeface="Arial" pitchFamily="34" charset="0"/>
                </a:rPr>
                <a:t>肢体偏枯不用，肢软无力，面色萎黄。舌质淡紫或有瘀斑，苔薄白。</a:t>
              </a:r>
              <a:endParaRPr lang="en-US" altLang="zh-CN" b="1">
                <a:latin typeface="Arial" pitchFamily="34" charset="0"/>
              </a:endParaRPr>
            </a:p>
          </p:txBody>
        </p:sp>
      </p:grpSp>
      <p:grpSp>
        <p:nvGrpSpPr>
          <p:cNvPr id="8197" name="Group 61"/>
          <p:cNvGrpSpPr/>
          <p:nvPr/>
        </p:nvGrpSpPr>
        <p:grpSpPr>
          <a:xfrm>
            <a:off x="746125" y="4806950"/>
            <a:ext cx="9699625" cy="1185863"/>
            <a:chOff x="1338" y="890"/>
            <a:chExt cx="3084" cy="453"/>
          </a:xfrm>
        </p:grpSpPr>
        <p:pic>
          <p:nvPicPr>
            <p:cNvPr id="8198" name="Picture 62" descr="39d44d1b8f6561fcac6e75e1"/>
            <p:cNvPicPr>
              <a:picLocks noChangeAspect="1"/>
            </p:cNvPicPr>
            <p:nvPr/>
          </p:nvPicPr>
          <p:blipFill>
            <a:blip r:embed="rId2"/>
            <a:srcRect l="89955" t="17639" r="2528" b="63861"/>
            <a:stretch>
              <a:fillRect/>
            </a:stretch>
          </p:blipFill>
          <p:spPr>
            <a:xfrm>
              <a:off x="1379" y="890"/>
              <a:ext cx="180" cy="282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8199" name="Oval 63"/>
            <p:cNvSpPr/>
            <p:nvPr/>
          </p:nvSpPr>
          <p:spPr>
            <a:xfrm>
              <a:off x="1338" y="1172"/>
              <a:ext cx="3084" cy="35"/>
            </a:xfrm>
            <a:prstGeom prst="ellipse">
              <a:avLst/>
            </a:prstGeom>
            <a:gradFill rotWithShape="1">
              <a:gsLst>
                <a:gs pos="0">
                  <a:srgbClr val="79A400"/>
                </a:gs>
                <a:gs pos="100000">
                  <a:srgbClr val="384C00">
                    <a:alpha val="0"/>
                  </a:srgbClr>
                </a:gs>
              </a:gsLst>
              <a:path path="shape">
                <a:fillToRect l="50000" t="50000" r="50000" b="50000"/>
              </a:path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1800">
                <a:latin typeface="Arial" pitchFamily="34" charset="0"/>
              </a:endParaRPr>
            </a:p>
          </p:txBody>
        </p:sp>
        <p:sp>
          <p:nvSpPr>
            <p:cNvPr id="8200" name="Text Box 64"/>
            <p:cNvSpPr txBox="1"/>
            <p:nvPr/>
          </p:nvSpPr>
          <p:spPr>
            <a:xfrm>
              <a:off x="1754" y="890"/>
              <a:ext cx="2031" cy="453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b="1">
                  <a:latin typeface="Arial" pitchFamily="34" charset="0"/>
                </a:rPr>
                <a:t>肝肾亏虚证：</a:t>
              </a:r>
              <a:r>
                <a:rPr lang="zh-CN" altLang="zh-CN" b="1">
                  <a:latin typeface="Arial" pitchFamily="34" charset="0"/>
                </a:rPr>
                <a:t>半身不遂，患肢僵硬，拘挛变形，舌强不语，或偏瘫，肢体肌肉萎缩，舌红脉细，或舌淡红。</a:t>
              </a:r>
              <a:endParaRPr lang="en-US" altLang="zh-CN" b="1">
                <a:latin typeface="Arial" pitchFamily="34" charset="0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Rectangle 45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ctr" anchorCtr="0"/>
          <a:lstStyle/>
          <a:p>
            <a:r>
              <a:rPr lang="zh-CN" altLang="en-US" sz="4000" b="1"/>
              <a:t>常见症状</a:t>
            </a:r>
            <a:endParaRPr lang="zh-CN" altLang="en-US" sz="4000" b="1"/>
          </a:p>
        </p:txBody>
      </p:sp>
      <p:grpSp>
        <p:nvGrpSpPr>
          <p:cNvPr id="9219" name="Group 3"/>
          <p:cNvGrpSpPr/>
          <p:nvPr/>
        </p:nvGrpSpPr>
        <p:grpSpPr>
          <a:xfrm>
            <a:off x="1820863" y="2306638"/>
            <a:ext cx="5311775" cy="688975"/>
            <a:chExt cx="4058" cy="480"/>
          </a:xfrm>
        </p:grpSpPr>
        <p:sp>
          <p:nvSpPr>
            <p:cNvPr id="61444" name="AutoShape 4"/>
            <p:cNvSpPr>
              <a:spLocks noChangeArrowheads="1"/>
            </p:cNvSpPr>
            <p:nvPr/>
          </p:nvSpPr>
          <p:spPr bwMode="auto">
            <a:xfrm>
              <a:off x="0" y="0"/>
              <a:ext cx="4058" cy="480"/>
            </a:xfrm>
            <a:prstGeom prst="roundRect">
              <a:avLst>
                <a:gd name="adj" fmla="val 17509"/>
              </a:avLst>
            </a:prstGeom>
            <a:gradFill rotWithShape="1">
              <a:gsLst>
                <a:gs pos="0">
                  <a:schemeClr val="accent2"/>
                </a:gs>
                <a:gs pos="50000">
                  <a:srgbClr val="6C6A94"/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round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grpSp>
          <p:nvGrpSpPr>
            <p:cNvPr id="9257" name="Group 5"/>
            <p:cNvGrpSpPr/>
            <p:nvPr/>
          </p:nvGrpSpPr>
          <p:grpSpPr>
            <a:xfrm>
              <a:off x="10" y="15"/>
              <a:ext cx="4043" cy="444"/>
              <a:chExt cx="3988" cy="444"/>
            </a:xfrm>
          </p:grpSpPr>
          <p:sp>
            <p:nvSpPr>
              <p:cNvPr id="9258" name="AutoShape 6"/>
              <p:cNvSpPr/>
              <p:nvPr/>
            </p:nvSpPr>
            <p:spPr>
              <a:xfrm>
                <a:off x="0" y="329"/>
                <a:ext cx="3988" cy="115"/>
              </a:xfrm>
              <a:prstGeom prst="roundRect">
                <a:avLst>
                  <a:gd name="adj" fmla="val 50000"/>
                </a:avLst>
              </a:prstGeom>
              <a:gradFill rotWithShape="1">
                <a:gsLst>
                  <a:gs pos="0">
                    <a:schemeClr val="accent2">
                      <a:alpha val="0"/>
                    </a:schemeClr>
                  </a:gs>
                  <a:gs pos="100000">
                    <a:srgbClr val="FFFFFF"/>
                  </a:gs>
                </a:gsLst>
                <a:lin ang="5400000" scaled="1"/>
              </a:gra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 sz="1800">
                  <a:latin typeface="Arial" pitchFamily="34" charset="0"/>
                </a:endParaRPr>
              </a:p>
            </p:txBody>
          </p:sp>
          <p:sp>
            <p:nvSpPr>
              <p:cNvPr id="9259" name="AutoShape 7"/>
              <p:cNvSpPr/>
              <p:nvPr/>
            </p:nvSpPr>
            <p:spPr>
              <a:xfrm>
                <a:off x="0" y="0"/>
                <a:ext cx="3988" cy="115"/>
              </a:xfrm>
              <a:prstGeom prst="roundRect">
                <a:avLst>
                  <a:gd name="adj" fmla="val 50000"/>
                </a:avLst>
              </a:prstGeom>
              <a:gradFill rotWithShape="1">
                <a:gsLst>
                  <a:gs pos="0">
                    <a:srgbClr val="FFFFFF"/>
                  </a:gs>
                  <a:gs pos="100000">
                    <a:schemeClr val="accent2">
                      <a:alpha val="0"/>
                    </a:schemeClr>
                  </a:gs>
                </a:gsLst>
                <a:lin ang="5400000" scaled="1"/>
              </a:gra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 sz="1800">
                  <a:latin typeface="Arial" pitchFamily="34" charset="0"/>
                </a:endParaRPr>
              </a:p>
            </p:txBody>
          </p:sp>
        </p:grpSp>
      </p:grpSp>
      <p:grpSp>
        <p:nvGrpSpPr>
          <p:cNvPr id="9220" name="Group 8"/>
          <p:cNvGrpSpPr/>
          <p:nvPr/>
        </p:nvGrpSpPr>
        <p:grpSpPr>
          <a:xfrm>
            <a:off x="1830388" y="4057650"/>
            <a:ext cx="5311775" cy="688975"/>
            <a:chExt cx="4058" cy="480"/>
          </a:xfrm>
        </p:grpSpPr>
        <p:sp>
          <p:nvSpPr>
            <p:cNvPr id="61449" name="AutoShape 9"/>
            <p:cNvSpPr>
              <a:spLocks noChangeArrowheads="1"/>
            </p:cNvSpPr>
            <p:nvPr/>
          </p:nvSpPr>
          <p:spPr bwMode="auto">
            <a:xfrm>
              <a:off x="0" y="0"/>
              <a:ext cx="4058" cy="480"/>
            </a:xfrm>
            <a:prstGeom prst="roundRect">
              <a:avLst>
                <a:gd name="adj" fmla="val 17509"/>
              </a:avLst>
            </a:prstGeom>
            <a:gradFill rotWithShape="1">
              <a:gsLst>
                <a:gs pos="0">
                  <a:schemeClr val="hlink"/>
                </a:gs>
                <a:gs pos="50000">
                  <a:srgbClr val="9F6379"/>
                </a:gs>
                <a:gs pos="100000">
                  <a:schemeClr val="hlink"/>
                </a:gs>
              </a:gsLst>
              <a:lin ang="5400000" scaled="1"/>
            </a:gradFill>
            <a:ln w="9525">
              <a:noFill/>
              <a:round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grpSp>
          <p:nvGrpSpPr>
            <p:cNvPr id="9253" name="Group 10"/>
            <p:cNvGrpSpPr/>
            <p:nvPr/>
          </p:nvGrpSpPr>
          <p:grpSpPr>
            <a:xfrm>
              <a:off x="10" y="15"/>
              <a:ext cx="4043" cy="444"/>
              <a:chExt cx="3988" cy="444"/>
            </a:xfrm>
          </p:grpSpPr>
          <p:sp>
            <p:nvSpPr>
              <p:cNvPr id="9254" name="AutoShape 11"/>
              <p:cNvSpPr/>
              <p:nvPr/>
            </p:nvSpPr>
            <p:spPr>
              <a:xfrm>
                <a:off x="0" y="329"/>
                <a:ext cx="3988" cy="115"/>
              </a:xfrm>
              <a:prstGeom prst="roundRect">
                <a:avLst>
                  <a:gd name="adj" fmla="val 50000"/>
                </a:avLst>
              </a:prstGeom>
              <a:gradFill rotWithShape="1">
                <a:gsLst>
                  <a:gs pos="0">
                    <a:schemeClr val="hlink">
                      <a:alpha val="0"/>
                    </a:schemeClr>
                  </a:gs>
                  <a:gs pos="100000">
                    <a:srgbClr val="FFFFFF"/>
                  </a:gs>
                </a:gsLst>
                <a:lin ang="5400000" scaled="1"/>
              </a:gra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 sz="1800">
                  <a:latin typeface="Arial" pitchFamily="34" charset="0"/>
                </a:endParaRPr>
              </a:p>
            </p:txBody>
          </p:sp>
          <p:sp>
            <p:nvSpPr>
              <p:cNvPr id="9255" name="AutoShape 12"/>
              <p:cNvSpPr/>
              <p:nvPr/>
            </p:nvSpPr>
            <p:spPr>
              <a:xfrm>
                <a:off x="0" y="0"/>
                <a:ext cx="3988" cy="115"/>
              </a:xfrm>
              <a:prstGeom prst="roundRect">
                <a:avLst>
                  <a:gd name="adj" fmla="val 50000"/>
                </a:avLst>
              </a:prstGeom>
              <a:gradFill rotWithShape="1">
                <a:gsLst>
                  <a:gs pos="0">
                    <a:srgbClr val="FFFFFF"/>
                  </a:gs>
                  <a:gs pos="100000">
                    <a:schemeClr val="hlink">
                      <a:alpha val="0"/>
                    </a:schemeClr>
                  </a:gs>
                </a:gsLst>
                <a:lin ang="5400000" scaled="1"/>
              </a:gra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 sz="1800">
                  <a:latin typeface="Arial" pitchFamily="34" charset="0"/>
                </a:endParaRPr>
              </a:p>
            </p:txBody>
          </p:sp>
        </p:grpSp>
      </p:grpSp>
      <p:grpSp>
        <p:nvGrpSpPr>
          <p:cNvPr id="9221" name="Group 13"/>
          <p:cNvGrpSpPr/>
          <p:nvPr/>
        </p:nvGrpSpPr>
        <p:grpSpPr>
          <a:xfrm>
            <a:off x="1830388" y="3260725"/>
            <a:ext cx="5311775" cy="688975"/>
            <a:chExt cx="4058" cy="480"/>
          </a:xfrm>
        </p:grpSpPr>
        <p:sp>
          <p:nvSpPr>
            <p:cNvPr id="61454" name="AutoShape 14"/>
            <p:cNvSpPr>
              <a:spLocks noChangeArrowheads="1"/>
            </p:cNvSpPr>
            <p:nvPr/>
          </p:nvSpPr>
          <p:spPr bwMode="auto">
            <a:xfrm>
              <a:off x="0" y="0"/>
              <a:ext cx="4058" cy="480"/>
            </a:xfrm>
            <a:prstGeom prst="roundRect">
              <a:avLst>
                <a:gd name="adj" fmla="val 17509"/>
              </a:avLst>
            </a:prstGeom>
            <a:gradFill rotWithShape="1">
              <a:gsLst>
                <a:gs pos="0">
                  <a:schemeClr val="folHlink"/>
                </a:gs>
                <a:gs pos="50000">
                  <a:srgbClr val="61935D"/>
                </a:gs>
                <a:gs pos="100000">
                  <a:schemeClr val="folHlink"/>
                </a:gs>
              </a:gsLst>
              <a:lin ang="5400000" scaled="1"/>
            </a:gradFill>
            <a:ln w="9525">
              <a:noFill/>
              <a:round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grpSp>
          <p:nvGrpSpPr>
            <p:cNvPr id="9249" name="Group 15"/>
            <p:cNvGrpSpPr/>
            <p:nvPr/>
          </p:nvGrpSpPr>
          <p:grpSpPr>
            <a:xfrm>
              <a:off x="10" y="15"/>
              <a:ext cx="4043" cy="444"/>
              <a:chExt cx="3988" cy="444"/>
            </a:xfrm>
          </p:grpSpPr>
          <p:sp>
            <p:nvSpPr>
              <p:cNvPr id="9250" name="AutoShape 16"/>
              <p:cNvSpPr/>
              <p:nvPr/>
            </p:nvSpPr>
            <p:spPr>
              <a:xfrm>
                <a:off x="0" y="329"/>
                <a:ext cx="3988" cy="115"/>
              </a:xfrm>
              <a:prstGeom prst="roundRect">
                <a:avLst>
                  <a:gd name="adj" fmla="val 50000"/>
                </a:avLst>
              </a:prstGeom>
              <a:gradFill rotWithShape="1">
                <a:gsLst>
                  <a:gs pos="0">
                    <a:schemeClr val="folHlink">
                      <a:alpha val="0"/>
                    </a:schemeClr>
                  </a:gs>
                  <a:gs pos="100000">
                    <a:srgbClr val="FFFFFF"/>
                  </a:gs>
                </a:gsLst>
                <a:lin ang="5400000" scaled="1"/>
              </a:gra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 sz="1800">
                  <a:latin typeface="Arial" pitchFamily="34" charset="0"/>
                </a:endParaRPr>
              </a:p>
            </p:txBody>
          </p:sp>
          <p:sp>
            <p:nvSpPr>
              <p:cNvPr id="9251" name="AutoShape 17"/>
              <p:cNvSpPr/>
              <p:nvPr/>
            </p:nvSpPr>
            <p:spPr>
              <a:xfrm>
                <a:off x="0" y="0"/>
                <a:ext cx="3988" cy="115"/>
              </a:xfrm>
              <a:prstGeom prst="roundRect">
                <a:avLst>
                  <a:gd name="adj" fmla="val 50000"/>
                </a:avLst>
              </a:prstGeom>
              <a:gradFill rotWithShape="1">
                <a:gsLst>
                  <a:gs pos="0">
                    <a:srgbClr val="FFFFFF"/>
                  </a:gs>
                  <a:gs pos="100000">
                    <a:schemeClr val="folHlink">
                      <a:alpha val="0"/>
                    </a:schemeClr>
                  </a:gs>
                </a:gsLst>
                <a:lin ang="5400000" scaled="1"/>
              </a:gra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 sz="1800">
                  <a:latin typeface="Arial" pitchFamily="34" charset="0"/>
                </a:endParaRPr>
              </a:p>
            </p:txBody>
          </p:sp>
        </p:grpSp>
      </p:grpSp>
      <p:grpSp>
        <p:nvGrpSpPr>
          <p:cNvPr id="9222" name="Group 18"/>
          <p:cNvGrpSpPr/>
          <p:nvPr/>
        </p:nvGrpSpPr>
        <p:grpSpPr>
          <a:xfrm>
            <a:off x="1841500" y="1341438"/>
            <a:ext cx="5311775" cy="688975"/>
            <a:chExt cx="4058" cy="480"/>
          </a:xfrm>
        </p:grpSpPr>
        <p:sp>
          <p:nvSpPr>
            <p:cNvPr id="61459" name="AutoShape 19"/>
            <p:cNvSpPr>
              <a:spLocks noChangeArrowheads="1"/>
            </p:cNvSpPr>
            <p:nvPr/>
          </p:nvSpPr>
          <p:spPr bwMode="auto">
            <a:xfrm>
              <a:off x="0" y="0"/>
              <a:ext cx="4058" cy="480"/>
            </a:xfrm>
            <a:prstGeom prst="roundRect">
              <a:avLst>
                <a:gd name="adj" fmla="val 17509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rgbClr val="8E8676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grpSp>
          <p:nvGrpSpPr>
            <p:cNvPr id="9245" name="Group 20"/>
            <p:cNvGrpSpPr/>
            <p:nvPr/>
          </p:nvGrpSpPr>
          <p:grpSpPr>
            <a:xfrm>
              <a:off x="10" y="15"/>
              <a:ext cx="4043" cy="444"/>
              <a:chExt cx="3988" cy="444"/>
            </a:xfrm>
          </p:grpSpPr>
          <p:sp>
            <p:nvSpPr>
              <p:cNvPr id="9246" name="AutoShape 21"/>
              <p:cNvSpPr/>
              <p:nvPr/>
            </p:nvSpPr>
            <p:spPr>
              <a:xfrm>
                <a:off x="0" y="329"/>
                <a:ext cx="3988" cy="115"/>
              </a:xfrm>
              <a:prstGeom prst="roundRect">
                <a:avLst>
                  <a:gd name="adj" fmla="val 50000"/>
                </a:avLst>
              </a:prstGeom>
              <a:gradFill rotWithShape="1"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FFFFFF"/>
                  </a:gs>
                </a:gsLst>
                <a:lin ang="5400000" scaled="1"/>
              </a:gra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 sz="1800">
                  <a:latin typeface="Arial" pitchFamily="34" charset="0"/>
                </a:endParaRPr>
              </a:p>
            </p:txBody>
          </p:sp>
          <p:sp>
            <p:nvSpPr>
              <p:cNvPr id="9247" name="AutoShape 22"/>
              <p:cNvSpPr/>
              <p:nvPr/>
            </p:nvSpPr>
            <p:spPr>
              <a:xfrm>
                <a:off x="0" y="0"/>
                <a:ext cx="3988" cy="115"/>
              </a:xfrm>
              <a:prstGeom prst="roundRect">
                <a:avLst>
                  <a:gd name="adj" fmla="val 50000"/>
                </a:avLst>
              </a:prstGeom>
              <a:gradFill rotWithShape="1">
                <a:gsLst>
                  <a:gs pos="0">
                    <a:srgbClr val="FFFFFF"/>
                  </a:gs>
                  <a:gs pos="100000">
                    <a:schemeClr val="accent1">
                      <a:alpha val="0"/>
                    </a:schemeClr>
                  </a:gs>
                </a:gsLst>
                <a:lin ang="5400000" scaled="1"/>
              </a:gra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 sz="1800">
                  <a:latin typeface="Arial" pitchFamily="34" charset="0"/>
                </a:endParaRPr>
              </a:p>
            </p:txBody>
          </p:sp>
        </p:grpSp>
      </p:grpSp>
      <p:pic>
        <p:nvPicPr>
          <p:cNvPr id="9223" name="Picture 27" descr="1"/>
          <p:cNvPicPr>
            <a:picLocks noChangeAspect="1"/>
          </p:cNvPicPr>
          <p:nvPr/>
        </p:nvPicPr>
        <p:blipFill>
          <a:blip r:embed="rId2">
            <a:lum bright="-6000" contrast="24000"/>
          </a:blip>
          <a:srcRect l="42606" t="64474" r="19473"/>
          <a:stretch>
            <a:fillRect/>
          </a:stretch>
        </p:blipFill>
        <p:spPr>
          <a:xfrm>
            <a:off x="1597025" y="4024313"/>
            <a:ext cx="792163" cy="9493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9224" name="Picture 28" descr="1"/>
          <p:cNvPicPr>
            <a:picLocks noChangeAspect="1"/>
          </p:cNvPicPr>
          <p:nvPr/>
        </p:nvPicPr>
        <p:blipFill>
          <a:blip r:embed="rId2">
            <a:lum bright="-6000" contrast="24000"/>
          </a:blip>
          <a:srcRect l="42606" t="64474" r="19473"/>
          <a:stretch>
            <a:fillRect/>
          </a:stretch>
        </p:blipFill>
        <p:spPr>
          <a:xfrm>
            <a:off x="1539875" y="3205163"/>
            <a:ext cx="792163" cy="9493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9225" name="Picture 29" descr="1"/>
          <p:cNvPicPr>
            <a:picLocks noChangeAspect="1"/>
          </p:cNvPicPr>
          <p:nvPr/>
        </p:nvPicPr>
        <p:blipFill>
          <a:blip r:embed="rId2">
            <a:lum bright="-6000" contrast="24000"/>
          </a:blip>
          <a:srcRect l="42606" t="64474" r="19473"/>
          <a:stretch>
            <a:fillRect/>
          </a:stretch>
        </p:blipFill>
        <p:spPr>
          <a:xfrm>
            <a:off x="1539875" y="2339975"/>
            <a:ext cx="792163" cy="9493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9226" name="Picture 29" descr="1"/>
          <p:cNvPicPr>
            <a:picLocks noChangeAspect="1"/>
          </p:cNvPicPr>
          <p:nvPr/>
        </p:nvPicPr>
        <p:blipFill>
          <a:blip r:embed="rId2">
            <a:lum bright="-6000" contrast="24000"/>
          </a:blip>
          <a:srcRect l="42606" t="64474" r="19473"/>
          <a:stretch>
            <a:fillRect/>
          </a:stretch>
        </p:blipFill>
        <p:spPr>
          <a:xfrm>
            <a:off x="1609725" y="4918075"/>
            <a:ext cx="792163" cy="94932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9227" name="Group 18"/>
          <p:cNvGrpSpPr/>
          <p:nvPr/>
        </p:nvGrpSpPr>
        <p:grpSpPr>
          <a:xfrm>
            <a:off x="1836738" y="4999038"/>
            <a:ext cx="5311775" cy="688975"/>
            <a:chExt cx="4058" cy="480"/>
          </a:xfrm>
        </p:grpSpPr>
        <p:sp>
          <p:nvSpPr>
            <p:cNvPr id="61478" name="AutoShape 19"/>
            <p:cNvSpPr>
              <a:spLocks noChangeArrowheads="1"/>
            </p:cNvSpPr>
            <p:nvPr/>
          </p:nvSpPr>
          <p:spPr bwMode="auto">
            <a:xfrm>
              <a:off x="0" y="0"/>
              <a:ext cx="4058" cy="480"/>
            </a:xfrm>
            <a:prstGeom prst="roundRect">
              <a:avLst>
                <a:gd name="adj" fmla="val 17509"/>
              </a:avLst>
            </a:prstGeom>
            <a:gradFill rotWithShape="1">
              <a:gsLst>
                <a:gs pos="0">
                  <a:schemeClr val="accent1"/>
                </a:gs>
                <a:gs pos="50000">
                  <a:srgbClr val="8E8676"/>
                </a:gs>
                <a:gs pos="100000">
                  <a:schemeClr val="accent1"/>
                </a:gs>
              </a:gsLst>
              <a:lin ang="5400000" scaled="1"/>
            </a:gradFill>
            <a:ln w="9525">
              <a:noFill/>
              <a:round/>
            </a:ln>
          </p:spPr>
          <p:txBody>
            <a:bodyPr wrap="none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grpSp>
          <p:nvGrpSpPr>
            <p:cNvPr id="9241" name="Group 20"/>
            <p:cNvGrpSpPr/>
            <p:nvPr/>
          </p:nvGrpSpPr>
          <p:grpSpPr>
            <a:xfrm>
              <a:off x="10" y="15"/>
              <a:ext cx="4043" cy="444"/>
              <a:chExt cx="3988" cy="444"/>
            </a:xfrm>
          </p:grpSpPr>
          <p:sp>
            <p:nvSpPr>
              <p:cNvPr id="9242" name="AutoShape 21"/>
              <p:cNvSpPr/>
              <p:nvPr/>
            </p:nvSpPr>
            <p:spPr>
              <a:xfrm>
                <a:off x="0" y="329"/>
                <a:ext cx="3988" cy="115"/>
              </a:xfrm>
              <a:prstGeom prst="roundRect">
                <a:avLst>
                  <a:gd name="adj" fmla="val 50000"/>
                </a:avLst>
              </a:prstGeom>
              <a:gradFill rotWithShape="1"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FFFFFF"/>
                  </a:gs>
                </a:gsLst>
                <a:lin ang="5400000" scaled="1"/>
              </a:gra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 sz="1800">
                  <a:latin typeface="Arial" pitchFamily="34" charset="0"/>
                </a:endParaRPr>
              </a:p>
            </p:txBody>
          </p:sp>
          <p:sp>
            <p:nvSpPr>
              <p:cNvPr id="9243" name="AutoShape 22"/>
              <p:cNvSpPr/>
              <p:nvPr/>
            </p:nvSpPr>
            <p:spPr>
              <a:xfrm>
                <a:off x="0" y="0"/>
                <a:ext cx="3988" cy="115"/>
              </a:xfrm>
              <a:prstGeom prst="roundRect">
                <a:avLst>
                  <a:gd name="adj" fmla="val 50000"/>
                </a:avLst>
              </a:prstGeom>
              <a:gradFill rotWithShape="1">
                <a:gsLst>
                  <a:gs pos="0">
                    <a:srgbClr val="FFFFFF"/>
                  </a:gs>
                  <a:gs pos="100000">
                    <a:schemeClr val="accent1">
                      <a:alpha val="0"/>
                    </a:schemeClr>
                  </a:gs>
                </a:gsLst>
                <a:lin ang="5400000" scaled="1"/>
              </a:gra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sz="2400"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 sz="1800">
                  <a:latin typeface="Arial" pitchFamily="34" charset="0"/>
                </a:endParaRPr>
              </a:p>
            </p:txBody>
          </p:sp>
        </p:grpSp>
      </p:grpSp>
      <p:pic>
        <p:nvPicPr>
          <p:cNvPr id="9228" name="Picture 27" descr="1"/>
          <p:cNvPicPr>
            <a:picLocks noChangeAspect="1"/>
          </p:cNvPicPr>
          <p:nvPr/>
        </p:nvPicPr>
        <p:blipFill>
          <a:blip r:embed="rId2">
            <a:lum bright="-6000" contrast="24000"/>
          </a:blip>
          <a:srcRect l="42606" t="64474" r="19473"/>
          <a:stretch>
            <a:fillRect/>
          </a:stretch>
        </p:blipFill>
        <p:spPr>
          <a:xfrm>
            <a:off x="1577975" y="4994275"/>
            <a:ext cx="838200" cy="8763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9229" name="Picture 28" descr="1"/>
          <p:cNvPicPr>
            <a:picLocks noChangeAspect="1"/>
          </p:cNvPicPr>
          <p:nvPr/>
        </p:nvPicPr>
        <p:blipFill>
          <a:blip r:embed="rId2">
            <a:lum bright="-6000" contrast="24000"/>
          </a:blip>
          <a:srcRect l="42606" t="64474" r="19473"/>
          <a:stretch>
            <a:fillRect/>
          </a:stretch>
        </p:blipFill>
        <p:spPr>
          <a:xfrm>
            <a:off x="1535113" y="1387475"/>
            <a:ext cx="792162" cy="9493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230" name="Text Box 33"/>
          <p:cNvSpPr txBox="1"/>
          <p:nvPr/>
        </p:nvSpPr>
        <p:spPr>
          <a:xfrm>
            <a:off x="1857375" y="1511300"/>
            <a:ext cx="3810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zh-CN" b="1">
                <a:solidFill>
                  <a:schemeClr val="bg1"/>
                </a:solidFill>
                <a:latin typeface="Arial" pitchFamily="34" charset="0"/>
              </a:rPr>
              <a:t>1</a:t>
            </a:r>
            <a:endParaRPr lang="en-US" altLang="zh-CN" b="1">
              <a:solidFill>
                <a:schemeClr val="bg1"/>
              </a:solidFill>
              <a:latin typeface="Arial" pitchFamily="34" charset="0"/>
            </a:endParaRPr>
          </a:p>
        </p:txBody>
      </p:sp>
      <p:sp>
        <p:nvSpPr>
          <p:cNvPr id="9231" name="Text Box 49"/>
          <p:cNvSpPr txBox="1"/>
          <p:nvPr/>
        </p:nvSpPr>
        <p:spPr>
          <a:xfrm>
            <a:off x="1897063" y="2460625"/>
            <a:ext cx="354012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solidFill>
                  <a:schemeClr val="bg1"/>
                </a:solidFill>
                <a:latin typeface="Arial" pitchFamily="34" charset="0"/>
              </a:rPr>
              <a:t>2</a:t>
            </a:r>
            <a:endParaRPr lang="en-US" altLang="zh-CN">
              <a:solidFill>
                <a:schemeClr val="bg1"/>
              </a:solidFill>
              <a:latin typeface="Arial" pitchFamily="34" charset="0"/>
            </a:endParaRPr>
          </a:p>
        </p:txBody>
      </p:sp>
      <p:sp>
        <p:nvSpPr>
          <p:cNvPr id="9232" name="Text Box 50"/>
          <p:cNvSpPr txBox="1"/>
          <p:nvPr/>
        </p:nvSpPr>
        <p:spPr>
          <a:xfrm>
            <a:off x="1895475" y="3346450"/>
            <a:ext cx="354013" cy="4572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solidFill>
                  <a:schemeClr val="bg1"/>
                </a:solidFill>
                <a:latin typeface="Arial" pitchFamily="34" charset="0"/>
              </a:rPr>
              <a:t>3</a:t>
            </a:r>
            <a:endParaRPr lang="en-US" altLang="zh-CN">
              <a:solidFill>
                <a:schemeClr val="bg1"/>
              </a:solidFill>
              <a:latin typeface="Arial" pitchFamily="34" charset="0"/>
            </a:endParaRPr>
          </a:p>
        </p:txBody>
      </p:sp>
      <p:sp>
        <p:nvSpPr>
          <p:cNvPr id="9233" name="Text Box 51"/>
          <p:cNvSpPr txBox="1"/>
          <p:nvPr/>
        </p:nvSpPr>
        <p:spPr>
          <a:xfrm>
            <a:off x="1954213" y="4144963"/>
            <a:ext cx="354012" cy="4572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solidFill>
                  <a:schemeClr val="bg1"/>
                </a:solidFill>
                <a:latin typeface="Arial" pitchFamily="34" charset="0"/>
              </a:rPr>
              <a:t>4</a:t>
            </a:r>
            <a:endParaRPr lang="en-US" altLang="zh-CN">
              <a:solidFill>
                <a:schemeClr val="bg1"/>
              </a:solidFill>
              <a:latin typeface="Arial" pitchFamily="34" charset="0"/>
            </a:endParaRPr>
          </a:p>
        </p:txBody>
      </p:sp>
      <p:sp>
        <p:nvSpPr>
          <p:cNvPr id="9234" name="Text Box 52"/>
          <p:cNvSpPr txBox="1"/>
          <p:nvPr/>
        </p:nvSpPr>
        <p:spPr>
          <a:xfrm>
            <a:off x="1984375" y="5045075"/>
            <a:ext cx="354013" cy="4572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>
                <a:solidFill>
                  <a:schemeClr val="bg1"/>
                </a:solidFill>
                <a:latin typeface="Arial" pitchFamily="34" charset="0"/>
              </a:rPr>
              <a:t>5</a:t>
            </a:r>
            <a:endParaRPr lang="en-US" altLang="zh-CN">
              <a:solidFill>
                <a:schemeClr val="bg1"/>
              </a:solidFill>
              <a:latin typeface="Arial" pitchFamily="34" charset="0"/>
            </a:endParaRPr>
          </a:p>
        </p:txBody>
      </p:sp>
      <p:sp>
        <p:nvSpPr>
          <p:cNvPr id="9235" name="Text Box 54"/>
          <p:cNvSpPr txBox="1"/>
          <p:nvPr/>
        </p:nvSpPr>
        <p:spPr>
          <a:xfrm>
            <a:off x="2838450" y="1497013"/>
            <a:ext cx="2390775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latin typeface="Arial" pitchFamily="34" charset="0"/>
              </a:rPr>
              <a:t> </a:t>
            </a:r>
            <a:r>
              <a:rPr lang="zh-CN" altLang="en-US" b="1">
                <a:latin typeface="Arial" pitchFamily="34" charset="0"/>
              </a:rPr>
              <a:t>半身不遂</a:t>
            </a:r>
            <a:endParaRPr lang="zh-CN" altLang="en-US" b="1">
              <a:latin typeface="Arial" pitchFamily="34" charset="0"/>
            </a:endParaRPr>
          </a:p>
        </p:txBody>
      </p:sp>
      <p:sp>
        <p:nvSpPr>
          <p:cNvPr id="9236" name="Text Box 55"/>
          <p:cNvSpPr txBox="1"/>
          <p:nvPr/>
        </p:nvSpPr>
        <p:spPr>
          <a:xfrm>
            <a:off x="2940050" y="2382838"/>
            <a:ext cx="159385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latin typeface="Arial" pitchFamily="34" charset="0"/>
              </a:rPr>
              <a:t>舌强语蹇</a:t>
            </a:r>
            <a:r>
              <a:rPr lang="zh-CN" altLang="en-US">
                <a:latin typeface="Arial" pitchFamily="34" charset="0"/>
              </a:rPr>
              <a:t> </a:t>
            </a:r>
            <a:endParaRPr lang="zh-CN" altLang="en-US">
              <a:latin typeface="Arial" pitchFamily="34" charset="0"/>
            </a:endParaRPr>
          </a:p>
        </p:txBody>
      </p:sp>
      <p:sp>
        <p:nvSpPr>
          <p:cNvPr id="9237" name="Text Box 56"/>
          <p:cNvSpPr txBox="1"/>
          <p:nvPr/>
        </p:nvSpPr>
        <p:spPr>
          <a:xfrm>
            <a:off x="2954338" y="3340100"/>
            <a:ext cx="1622425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latin typeface="Arial" pitchFamily="34" charset="0"/>
              </a:rPr>
              <a:t>吞咽困难</a:t>
            </a:r>
            <a:endParaRPr lang="zh-CN" altLang="en-US" b="1">
              <a:latin typeface="Arial" pitchFamily="34" charset="0"/>
            </a:endParaRPr>
          </a:p>
        </p:txBody>
      </p:sp>
      <p:sp>
        <p:nvSpPr>
          <p:cNvPr id="9238" name="Text Box 57"/>
          <p:cNvSpPr txBox="1"/>
          <p:nvPr/>
        </p:nvSpPr>
        <p:spPr>
          <a:xfrm>
            <a:off x="3013075" y="4110038"/>
            <a:ext cx="1157288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latin typeface="Arial" pitchFamily="34" charset="0"/>
              </a:rPr>
              <a:t>便秘</a:t>
            </a:r>
            <a:endParaRPr lang="zh-CN" altLang="en-US" b="1">
              <a:latin typeface="Arial" pitchFamily="34" charset="0"/>
            </a:endParaRPr>
          </a:p>
        </p:txBody>
      </p:sp>
      <p:sp>
        <p:nvSpPr>
          <p:cNvPr id="9239" name="Text Box 58"/>
          <p:cNvSpPr txBox="1"/>
          <p:nvPr/>
        </p:nvSpPr>
        <p:spPr>
          <a:xfrm>
            <a:off x="3071813" y="5095875"/>
            <a:ext cx="1766887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latin typeface="Arial" pitchFamily="34" charset="0"/>
              </a:rPr>
              <a:t>二便失禁</a:t>
            </a:r>
            <a:endParaRPr lang="zh-CN" altLang="en-US" b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Rectangle 2"/>
          <p:cNvSpPr>
            <a:spLocks noGrp="1"/>
          </p:cNvSpPr>
          <p:nvPr>
            <p:ph type="title" idx="4294967295"/>
          </p:nvPr>
        </p:nvSpPr>
        <p:spPr>
          <a:xfrm>
            <a:off x="457200" y="0"/>
            <a:ext cx="8229600" cy="692150"/>
          </a:xfrm>
        </p:spPr>
        <p:txBody>
          <a:bodyPr vert="horz" wrap="square" lIns="91440" tIns="45720" rIns="91440" bIns="45720" anchor="ctr" anchorCtr="0"/>
          <a:lstStyle/>
          <a:p>
            <a:r>
              <a:rPr lang="zh-CN" altLang="en-US" sz="4000" b="1"/>
              <a:t>半身不遂</a:t>
            </a:r>
            <a:endParaRPr lang="zh-CN" altLang="en-US" sz="4000" b="1"/>
          </a:p>
        </p:txBody>
      </p:sp>
      <p:sp>
        <p:nvSpPr>
          <p:cNvPr id="10243" name="AutoShape 3"/>
          <p:cNvSpPr/>
          <p:nvPr/>
        </p:nvSpPr>
        <p:spPr>
          <a:xfrm rot="5400000">
            <a:off x="-2411412" y="1711325"/>
            <a:ext cx="4824412" cy="4768850"/>
          </a:xfrm>
          <a:custGeom>
            <a:gdLst>
              <a:gd name="txL" fmla="*/ 401 w 21600"/>
              <a:gd name="txT" fmla="*/ 0 h 21600"/>
              <a:gd name="txR" fmla="*/ 21199 w 21600"/>
              <a:gd name="txB" fmla="*/ 13628 h 21600"/>
            </a:gdLst>
            <a:cxnLst>
              <a:cxn ang="0">
                <a:pos x="2147483647" y="0"/>
              </a:cxn>
              <a:cxn ang="0">
                <a:pos x="1805035675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21600" h="21600">
                <a:moveTo>
                  <a:pt x="323" y="10641"/>
                </a:moveTo>
                <a:cubicBezTo>
                  <a:pt x="410" y="4916"/>
                  <a:pt x="5075" y="321"/>
                  <a:pt x="10800" y="322"/>
                </a:cubicBezTo>
                <a:cubicBezTo>
                  <a:pt x="16524" y="322"/>
                  <a:pt x="21189" y="4916"/>
                  <a:pt x="21276" y="10641"/>
                </a:cubicBezTo>
                <a:lnTo>
                  <a:pt x="21598" y="10636"/>
                </a:lnTo>
                <a:cubicBezTo>
                  <a:pt x="21509" y="4736"/>
                  <a:pt x="16700" y="-1"/>
                  <a:pt x="10799" y="0"/>
                </a:cubicBezTo>
                <a:cubicBezTo>
                  <a:pt x="4899" y="0"/>
                  <a:pt x="90" y="4736"/>
                  <a:pt x="1" y="10636"/>
                </a:cubicBezTo>
                <a:close/>
              </a:path>
            </a:pathLst>
          </a:custGeom>
          <a:gradFill rotWithShape="0">
            <a:gsLst>
              <a:gs pos="0">
                <a:srgbClr val="B1C0BA">
                  <a:alpha val="59998"/>
                </a:srgbClr>
              </a:gs>
              <a:gs pos="100000">
                <a:schemeClr val="tx2">
                  <a:alpha val="59998"/>
                </a:schemeClr>
              </a:gs>
            </a:gsLst>
            <a:lin ang="0" scaled="1"/>
          </a:gra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244" name="AutoShape 4"/>
          <p:cNvSpPr/>
          <p:nvPr/>
        </p:nvSpPr>
        <p:spPr>
          <a:xfrm>
            <a:off x="1981200" y="5335588"/>
            <a:ext cx="4419600" cy="508000"/>
          </a:xfrm>
          <a:prstGeom prst="roundRect">
            <a:avLst>
              <a:gd name="adj" fmla="val 50000"/>
            </a:avLst>
          </a:prstGeom>
          <a:solidFill>
            <a:srgbClr val="993300"/>
          </a:solidFill>
          <a:ln w="28575" cap="flat" cmpd="sng">
            <a:solidFill>
              <a:schemeClr val="folHlink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b="1">
                <a:solidFill>
                  <a:srgbClr val="000000"/>
                </a:solidFill>
                <a:latin typeface="Arial" pitchFamily="34" charset="0"/>
              </a:rPr>
              <a:t>遵医嘱使用中医护理技术</a:t>
            </a:r>
            <a:endParaRPr lang="zh-CN" altLang="en-US" b="1">
              <a:solidFill>
                <a:srgbClr val="000000"/>
              </a:solidFill>
              <a:latin typeface="Arial" pitchFamily="34" charset="0"/>
            </a:endParaRPr>
          </a:p>
        </p:txBody>
      </p:sp>
      <p:sp>
        <p:nvSpPr>
          <p:cNvPr id="10245" name="AutoShape 5"/>
          <p:cNvSpPr/>
          <p:nvPr/>
        </p:nvSpPr>
        <p:spPr>
          <a:xfrm>
            <a:off x="2393950" y="4508500"/>
            <a:ext cx="5360988" cy="508000"/>
          </a:xfrm>
          <a:prstGeom prst="roundRect">
            <a:avLst>
              <a:gd name="adj" fmla="val 50000"/>
            </a:avLst>
          </a:prstGeom>
          <a:solidFill>
            <a:schemeClr val="folHlink"/>
          </a:solidFill>
          <a:ln w="28575" cap="flat" cmpd="sng">
            <a:solidFill>
              <a:schemeClr val="folHlink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b="1">
                <a:latin typeface="Arial" pitchFamily="34" charset="0"/>
              </a:rPr>
              <a:t>做好基础护理，满足患者所需</a:t>
            </a:r>
            <a:r>
              <a:rPr lang="zh-CN" altLang="en-US" sz="1800">
                <a:latin typeface="Arial" pitchFamily="34" charset="0"/>
              </a:rPr>
              <a:t> </a:t>
            </a:r>
            <a:endParaRPr lang="en-US" altLang="zh-CN" sz="1800">
              <a:latin typeface="Arial" pitchFamily="34" charset="0"/>
            </a:endParaRPr>
          </a:p>
        </p:txBody>
      </p:sp>
      <p:sp>
        <p:nvSpPr>
          <p:cNvPr id="10246" name="AutoShape 6"/>
          <p:cNvSpPr/>
          <p:nvPr/>
        </p:nvSpPr>
        <p:spPr>
          <a:xfrm>
            <a:off x="2438400" y="3695700"/>
            <a:ext cx="5870575" cy="508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 w="28575" cap="flat" cmpd="sng">
            <a:solidFill>
              <a:schemeClr val="folHlink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b="1">
                <a:solidFill>
                  <a:srgbClr val="000000"/>
                </a:solidFill>
                <a:latin typeface="Arial" pitchFamily="34" charset="0"/>
              </a:rPr>
              <a:t>尽早进行床上主动性及被动性活动训练 </a:t>
            </a:r>
            <a:endParaRPr lang="en-US" altLang="zh-CN" b="1">
              <a:solidFill>
                <a:srgbClr val="000000"/>
              </a:solidFill>
              <a:latin typeface="Arial" pitchFamily="34" charset="0"/>
            </a:endParaRPr>
          </a:p>
        </p:txBody>
      </p:sp>
      <p:sp>
        <p:nvSpPr>
          <p:cNvPr id="10247" name="AutoShape 7"/>
          <p:cNvSpPr/>
          <p:nvPr/>
        </p:nvSpPr>
        <p:spPr>
          <a:xfrm>
            <a:off x="2286000" y="2827338"/>
            <a:ext cx="5451475" cy="508000"/>
          </a:xfrm>
          <a:prstGeom prst="roundRect">
            <a:avLst>
              <a:gd name="adj" fmla="val 50000"/>
            </a:avLst>
          </a:prstGeom>
          <a:solidFill>
            <a:srgbClr val="00B050"/>
          </a:solidFill>
          <a:ln w="28575" cap="flat" cmpd="sng">
            <a:solidFill>
              <a:schemeClr val="folHlink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b="1">
                <a:solidFill>
                  <a:srgbClr val="000000"/>
                </a:solidFill>
                <a:latin typeface="Arial" pitchFamily="34" charset="0"/>
              </a:rPr>
              <a:t>采取分级</a:t>
            </a:r>
            <a:r>
              <a:rPr lang="zh-CN" altLang="en-US" b="1">
                <a:latin typeface="Arial" pitchFamily="34" charset="0"/>
              </a:rPr>
              <a:t>功能训练法，保持肢体功能位</a:t>
            </a:r>
            <a:endParaRPr lang="zh-CN" altLang="en-US" b="1">
              <a:latin typeface="Arial" pitchFamily="34" charset="0"/>
            </a:endParaRPr>
          </a:p>
        </p:txBody>
      </p:sp>
      <p:sp>
        <p:nvSpPr>
          <p:cNvPr id="10248" name="AutoShape 8"/>
          <p:cNvSpPr/>
          <p:nvPr/>
        </p:nvSpPr>
        <p:spPr>
          <a:xfrm>
            <a:off x="1765300" y="2057400"/>
            <a:ext cx="5681663" cy="508000"/>
          </a:xfrm>
          <a:prstGeom prst="roundRect">
            <a:avLst>
              <a:gd name="adj" fmla="val 50000"/>
            </a:avLst>
          </a:prstGeom>
          <a:solidFill>
            <a:srgbClr val="008080"/>
          </a:solidFill>
          <a:ln w="28575" cap="flat" cmpd="sng">
            <a:solidFill>
              <a:schemeClr val="folHlink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b="1">
                <a:solidFill>
                  <a:srgbClr val="000000"/>
                </a:solidFill>
                <a:latin typeface="Arial" pitchFamily="34" charset="0"/>
              </a:rPr>
              <a:t>观察四肢肌力、肌张力、活动度的变化</a:t>
            </a:r>
            <a:endParaRPr lang="en-US" altLang="zh-CN" b="1">
              <a:solidFill>
                <a:srgbClr val="000000"/>
              </a:solidFill>
              <a:latin typeface="Arial" pitchFamily="34" charset="0"/>
            </a:endParaRPr>
          </a:p>
        </p:txBody>
      </p:sp>
      <p:grpSp>
        <p:nvGrpSpPr>
          <p:cNvPr id="10249" name="Group 9"/>
          <p:cNvGrpSpPr/>
          <p:nvPr/>
        </p:nvGrpSpPr>
        <p:grpSpPr>
          <a:xfrm>
            <a:off x="1447800" y="2097088"/>
            <a:ext cx="381000" cy="481012"/>
            <a:chOff x="0" y="-209"/>
            <a:chExt cx="1615" cy="2039"/>
          </a:xfrm>
        </p:grpSpPr>
        <p:sp>
          <p:nvSpPr>
            <p:cNvPr id="10279" name="Oval 10"/>
            <p:cNvSpPr/>
            <p:nvPr/>
          </p:nvSpPr>
          <p:spPr>
            <a:xfrm>
              <a:off x="0" y="0"/>
              <a:ext cx="1615" cy="1615"/>
            </a:xfrm>
            <a:prstGeom prst="ellipse">
              <a:avLst/>
            </a:prstGeom>
            <a:gradFill rotWithShape="1">
              <a:gsLst>
                <a:gs pos="0">
                  <a:srgbClr val="767676"/>
                </a:gs>
                <a:gs pos="50000">
                  <a:srgbClr val="FFFFFF"/>
                </a:gs>
                <a:gs pos="100000">
                  <a:srgbClr val="767676"/>
                </a:gs>
              </a:gsLst>
              <a:lin ang="5400000" scaled="1"/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1800">
                <a:latin typeface="Arial" pitchFamily="34" charset="0"/>
              </a:endParaRPr>
            </a:p>
          </p:txBody>
        </p:sp>
        <p:sp>
          <p:nvSpPr>
            <p:cNvPr id="10280" name="Oval 11"/>
            <p:cNvSpPr/>
            <p:nvPr/>
          </p:nvSpPr>
          <p:spPr>
            <a:xfrm>
              <a:off x="92" y="91"/>
              <a:ext cx="1430" cy="1430"/>
            </a:xfrm>
            <a:prstGeom prst="ellipse">
              <a:avLst/>
            </a:prstGeom>
            <a:gradFill rotWithShape="1">
              <a:gsLst>
                <a:gs pos="0">
                  <a:srgbClr val="FFFFFF"/>
                </a:gs>
                <a:gs pos="50000">
                  <a:srgbClr val="A2A2A2"/>
                </a:gs>
                <a:gs pos="100000">
                  <a:srgbClr val="FFFFFF"/>
                </a:gs>
              </a:gsLst>
              <a:lin ang="0" scaled="1"/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1800">
                <a:latin typeface="Arial" pitchFamily="34" charset="0"/>
              </a:endParaRPr>
            </a:p>
          </p:txBody>
        </p:sp>
        <p:sp>
          <p:nvSpPr>
            <p:cNvPr id="65548" name="Oval 12"/>
            <p:cNvSpPr>
              <a:spLocks noChangeArrowheads="1"/>
            </p:cNvSpPr>
            <p:nvPr/>
          </p:nvSpPr>
          <p:spPr bwMode="auto">
            <a:xfrm>
              <a:off x="175" y="175"/>
              <a:ext cx="1265" cy="1265"/>
            </a:xfrm>
            <a:prstGeom prst="ellipse">
              <a:avLst/>
            </a:prstGeom>
            <a:gradFill rotWithShape="1">
              <a:gsLst>
                <a:gs pos="0">
                  <a:schemeClr val="hlink"/>
                </a:gs>
                <a:gs pos="50000">
                  <a:srgbClr val="FFFFFF"/>
                </a:gs>
                <a:gs pos="100000">
                  <a:schemeClr val="hlink"/>
                </a:gs>
              </a:gsLst>
              <a:lin ang="18900000" scaled="1"/>
            </a:gradFill>
            <a:ln w="9525">
              <a:noFill/>
              <a:round/>
            </a:ln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0282" name="Oval 13"/>
            <p:cNvSpPr/>
            <p:nvPr/>
          </p:nvSpPr>
          <p:spPr>
            <a:xfrm>
              <a:off x="176" y="176"/>
              <a:ext cx="1262" cy="1264"/>
            </a:xfrm>
            <a:prstGeom prst="ellipse">
              <a:avLst/>
            </a:prstGeom>
            <a:gradFill rotWithShape="1">
              <a:gsLst>
                <a:gs pos="0">
                  <a:srgbClr val="000000"/>
                </a:gs>
                <a:gs pos="100000">
                  <a:schemeClr val="hlink"/>
                </a:gs>
              </a:gsLst>
              <a:lin ang="18900000" scaled="1"/>
            </a:gradFill>
            <a:ln w="9525">
              <a:noFill/>
            </a:ln>
          </p:spPr>
          <p:txBody>
            <a:bodyPr wrap="none" anchor="ctr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1800">
                <a:latin typeface="Arial" pitchFamily="34" charset="0"/>
              </a:endParaRPr>
            </a:p>
          </p:txBody>
        </p:sp>
        <p:sp>
          <p:nvSpPr>
            <p:cNvPr id="65550" name="Oval 14"/>
            <p:cNvSpPr>
              <a:spLocks noChangeArrowheads="1"/>
            </p:cNvSpPr>
            <p:nvPr/>
          </p:nvSpPr>
          <p:spPr bwMode="auto">
            <a:xfrm>
              <a:off x="256" y="262"/>
              <a:ext cx="1097" cy="1097"/>
            </a:xfrm>
            <a:prstGeom prst="ellipse">
              <a:avLst/>
            </a:prstGeom>
            <a:gradFill rotWithShape="1">
              <a:gsLst>
                <a:gs pos="0">
                  <a:schemeClr val="hlink"/>
                </a:gs>
                <a:gs pos="50000">
                  <a:srgbClr val="5E3A47"/>
                </a:gs>
                <a:gs pos="100000">
                  <a:schemeClr val="hlink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anchor="ctr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0284" name="Oval 15"/>
            <p:cNvSpPr/>
            <p:nvPr/>
          </p:nvSpPr>
          <p:spPr>
            <a:xfrm>
              <a:off x="256" y="-209"/>
              <a:ext cx="1097" cy="2039"/>
            </a:xfrm>
            <a:prstGeom prst="ellipse">
              <a:avLst/>
            </a:prstGeom>
            <a:gradFill rotWithShape="1">
              <a:gsLst>
                <a:gs pos="0">
                  <a:schemeClr val="hlink"/>
                </a:gs>
                <a:gs pos="100000">
                  <a:srgbClr val="543440"/>
                </a:gs>
              </a:gsLst>
              <a:lin ang="18900000" scaled="1"/>
            </a:gradFill>
            <a:ln w="9525">
              <a:noFill/>
            </a:ln>
          </p:spPr>
          <p:txBody>
            <a:bodyPr anchor="ctr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1800" b="1">
                  <a:latin typeface="Arial" pitchFamily="34" charset="0"/>
                </a:rPr>
                <a:t>1</a:t>
              </a:r>
              <a:endParaRPr lang="en-US" altLang="zh-CN" sz="1800" b="1">
                <a:latin typeface="Arial" pitchFamily="34" charset="0"/>
              </a:endParaRPr>
            </a:p>
          </p:txBody>
        </p:sp>
      </p:grpSp>
      <p:grpSp>
        <p:nvGrpSpPr>
          <p:cNvPr id="10250" name="Group 16"/>
          <p:cNvGrpSpPr/>
          <p:nvPr/>
        </p:nvGrpSpPr>
        <p:grpSpPr>
          <a:xfrm>
            <a:off x="1981200" y="2884488"/>
            <a:ext cx="381000" cy="481012"/>
            <a:chOff x="0" y="-209"/>
            <a:chExt cx="1615" cy="2039"/>
          </a:xfrm>
        </p:grpSpPr>
        <p:sp>
          <p:nvSpPr>
            <p:cNvPr id="10273" name="Oval 17"/>
            <p:cNvSpPr/>
            <p:nvPr/>
          </p:nvSpPr>
          <p:spPr>
            <a:xfrm>
              <a:off x="0" y="0"/>
              <a:ext cx="1615" cy="1615"/>
            </a:xfrm>
            <a:prstGeom prst="ellipse">
              <a:avLst/>
            </a:prstGeom>
            <a:gradFill rotWithShape="1">
              <a:gsLst>
                <a:gs pos="0">
                  <a:srgbClr val="767676"/>
                </a:gs>
                <a:gs pos="50000">
                  <a:srgbClr val="FFFFFF"/>
                </a:gs>
                <a:gs pos="100000">
                  <a:srgbClr val="767676"/>
                </a:gs>
              </a:gsLst>
              <a:lin ang="5400000" scaled="1"/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1800">
                <a:latin typeface="Arial" pitchFamily="34" charset="0"/>
              </a:endParaRPr>
            </a:p>
          </p:txBody>
        </p:sp>
        <p:sp>
          <p:nvSpPr>
            <p:cNvPr id="10274" name="Oval 18"/>
            <p:cNvSpPr/>
            <p:nvPr/>
          </p:nvSpPr>
          <p:spPr>
            <a:xfrm>
              <a:off x="92" y="91"/>
              <a:ext cx="1430" cy="1430"/>
            </a:xfrm>
            <a:prstGeom prst="ellipse">
              <a:avLst/>
            </a:prstGeom>
            <a:gradFill rotWithShape="1">
              <a:gsLst>
                <a:gs pos="0">
                  <a:srgbClr val="FFFFFF"/>
                </a:gs>
                <a:gs pos="50000">
                  <a:srgbClr val="A2A2A2"/>
                </a:gs>
                <a:gs pos="100000">
                  <a:srgbClr val="FFFFFF"/>
                </a:gs>
              </a:gsLst>
              <a:lin ang="0" scaled="1"/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1800">
                <a:latin typeface="Arial" pitchFamily="34" charset="0"/>
              </a:endParaRPr>
            </a:p>
          </p:txBody>
        </p:sp>
        <p:sp>
          <p:nvSpPr>
            <p:cNvPr id="65555" name="Oval 19"/>
            <p:cNvSpPr>
              <a:spLocks noChangeArrowheads="1"/>
            </p:cNvSpPr>
            <p:nvPr/>
          </p:nvSpPr>
          <p:spPr bwMode="auto">
            <a:xfrm>
              <a:off x="175" y="175"/>
              <a:ext cx="1265" cy="1265"/>
            </a:xfrm>
            <a:prstGeom prst="ellipse">
              <a:avLst/>
            </a:prstGeom>
            <a:gradFill rotWithShape="1">
              <a:gsLst>
                <a:gs pos="0">
                  <a:schemeClr val="hlink"/>
                </a:gs>
                <a:gs pos="50000">
                  <a:srgbClr val="FFFFFF"/>
                </a:gs>
                <a:gs pos="100000">
                  <a:schemeClr val="hlink"/>
                </a:gs>
              </a:gsLst>
              <a:lin ang="18900000" scaled="1"/>
            </a:gradFill>
            <a:ln w="9525">
              <a:noFill/>
              <a:round/>
            </a:ln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0276" name="Oval 20"/>
            <p:cNvSpPr/>
            <p:nvPr/>
          </p:nvSpPr>
          <p:spPr>
            <a:xfrm>
              <a:off x="176" y="176"/>
              <a:ext cx="1262" cy="1264"/>
            </a:xfrm>
            <a:prstGeom prst="ellipse">
              <a:avLst/>
            </a:prstGeom>
            <a:gradFill rotWithShape="1">
              <a:gsLst>
                <a:gs pos="0">
                  <a:srgbClr val="000000"/>
                </a:gs>
                <a:gs pos="100000">
                  <a:schemeClr val="accent2"/>
                </a:gs>
              </a:gsLst>
              <a:lin ang="18900000" scaled="1"/>
            </a:gradFill>
            <a:ln w="9525">
              <a:noFill/>
            </a:ln>
          </p:spPr>
          <p:txBody>
            <a:bodyPr wrap="none" anchor="ctr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1800">
                <a:latin typeface="Arial" pitchFamily="34" charset="0"/>
              </a:endParaRPr>
            </a:p>
          </p:txBody>
        </p:sp>
        <p:sp>
          <p:nvSpPr>
            <p:cNvPr id="65557" name="Oval 21"/>
            <p:cNvSpPr>
              <a:spLocks noChangeArrowheads="1"/>
            </p:cNvSpPr>
            <p:nvPr/>
          </p:nvSpPr>
          <p:spPr bwMode="auto">
            <a:xfrm>
              <a:off x="256" y="262"/>
              <a:ext cx="1097" cy="1097"/>
            </a:xfrm>
            <a:prstGeom prst="ellipse">
              <a:avLst/>
            </a:prstGeom>
            <a:gradFill rotWithShape="1">
              <a:gsLst>
                <a:gs pos="0">
                  <a:schemeClr val="hlink"/>
                </a:gs>
                <a:gs pos="50000">
                  <a:srgbClr val="5E3A47"/>
                </a:gs>
                <a:gs pos="100000">
                  <a:schemeClr val="hlink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anchor="ctr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0278" name="Oval 22"/>
            <p:cNvSpPr/>
            <p:nvPr/>
          </p:nvSpPr>
          <p:spPr>
            <a:xfrm>
              <a:off x="256" y="-209"/>
              <a:ext cx="1097" cy="2039"/>
            </a:xfrm>
            <a:prstGeom prst="ellipse">
              <a:avLst/>
            </a:prstGeom>
            <a:gradFill rotWithShape="1">
              <a:gsLst>
                <a:gs pos="0">
                  <a:schemeClr val="accent2"/>
                </a:gs>
                <a:gs pos="100000">
                  <a:srgbClr val="39384E"/>
                </a:gs>
              </a:gsLst>
              <a:lin ang="18900000" scaled="1"/>
            </a:gradFill>
            <a:ln w="9525">
              <a:noFill/>
            </a:ln>
          </p:spPr>
          <p:txBody>
            <a:bodyPr anchor="ctr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1800" b="1">
                  <a:latin typeface="Arial" pitchFamily="34" charset="0"/>
                </a:rPr>
                <a:t>2</a:t>
              </a:r>
              <a:endParaRPr lang="en-US" altLang="zh-CN" sz="1800" b="1">
                <a:latin typeface="Arial" pitchFamily="34" charset="0"/>
              </a:endParaRPr>
            </a:p>
          </p:txBody>
        </p:sp>
      </p:grpSp>
      <p:grpSp>
        <p:nvGrpSpPr>
          <p:cNvPr id="10251" name="Group 23"/>
          <p:cNvGrpSpPr/>
          <p:nvPr/>
        </p:nvGrpSpPr>
        <p:grpSpPr>
          <a:xfrm>
            <a:off x="2133600" y="3722688"/>
            <a:ext cx="381000" cy="481012"/>
            <a:chOff x="0" y="-209"/>
            <a:chExt cx="1615" cy="2039"/>
          </a:xfrm>
        </p:grpSpPr>
        <p:sp>
          <p:nvSpPr>
            <p:cNvPr id="10267" name="Oval 24"/>
            <p:cNvSpPr/>
            <p:nvPr/>
          </p:nvSpPr>
          <p:spPr>
            <a:xfrm>
              <a:off x="0" y="0"/>
              <a:ext cx="1615" cy="1615"/>
            </a:xfrm>
            <a:prstGeom prst="ellipse">
              <a:avLst/>
            </a:prstGeom>
            <a:gradFill rotWithShape="1">
              <a:gsLst>
                <a:gs pos="0">
                  <a:srgbClr val="767676"/>
                </a:gs>
                <a:gs pos="50000">
                  <a:srgbClr val="FFFFFF"/>
                </a:gs>
                <a:gs pos="100000">
                  <a:srgbClr val="767676"/>
                </a:gs>
              </a:gsLst>
              <a:lin ang="5400000" scaled="1"/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1800">
                <a:latin typeface="Arial" pitchFamily="34" charset="0"/>
              </a:endParaRPr>
            </a:p>
          </p:txBody>
        </p:sp>
        <p:sp>
          <p:nvSpPr>
            <p:cNvPr id="10268" name="Oval 25"/>
            <p:cNvSpPr/>
            <p:nvPr/>
          </p:nvSpPr>
          <p:spPr>
            <a:xfrm>
              <a:off x="92" y="91"/>
              <a:ext cx="1430" cy="1430"/>
            </a:xfrm>
            <a:prstGeom prst="ellipse">
              <a:avLst/>
            </a:prstGeom>
            <a:gradFill rotWithShape="1">
              <a:gsLst>
                <a:gs pos="0">
                  <a:srgbClr val="FFFFFF"/>
                </a:gs>
                <a:gs pos="50000">
                  <a:srgbClr val="A2A2A2"/>
                </a:gs>
                <a:gs pos="100000">
                  <a:srgbClr val="FFFFFF"/>
                </a:gs>
              </a:gsLst>
              <a:lin ang="0" scaled="1"/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1800">
                <a:latin typeface="Arial" pitchFamily="34" charset="0"/>
              </a:endParaRPr>
            </a:p>
          </p:txBody>
        </p:sp>
        <p:sp>
          <p:nvSpPr>
            <p:cNvPr id="65562" name="Oval 26"/>
            <p:cNvSpPr>
              <a:spLocks noChangeArrowheads="1"/>
            </p:cNvSpPr>
            <p:nvPr/>
          </p:nvSpPr>
          <p:spPr bwMode="auto">
            <a:xfrm>
              <a:off x="175" y="175"/>
              <a:ext cx="1265" cy="1265"/>
            </a:xfrm>
            <a:prstGeom prst="ellipse">
              <a:avLst/>
            </a:prstGeom>
            <a:gradFill rotWithShape="1">
              <a:gsLst>
                <a:gs pos="0">
                  <a:schemeClr val="hlink"/>
                </a:gs>
                <a:gs pos="50000">
                  <a:srgbClr val="FFFFFF"/>
                </a:gs>
                <a:gs pos="100000">
                  <a:schemeClr val="hlink"/>
                </a:gs>
              </a:gsLst>
              <a:lin ang="18900000" scaled="1"/>
            </a:gradFill>
            <a:ln w="9525">
              <a:noFill/>
              <a:round/>
            </a:ln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0270" name="Oval 27"/>
            <p:cNvSpPr/>
            <p:nvPr/>
          </p:nvSpPr>
          <p:spPr>
            <a:xfrm>
              <a:off x="176" y="176"/>
              <a:ext cx="1262" cy="1264"/>
            </a:xfrm>
            <a:prstGeom prst="ellipse">
              <a:avLst/>
            </a:prstGeom>
            <a:gradFill rotWithShape="1">
              <a:gsLst>
                <a:gs pos="0">
                  <a:schemeClr val="accent1"/>
                </a:gs>
                <a:gs pos="100000">
                  <a:srgbClr val="47433B"/>
                </a:gs>
              </a:gsLst>
              <a:lin ang="5400000" scaled="1"/>
            </a:gradFill>
            <a:ln w="9525">
              <a:noFill/>
            </a:ln>
          </p:spPr>
          <p:txBody>
            <a:bodyPr wrap="none" anchor="ctr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1800">
                <a:latin typeface="Arial" pitchFamily="34" charset="0"/>
              </a:endParaRPr>
            </a:p>
          </p:txBody>
        </p:sp>
        <p:sp>
          <p:nvSpPr>
            <p:cNvPr id="65564" name="Oval 28"/>
            <p:cNvSpPr>
              <a:spLocks noChangeArrowheads="1"/>
            </p:cNvSpPr>
            <p:nvPr/>
          </p:nvSpPr>
          <p:spPr bwMode="auto">
            <a:xfrm>
              <a:off x="256" y="262"/>
              <a:ext cx="1097" cy="1097"/>
            </a:xfrm>
            <a:prstGeom prst="ellipse">
              <a:avLst/>
            </a:prstGeom>
            <a:gradFill rotWithShape="1">
              <a:gsLst>
                <a:gs pos="0">
                  <a:schemeClr val="hlink"/>
                </a:gs>
                <a:gs pos="50000">
                  <a:srgbClr val="5E3A47"/>
                </a:gs>
                <a:gs pos="100000">
                  <a:schemeClr val="hlink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anchor="ctr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0272" name="Oval 29"/>
            <p:cNvSpPr/>
            <p:nvPr/>
          </p:nvSpPr>
          <p:spPr>
            <a:xfrm>
              <a:off x="256" y="-209"/>
              <a:ext cx="1097" cy="2039"/>
            </a:xfrm>
            <a:prstGeom prst="ellipse">
              <a:avLst/>
            </a:prstGeom>
            <a:gradFill rotWithShape="1">
              <a:gsLst>
                <a:gs pos="0">
                  <a:schemeClr val="accent1"/>
                </a:gs>
                <a:gs pos="100000">
                  <a:srgbClr val="4B473E"/>
                </a:gs>
              </a:gsLst>
              <a:lin ang="18900000" scaled="1"/>
            </a:gradFill>
            <a:ln w="9525">
              <a:noFill/>
            </a:ln>
          </p:spPr>
          <p:txBody>
            <a:bodyPr anchor="ctr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1800" b="1">
                  <a:latin typeface="Arial" pitchFamily="34" charset="0"/>
                </a:rPr>
                <a:t>3</a:t>
              </a:r>
              <a:endParaRPr lang="en-US" altLang="zh-CN" sz="1800" b="1">
                <a:latin typeface="Arial" pitchFamily="34" charset="0"/>
              </a:endParaRPr>
            </a:p>
          </p:txBody>
        </p:sp>
      </p:grpSp>
      <p:grpSp>
        <p:nvGrpSpPr>
          <p:cNvPr id="10252" name="Group 30"/>
          <p:cNvGrpSpPr/>
          <p:nvPr/>
        </p:nvGrpSpPr>
        <p:grpSpPr>
          <a:xfrm>
            <a:off x="2057400" y="4560888"/>
            <a:ext cx="381000" cy="481012"/>
            <a:chOff x="0" y="-209"/>
            <a:chExt cx="1615" cy="2039"/>
          </a:xfrm>
        </p:grpSpPr>
        <p:sp>
          <p:nvSpPr>
            <p:cNvPr id="10261" name="Oval 31"/>
            <p:cNvSpPr/>
            <p:nvPr/>
          </p:nvSpPr>
          <p:spPr>
            <a:xfrm>
              <a:off x="0" y="0"/>
              <a:ext cx="1615" cy="1615"/>
            </a:xfrm>
            <a:prstGeom prst="ellipse">
              <a:avLst/>
            </a:prstGeom>
            <a:gradFill rotWithShape="1">
              <a:gsLst>
                <a:gs pos="0">
                  <a:srgbClr val="767676"/>
                </a:gs>
                <a:gs pos="50000">
                  <a:srgbClr val="FFFFFF"/>
                </a:gs>
                <a:gs pos="100000">
                  <a:srgbClr val="767676"/>
                </a:gs>
              </a:gsLst>
              <a:lin ang="5400000" scaled="1"/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1800">
                <a:latin typeface="Arial" pitchFamily="34" charset="0"/>
              </a:endParaRPr>
            </a:p>
          </p:txBody>
        </p:sp>
        <p:sp>
          <p:nvSpPr>
            <p:cNvPr id="10262" name="Oval 32"/>
            <p:cNvSpPr/>
            <p:nvPr/>
          </p:nvSpPr>
          <p:spPr>
            <a:xfrm>
              <a:off x="92" y="91"/>
              <a:ext cx="1430" cy="1430"/>
            </a:xfrm>
            <a:prstGeom prst="ellipse">
              <a:avLst/>
            </a:prstGeom>
            <a:gradFill rotWithShape="1">
              <a:gsLst>
                <a:gs pos="0">
                  <a:srgbClr val="FFFFFF"/>
                </a:gs>
                <a:gs pos="50000">
                  <a:srgbClr val="A2A2A2"/>
                </a:gs>
                <a:gs pos="100000">
                  <a:srgbClr val="FFFFFF"/>
                </a:gs>
              </a:gsLst>
              <a:lin ang="0" scaled="1"/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1800">
                <a:latin typeface="Arial" pitchFamily="34" charset="0"/>
              </a:endParaRPr>
            </a:p>
          </p:txBody>
        </p:sp>
        <p:sp>
          <p:nvSpPr>
            <p:cNvPr id="65569" name="Oval 33"/>
            <p:cNvSpPr>
              <a:spLocks noChangeArrowheads="1"/>
            </p:cNvSpPr>
            <p:nvPr/>
          </p:nvSpPr>
          <p:spPr bwMode="auto">
            <a:xfrm>
              <a:off x="175" y="175"/>
              <a:ext cx="1265" cy="1265"/>
            </a:xfrm>
            <a:prstGeom prst="ellipse">
              <a:avLst/>
            </a:prstGeom>
            <a:gradFill rotWithShape="1">
              <a:gsLst>
                <a:gs pos="0">
                  <a:schemeClr val="hlink"/>
                </a:gs>
                <a:gs pos="50000">
                  <a:srgbClr val="FFFFFF"/>
                </a:gs>
                <a:gs pos="100000">
                  <a:schemeClr val="hlink"/>
                </a:gs>
              </a:gsLst>
              <a:lin ang="18900000" scaled="1"/>
            </a:gradFill>
            <a:ln w="9525">
              <a:noFill/>
              <a:round/>
            </a:ln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0264" name="Oval 34"/>
            <p:cNvSpPr/>
            <p:nvPr/>
          </p:nvSpPr>
          <p:spPr>
            <a:xfrm>
              <a:off x="176" y="176"/>
              <a:ext cx="1262" cy="1264"/>
            </a:xfrm>
            <a:prstGeom prst="ellipse">
              <a:avLst/>
            </a:prstGeom>
            <a:gradFill rotWithShape="1">
              <a:gsLst>
                <a:gs pos="0">
                  <a:srgbClr val="000000"/>
                </a:gs>
                <a:gs pos="100000">
                  <a:srgbClr val="8D67E1"/>
                </a:gs>
              </a:gsLst>
              <a:lin ang="18900000" scaled="1"/>
            </a:gradFill>
            <a:ln w="9525">
              <a:noFill/>
            </a:ln>
          </p:spPr>
          <p:txBody>
            <a:bodyPr wrap="none" anchor="ctr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1800">
                <a:latin typeface="Arial" pitchFamily="34" charset="0"/>
              </a:endParaRPr>
            </a:p>
          </p:txBody>
        </p:sp>
        <p:sp>
          <p:nvSpPr>
            <p:cNvPr id="65571" name="Oval 35"/>
            <p:cNvSpPr>
              <a:spLocks noChangeArrowheads="1"/>
            </p:cNvSpPr>
            <p:nvPr/>
          </p:nvSpPr>
          <p:spPr bwMode="auto">
            <a:xfrm>
              <a:off x="256" y="262"/>
              <a:ext cx="1097" cy="1097"/>
            </a:xfrm>
            <a:prstGeom prst="ellipse">
              <a:avLst/>
            </a:prstGeom>
            <a:gradFill rotWithShape="1">
              <a:gsLst>
                <a:gs pos="0">
                  <a:schemeClr val="hlink"/>
                </a:gs>
                <a:gs pos="50000">
                  <a:srgbClr val="5E3A47"/>
                </a:gs>
                <a:gs pos="100000">
                  <a:schemeClr val="hlink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anchor="ctr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0266" name="Oval 36"/>
            <p:cNvSpPr/>
            <p:nvPr/>
          </p:nvSpPr>
          <p:spPr>
            <a:xfrm>
              <a:off x="256" y="-209"/>
              <a:ext cx="1097" cy="2039"/>
            </a:xfrm>
            <a:prstGeom prst="ellipse">
              <a:avLst/>
            </a:prstGeom>
            <a:gradFill rotWithShape="1">
              <a:gsLst>
                <a:gs pos="0">
                  <a:schemeClr val="folHlink"/>
                </a:gs>
                <a:gs pos="100000">
                  <a:srgbClr val="334D31"/>
                </a:gs>
              </a:gsLst>
              <a:lin ang="18900000" scaled="1"/>
            </a:gradFill>
            <a:ln w="9525">
              <a:noFill/>
            </a:ln>
          </p:spPr>
          <p:txBody>
            <a:bodyPr anchor="ctr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1800" b="1">
                  <a:latin typeface="Arial" pitchFamily="34" charset="0"/>
                </a:rPr>
                <a:t>4</a:t>
              </a:r>
              <a:endParaRPr lang="en-US" altLang="zh-CN" sz="1800" b="1">
                <a:latin typeface="Arial" pitchFamily="34" charset="0"/>
              </a:endParaRPr>
            </a:p>
          </p:txBody>
        </p:sp>
      </p:grpSp>
      <p:grpSp>
        <p:nvGrpSpPr>
          <p:cNvPr id="10253" name="Group 37"/>
          <p:cNvGrpSpPr/>
          <p:nvPr/>
        </p:nvGrpSpPr>
        <p:grpSpPr>
          <a:xfrm>
            <a:off x="1682750" y="5335588"/>
            <a:ext cx="355600" cy="481012"/>
            <a:chOff x="0" y="-209"/>
            <a:chExt cx="1615" cy="2039"/>
          </a:xfrm>
        </p:grpSpPr>
        <p:sp>
          <p:nvSpPr>
            <p:cNvPr id="10255" name="Oval 38"/>
            <p:cNvSpPr/>
            <p:nvPr/>
          </p:nvSpPr>
          <p:spPr>
            <a:xfrm>
              <a:off x="0" y="0"/>
              <a:ext cx="1615" cy="1615"/>
            </a:xfrm>
            <a:prstGeom prst="ellipse">
              <a:avLst/>
            </a:prstGeom>
            <a:gradFill rotWithShape="1">
              <a:gsLst>
                <a:gs pos="0">
                  <a:srgbClr val="767676"/>
                </a:gs>
                <a:gs pos="50000">
                  <a:srgbClr val="FFFFFF"/>
                </a:gs>
                <a:gs pos="100000">
                  <a:srgbClr val="767676"/>
                </a:gs>
              </a:gsLst>
              <a:lin ang="5400000" scaled="1"/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1800">
                <a:latin typeface="Arial" pitchFamily="34" charset="0"/>
              </a:endParaRPr>
            </a:p>
          </p:txBody>
        </p:sp>
        <p:sp>
          <p:nvSpPr>
            <p:cNvPr id="10256" name="Oval 39"/>
            <p:cNvSpPr/>
            <p:nvPr/>
          </p:nvSpPr>
          <p:spPr>
            <a:xfrm>
              <a:off x="92" y="91"/>
              <a:ext cx="1430" cy="1430"/>
            </a:xfrm>
            <a:prstGeom prst="ellipse">
              <a:avLst/>
            </a:prstGeom>
            <a:gradFill rotWithShape="1">
              <a:gsLst>
                <a:gs pos="0">
                  <a:srgbClr val="FFFFFF"/>
                </a:gs>
                <a:gs pos="50000">
                  <a:srgbClr val="A2A2A2"/>
                </a:gs>
                <a:gs pos="100000">
                  <a:srgbClr val="FFFFFF"/>
                </a:gs>
              </a:gsLst>
              <a:lin ang="0" scaled="1"/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1800">
                <a:latin typeface="Arial" pitchFamily="34" charset="0"/>
              </a:endParaRPr>
            </a:p>
          </p:txBody>
        </p:sp>
        <p:sp>
          <p:nvSpPr>
            <p:cNvPr id="65576" name="Oval 40"/>
            <p:cNvSpPr>
              <a:spLocks noChangeArrowheads="1"/>
            </p:cNvSpPr>
            <p:nvPr/>
          </p:nvSpPr>
          <p:spPr bwMode="auto">
            <a:xfrm>
              <a:off x="173" y="175"/>
              <a:ext cx="1262" cy="1265"/>
            </a:xfrm>
            <a:prstGeom prst="ellipse">
              <a:avLst/>
            </a:prstGeom>
            <a:gradFill rotWithShape="1">
              <a:gsLst>
                <a:gs pos="0">
                  <a:schemeClr val="hlink"/>
                </a:gs>
                <a:gs pos="50000">
                  <a:srgbClr val="FFFFFF"/>
                </a:gs>
                <a:gs pos="100000">
                  <a:schemeClr val="hlink"/>
                </a:gs>
              </a:gsLst>
              <a:lin ang="18900000" scaled="1"/>
            </a:gradFill>
            <a:ln w="9525">
              <a:noFill/>
              <a:round/>
            </a:ln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0258" name="Oval 41"/>
            <p:cNvSpPr/>
            <p:nvPr/>
          </p:nvSpPr>
          <p:spPr>
            <a:xfrm>
              <a:off x="176" y="176"/>
              <a:ext cx="1262" cy="1264"/>
            </a:xfrm>
            <a:prstGeom prst="ellipse">
              <a:avLst/>
            </a:prstGeom>
            <a:gradFill rotWithShape="1">
              <a:gsLst>
                <a:gs pos="0">
                  <a:srgbClr val="000000"/>
                </a:gs>
                <a:gs pos="100000">
                  <a:srgbClr val="E35E23"/>
                </a:gs>
              </a:gsLst>
              <a:lin ang="18900000" scaled="1"/>
            </a:gradFill>
            <a:ln w="9525">
              <a:noFill/>
            </a:ln>
          </p:spPr>
          <p:txBody>
            <a:bodyPr wrap="none" anchor="ctr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1800">
                <a:latin typeface="Arial" pitchFamily="34" charset="0"/>
              </a:endParaRPr>
            </a:p>
          </p:txBody>
        </p:sp>
        <p:sp>
          <p:nvSpPr>
            <p:cNvPr id="65578" name="Oval 42"/>
            <p:cNvSpPr>
              <a:spLocks noChangeArrowheads="1"/>
            </p:cNvSpPr>
            <p:nvPr/>
          </p:nvSpPr>
          <p:spPr bwMode="auto">
            <a:xfrm>
              <a:off x="260" y="262"/>
              <a:ext cx="1096" cy="1097"/>
            </a:xfrm>
            <a:prstGeom prst="ellipse">
              <a:avLst/>
            </a:prstGeom>
            <a:gradFill rotWithShape="1">
              <a:gsLst>
                <a:gs pos="0">
                  <a:schemeClr val="hlink"/>
                </a:gs>
                <a:gs pos="50000">
                  <a:srgbClr val="5E3A47"/>
                </a:gs>
                <a:gs pos="100000">
                  <a:schemeClr val="hlink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anchor="ctr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endParaRPr>
            </a:p>
          </p:txBody>
        </p:sp>
        <p:sp>
          <p:nvSpPr>
            <p:cNvPr id="10260" name="Oval 43"/>
            <p:cNvSpPr/>
            <p:nvPr/>
          </p:nvSpPr>
          <p:spPr>
            <a:xfrm>
              <a:off x="267" y="-209"/>
              <a:ext cx="1088" cy="2039"/>
            </a:xfrm>
            <a:prstGeom prst="ellipse">
              <a:avLst/>
            </a:prstGeom>
            <a:gradFill rotWithShape="1">
              <a:gsLst>
                <a:gs pos="0">
                  <a:srgbClr val="E35E23"/>
                </a:gs>
                <a:gs pos="100000">
                  <a:srgbClr val="6E2E11"/>
                </a:gs>
              </a:gsLst>
              <a:lin ang="18900000" scaled="1"/>
            </a:gradFill>
            <a:ln w="9525">
              <a:noFill/>
            </a:ln>
          </p:spPr>
          <p:txBody>
            <a:bodyPr anchor="ctr" anchorCtr="0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1800" b="1">
                  <a:latin typeface="Arial" pitchFamily="34" charset="0"/>
                </a:rPr>
                <a:t>5</a:t>
              </a:r>
              <a:endParaRPr lang="en-US" altLang="zh-CN" sz="1800" b="1">
                <a:latin typeface="Arial" pitchFamily="34" charset="0"/>
              </a:endParaRPr>
            </a:p>
          </p:txBody>
        </p:sp>
      </p:grpSp>
      <p:pic>
        <p:nvPicPr>
          <p:cNvPr id="10254" name="图片 43" descr="u=203915303,140615675&amp;fm=27&amp;gp=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7538" y="4524375"/>
            <a:ext cx="2176462" cy="233362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66" name="Picture 10" descr="shadow_1_m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188" y="5022850"/>
            <a:ext cx="2349500" cy="1682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267" name="Text Box 15"/>
          <p:cNvSpPr txBox="1"/>
          <p:nvPr/>
        </p:nvSpPr>
        <p:spPr>
          <a:xfrm>
            <a:off x="1060450" y="2178050"/>
            <a:ext cx="2416175" cy="23082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120650" indent="-120650"/>
            <a:r>
              <a:rPr lang="zh-CN" altLang="en-US" b="1">
                <a:solidFill>
                  <a:srgbClr val="FF0000"/>
                </a:solidFill>
                <a:latin typeface="Arial" pitchFamily="34" charset="0"/>
              </a:rPr>
              <a:t>穴位拔罐</a:t>
            </a:r>
            <a:r>
              <a:rPr lang="zh-CN" altLang="en-US" b="1">
                <a:latin typeface="Arial" pitchFamily="34" charset="0"/>
              </a:rPr>
              <a:t>：取穴：大椎、肺俞、肝俞、脾俞、肾俞、腰阳关，每日一次，留罐</a:t>
            </a:r>
            <a:r>
              <a:rPr lang="en-US" altLang="zh-CN" b="1">
                <a:latin typeface="Arial" pitchFamily="34" charset="0"/>
              </a:rPr>
              <a:t>5</a:t>
            </a:r>
            <a:r>
              <a:rPr lang="zh-CN" altLang="en-US" b="1">
                <a:latin typeface="Arial" pitchFamily="34" charset="0"/>
              </a:rPr>
              <a:t>～</a:t>
            </a:r>
            <a:r>
              <a:rPr lang="en-US" altLang="zh-CN" b="1">
                <a:latin typeface="Arial" pitchFamily="34" charset="0"/>
              </a:rPr>
              <a:t>10</a:t>
            </a:r>
            <a:r>
              <a:rPr lang="zh-CN" altLang="en-US" b="1">
                <a:latin typeface="Arial" pitchFamily="34" charset="0"/>
              </a:rPr>
              <a:t>分钟</a:t>
            </a:r>
            <a:endParaRPr lang="en-US" altLang="zh-CN" b="1">
              <a:latin typeface="Arial" pitchFamily="34" charset="0"/>
            </a:endParaRPr>
          </a:p>
        </p:txBody>
      </p:sp>
      <p:pic>
        <p:nvPicPr>
          <p:cNvPr id="11268" name="Picture 37" descr="Picture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9200" y="1852613"/>
            <a:ext cx="569913" cy="26828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269" name="Rectangle 47"/>
          <p:cNvSpPr>
            <a:spLocks noGrp="1"/>
          </p:cNvSpPr>
          <p:nvPr>
            <p:ph type="title" idx="4294967295"/>
          </p:nvPr>
        </p:nvSpPr>
        <p:spPr>
          <a:xfrm>
            <a:off x="468313" y="0"/>
            <a:ext cx="8675687" cy="688975"/>
          </a:xfrm>
        </p:spPr>
        <p:txBody>
          <a:bodyPr vert="horz" wrap="square" lIns="91440" tIns="45720" rIns="91440" bIns="45720" anchor="ctr" anchorCtr="0"/>
          <a:lstStyle/>
          <a:p>
            <a:r>
              <a:rPr lang="zh-CN" altLang="en-US" sz="4000"/>
              <a:t>半身不遂</a:t>
            </a:r>
            <a:endParaRPr lang="zh-CN" altLang="en-US" sz="4000"/>
          </a:p>
        </p:txBody>
      </p:sp>
      <p:pic>
        <p:nvPicPr>
          <p:cNvPr id="11270" name="图片 19" descr="timg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6300" y="3581400"/>
            <a:ext cx="4248150" cy="2655888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矩形 5"/>
          <p:cNvSpPr/>
          <p:nvPr/>
        </p:nvSpPr>
        <p:spPr>
          <a:xfrm>
            <a:off x="1143000" y="2003425"/>
            <a:ext cx="2209800" cy="23082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>
              <a:lnSpc>
                <a:spcPct val="120000"/>
              </a:lnSpc>
              <a:buClr>
                <a:srgbClr val="D7181F"/>
              </a:buClr>
              <a:buFont typeface="Wingdings" panose="05000000000000000000" pitchFamily="2" charset="2"/>
              <a:buNone/>
            </a:pPr>
            <a:r>
              <a:rPr lang="zh-CN" altLang="en-US" b="1">
                <a:solidFill>
                  <a:srgbClr val="FF0000"/>
                </a:solidFill>
                <a:latin typeface="Arial" pitchFamily="34" charset="0"/>
              </a:rPr>
              <a:t>中药热熨</a:t>
            </a:r>
            <a:r>
              <a:rPr lang="zh-CN" altLang="en-US" b="1">
                <a:latin typeface="Arial" pitchFamily="34" charset="0"/>
              </a:rPr>
              <a:t>：遵医嘱取穴适时来回或旋转药熨</a:t>
            </a:r>
            <a:r>
              <a:rPr lang="en-US" altLang="zh-CN" b="1">
                <a:latin typeface="Arial" pitchFamily="34" charset="0"/>
              </a:rPr>
              <a:t>15</a:t>
            </a:r>
            <a:r>
              <a:rPr lang="zh-CN" altLang="en-US" b="1">
                <a:latin typeface="Arial" pitchFamily="34" charset="0"/>
              </a:rPr>
              <a:t>～</a:t>
            </a:r>
            <a:r>
              <a:rPr lang="en-US" altLang="zh-CN" b="1">
                <a:latin typeface="Arial" pitchFamily="34" charset="0"/>
              </a:rPr>
              <a:t>30</a:t>
            </a:r>
            <a:r>
              <a:rPr lang="zh-CN" altLang="en-US" b="1">
                <a:latin typeface="Arial" pitchFamily="34" charset="0"/>
              </a:rPr>
              <a:t>分钟，每日</a:t>
            </a:r>
            <a:r>
              <a:rPr lang="en-US" altLang="zh-CN" b="1">
                <a:latin typeface="Arial" pitchFamily="34" charset="0"/>
              </a:rPr>
              <a:t>1</a:t>
            </a:r>
            <a:r>
              <a:rPr lang="zh-CN" altLang="en-US" b="1">
                <a:latin typeface="Arial" pitchFamily="34" charset="0"/>
              </a:rPr>
              <a:t>～</a:t>
            </a:r>
            <a:r>
              <a:rPr lang="en-US" altLang="zh-CN" b="1">
                <a:latin typeface="Arial" pitchFamily="34" charset="0"/>
              </a:rPr>
              <a:t>2</a:t>
            </a:r>
            <a:r>
              <a:rPr lang="zh-CN" altLang="en-US" b="1">
                <a:latin typeface="Arial" pitchFamily="34" charset="0"/>
              </a:rPr>
              <a:t>次</a:t>
            </a:r>
            <a:r>
              <a:rPr lang="zh-CN" altLang="en-US">
                <a:latin typeface="Arial" pitchFamily="34" charset="0"/>
              </a:rPr>
              <a:t> </a:t>
            </a:r>
            <a:endParaRPr lang="en-US" altLang="zh-CN">
              <a:latin typeface="Arial" pitchFamily="34" charset="0"/>
            </a:endParaRPr>
          </a:p>
        </p:txBody>
      </p:sp>
      <p:pic>
        <p:nvPicPr>
          <p:cNvPr id="12291" name="图片 6" descr="u=1949614275,1236520384&amp;fm=27&amp;gp=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5313" y="2819400"/>
            <a:ext cx="3548062" cy="33528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矩形 5"/>
          <p:cNvSpPr/>
          <p:nvPr/>
        </p:nvSpPr>
        <p:spPr>
          <a:xfrm>
            <a:off x="1323975" y="2038350"/>
            <a:ext cx="2105025" cy="23082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120650" indent="-120650">
              <a:spcBef>
                <a:spcPct val="50000"/>
              </a:spcBef>
              <a:buNone/>
            </a:pPr>
            <a:r>
              <a:rPr lang="zh-CN" altLang="en-US" b="1">
                <a:solidFill>
                  <a:srgbClr val="FF0000"/>
                </a:solidFill>
                <a:latin typeface="Arial" pitchFamily="34" charset="0"/>
              </a:rPr>
              <a:t>温灸治疗</a:t>
            </a:r>
            <a:r>
              <a:rPr lang="zh-CN" altLang="en-US" b="1">
                <a:latin typeface="Arial" pitchFamily="34" charset="0"/>
              </a:rPr>
              <a:t>：取穴：百会，天窗，曲池，足三里等。每穴灸</a:t>
            </a:r>
            <a:r>
              <a:rPr lang="en-US" altLang="zh-CN" b="1">
                <a:latin typeface="Arial" pitchFamily="34" charset="0"/>
              </a:rPr>
              <a:t>5-7</a:t>
            </a:r>
            <a:r>
              <a:rPr lang="zh-CN" altLang="en-US" b="1">
                <a:latin typeface="Arial" pitchFamily="34" charset="0"/>
              </a:rPr>
              <a:t>分钟</a:t>
            </a:r>
            <a:r>
              <a:rPr lang="zh-CN" altLang="en-US" sz="2000" b="1">
                <a:solidFill>
                  <a:srgbClr val="000000"/>
                </a:solidFill>
                <a:latin typeface="Arial" pitchFamily="34" charset="0"/>
              </a:rPr>
              <a:t>。</a:t>
            </a:r>
            <a:endParaRPr lang="zh-CN" altLang="en-US" sz="2000" b="1">
              <a:solidFill>
                <a:srgbClr val="000000"/>
              </a:solidFill>
              <a:latin typeface="Arial" pitchFamily="34" charset="0"/>
            </a:endParaRPr>
          </a:p>
        </p:txBody>
      </p:sp>
      <p:pic>
        <p:nvPicPr>
          <p:cNvPr id="13315" name="图片 6" descr="下载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4300" y="2790825"/>
            <a:ext cx="4572000" cy="28575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Rectangle 2"/>
          <p:cNvSpPr>
            <a:spLocks noGrp="1"/>
          </p:cNvSpPr>
          <p:nvPr>
            <p:ph type="title" idx="4294967295"/>
          </p:nvPr>
        </p:nvSpPr>
        <p:spPr>
          <a:xfrm>
            <a:off x="539750" y="0"/>
            <a:ext cx="8604250" cy="688975"/>
          </a:xfrm>
        </p:spPr>
        <p:txBody>
          <a:bodyPr vert="horz" wrap="square" lIns="91440" tIns="45720" rIns="91440" bIns="45720" anchor="ctr" anchorCtr="0"/>
          <a:lstStyle/>
          <a:p>
            <a:r>
              <a:rPr lang="zh-CN" altLang="en-US" sz="4000" b="1">
                <a:solidFill>
                  <a:schemeClr val="tx1"/>
                </a:solidFill>
              </a:rPr>
              <a:t>舌强言謇</a:t>
            </a:r>
            <a:endParaRPr lang="en-US" altLang="zh-CN" sz="4000" b="1">
              <a:solidFill>
                <a:schemeClr val="tx1"/>
              </a:solidFill>
            </a:endParaRPr>
          </a:p>
        </p:txBody>
      </p:sp>
      <p:sp>
        <p:nvSpPr>
          <p:cNvPr id="14339" name="Line 3"/>
          <p:cNvSpPr/>
          <p:nvPr/>
        </p:nvSpPr>
        <p:spPr>
          <a:xfrm>
            <a:off x="2749550" y="1981200"/>
            <a:ext cx="609600" cy="0"/>
          </a:xfrm>
          <a:prstGeom prst="line">
            <a:avLst/>
          </a:prstGeom>
          <a:ln w="12700" cap="rnd" cmpd="sng">
            <a:solidFill>
              <a:srgbClr val="FFFFFF"/>
            </a:solidFill>
            <a:prstDash val="sysDot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4340" name="Line 4"/>
          <p:cNvSpPr/>
          <p:nvPr/>
        </p:nvSpPr>
        <p:spPr>
          <a:xfrm>
            <a:off x="2749550" y="4953000"/>
            <a:ext cx="609600" cy="0"/>
          </a:xfrm>
          <a:prstGeom prst="line">
            <a:avLst/>
          </a:prstGeom>
          <a:ln w="12700" cap="rnd" cmpd="sng">
            <a:solidFill>
              <a:srgbClr val="FFFFFF"/>
            </a:solidFill>
            <a:prstDash val="sysDot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4341" name="Line 6"/>
          <p:cNvSpPr/>
          <p:nvPr/>
        </p:nvSpPr>
        <p:spPr>
          <a:xfrm>
            <a:off x="2749550" y="3505200"/>
            <a:ext cx="609600" cy="0"/>
          </a:xfrm>
          <a:prstGeom prst="line">
            <a:avLst/>
          </a:prstGeom>
          <a:ln w="12700" cap="rnd" cmpd="sng">
            <a:solidFill>
              <a:srgbClr val="FFFFFF"/>
            </a:solidFill>
            <a:prstDash val="sysDot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4342" name="Line 7"/>
          <p:cNvSpPr/>
          <p:nvPr/>
        </p:nvSpPr>
        <p:spPr>
          <a:xfrm flipV="1">
            <a:off x="2673350" y="4191000"/>
            <a:ext cx="685800" cy="0"/>
          </a:xfrm>
          <a:prstGeom prst="line">
            <a:avLst/>
          </a:prstGeom>
          <a:ln w="12700" cap="rnd" cmpd="sng">
            <a:solidFill>
              <a:srgbClr val="FFFFFF"/>
            </a:solidFill>
            <a:prstDash val="sysDot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68615" name="Oval 26"/>
          <p:cNvSpPr>
            <a:spLocks noChangeArrowheads="1"/>
          </p:cNvSpPr>
          <p:nvPr/>
        </p:nvSpPr>
        <p:spPr bwMode="auto">
          <a:xfrm>
            <a:off x="3263900" y="1870075"/>
            <a:ext cx="228600" cy="228600"/>
          </a:xfrm>
          <a:prstGeom prst="ellipse">
            <a:avLst/>
          </a:prstGeom>
          <a:gradFill rotWithShape="1">
            <a:gsLst>
              <a:gs pos="0">
                <a:srgbClr val="E96E29"/>
              </a:gs>
              <a:gs pos="100000">
                <a:srgbClr val="9B491B"/>
              </a:gs>
            </a:gsLst>
            <a:path path="shape">
              <a:fillToRect l="50000" t="50000" r="50000" b="50000"/>
            </a:path>
          </a:gradFill>
          <a:ln w="19050">
            <a:solidFill>
              <a:srgbClr val="FFFFFF"/>
            </a:solidFill>
            <a:round/>
          </a:ln>
          <a:effectLst>
            <a:outerShdw dist="63500" dir="2212194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8616" name="Oval 28"/>
          <p:cNvSpPr>
            <a:spLocks noChangeArrowheads="1"/>
          </p:cNvSpPr>
          <p:nvPr/>
        </p:nvSpPr>
        <p:spPr bwMode="auto">
          <a:xfrm>
            <a:off x="3263900" y="3390900"/>
            <a:ext cx="228600" cy="228600"/>
          </a:xfrm>
          <a:prstGeom prst="ellipse">
            <a:avLst/>
          </a:prstGeom>
          <a:gradFill rotWithShape="1">
            <a:gsLst>
              <a:gs pos="0">
                <a:schemeClr val="accent2"/>
              </a:gs>
              <a:gs pos="100000">
                <a:srgbClr val="4E4D6B"/>
              </a:gs>
            </a:gsLst>
            <a:path path="shape">
              <a:fillToRect l="50000" t="50000" r="50000" b="50000"/>
            </a:path>
          </a:gradFill>
          <a:ln w="19050">
            <a:solidFill>
              <a:srgbClr val="FFFFFF"/>
            </a:solidFill>
            <a:round/>
          </a:ln>
          <a:effectLst>
            <a:outerShdw dist="63500" dir="2212194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8617" name="Oval 31"/>
          <p:cNvSpPr>
            <a:spLocks noChangeArrowheads="1"/>
          </p:cNvSpPr>
          <p:nvPr/>
        </p:nvSpPr>
        <p:spPr bwMode="auto">
          <a:xfrm>
            <a:off x="3263900" y="4114800"/>
            <a:ext cx="228600" cy="228600"/>
          </a:xfrm>
          <a:prstGeom prst="ellipse">
            <a:avLst/>
          </a:prstGeom>
          <a:gradFill rotWithShape="1">
            <a:gsLst>
              <a:gs pos="0">
                <a:srgbClr val="E96E29"/>
              </a:gs>
              <a:gs pos="100000">
                <a:srgbClr val="9B491B"/>
              </a:gs>
            </a:gsLst>
            <a:path path="shape">
              <a:fillToRect l="50000" t="50000" r="50000" b="50000"/>
            </a:path>
          </a:gradFill>
          <a:ln w="19050">
            <a:solidFill>
              <a:srgbClr val="FFFFFF"/>
            </a:solidFill>
            <a:round/>
          </a:ln>
          <a:effectLst>
            <a:outerShdw dist="63500" dir="2212194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8618" name="AutoShape 35"/>
          <p:cNvSpPr>
            <a:spLocks noChangeArrowheads="1"/>
          </p:cNvSpPr>
          <p:nvPr/>
        </p:nvSpPr>
        <p:spPr bwMode="auto">
          <a:xfrm>
            <a:off x="971550" y="1773238"/>
            <a:ext cx="7704138" cy="935038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8F8F8"/>
              </a:gs>
              <a:gs pos="100000">
                <a:srgbClr val="BEBEBE"/>
              </a:gs>
            </a:gsLst>
            <a:lin ang="5400000" scaled="1"/>
          </a:gradFill>
          <a:ln w="19050">
            <a:solidFill>
              <a:srgbClr val="C0C0C0"/>
            </a:solidFill>
            <a:round/>
          </a:ln>
          <a:effectLst>
            <a:outerShdw dist="53882" dir="2700000" algn="ctr" rotWithShape="0">
              <a:srgbClr val="292929">
                <a:alpha val="50000"/>
              </a:srgbClr>
            </a:outerShdw>
          </a:effectLst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8619" name="AutoShape 37"/>
          <p:cNvSpPr>
            <a:spLocks noChangeArrowheads="1"/>
          </p:cNvSpPr>
          <p:nvPr/>
        </p:nvSpPr>
        <p:spPr bwMode="auto">
          <a:xfrm>
            <a:off x="900113" y="2924175"/>
            <a:ext cx="7848600" cy="865188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8F8F8"/>
              </a:gs>
              <a:gs pos="100000">
                <a:srgbClr val="BEBEBE"/>
              </a:gs>
            </a:gsLst>
            <a:lin ang="5400000" scaled="1"/>
          </a:gradFill>
          <a:ln w="19050">
            <a:solidFill>
              <a:srgbClr val="C0C0C0"/>
            </a:solidFill>
            <a:round/>
          </a:ln>
          <a:effectLst>
            <a:outerShdw dist="53882" dir="2700000" algn="ctr" rotWithShape="0">
              <a:srgbClr val="292929">
                <a:alpha val="50000"/>
              </a:srgbClr>
            </a:outerShdw>
          </a:effectLst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8621" name="Oval 40"/>
          <p:cNvSpPr>
            <a:spLocks noChangeArrowheads="1"/>
          </p:cNvSpPr>
          <p:nvPr/>
        </p:nvSpPr>
        <p:spPr bwMode="auto">
          <a:xfrm>
            <a:off x="971550" y="3270250"/>
            <a:ext cx="373063" cy="358775"/>
          </a:xfrm>
          <a:prstGeom prst="ellipse">
            <a:avLst/>
          </a:prstGeom>
          <a:gradFill rotWithShape="1">
            <a:gsLst>
              <a:gs pos="0">
                <a:schemeClr val="accent2"/>
              </a:gs>
              <a:gs pos="100000">
                <a:srgbClr val="4E4D6B"/>
              </a:gs>
            </a:gsLst>
            <a:path path="shape">
              <a:fillToRect l="50000" t="50000" r="50000" b="50000"/>
            </a:path>
          </a:gradFill>
          <a:ln w="19050">
            <a:solidFill>
              <a:srgbClr val="FFFFFF"/>
            </a:solidFill>
            <a:round/>
          </a:ln>
          <a:effectLst>
            <a:outerShdw dist="63500" dir="2212194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en-US" altLang="zh-CN" sz="1800">
                <a:latin typeface="Arial" pitchFamily="34" charset="0"/>
              </a:rPr>
              <a:t>2</a:t>
            </a:r>
            <a:endParaRPr lang="en-US" altLang="zh-CN" sz="1800">
              <a:latin typeface="Arial" pitchFamily="34" charset="0"/>
            </a:endParaRPr>
          </a:p>
        </p:txBody>
      </p:sp>
      <p:sp>
        <p:nvSpPr>
          <p:cNvPr id="68622" name="AutoShape 41"/>
          <p:cNvSpPr>
            <a:spLocks noChangeArrowheads="1"/>
          </p:cNvSpPr>
          <p:nvPr/>
        </p:nvSpPr>
        <p:spPr bwMode="auto">
          <a:xfrm>
            <a:off x="971550" y="4005263"/>
            <a:ext cx="7777163" cy="863600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8F8F8"/>
              </a:gs>
              <a:gs pos="100000">
                <a:srgbClr val="BEBEBE"/>
              </a:gs>
            </a:gsLst>
            <a:lin ang="5400000" scaled="1"/>
          </a:gradFill>
          <a:ln w="19050">
            <a:solidFill>
              <a:srgbClr val="C0C0C0"/>
            </a:solidFill>
            <a:round/>
          </a:ln>
          <a:effectLst>
            <a:outerShdw dist="53882" dir="2700000" algn="ctr" rotWithShape="0">
              <a:srgbClr val="292929">
                <a:alpha val="50000"/>
              </a:srgbClr>
            </a:outerShdw>
          </a:effectLst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8623" name="Oval 42"/>
          <p:cNvSpPr>
            <a:spLocks noChangeArrowheads="1"/>
          </p:cNvSpPr>
          <p:nvPr/>
        </p:nvSpPr>
        <p:spPr bwMode="auto">
          <a:xfrm>
            <a:off x="971550" y="4335463"/>
            <a:ext cx="344488" cy="360363"/>
          </a:xfrm>
          <a:prstGeom prst="ellipse">
            <a:avLst/>
          </a:prstGeom>
          <a:gradFill rotWithShape="1">
            <a:gsLst>
              <a:gs pos="0">
                <a:srgbClr val="E96E29"/>
              </a:gs>
              <a:gs pos="100000">
                <a:srgbClr val="9B491B"/>
              </a:gs>
            </a:gsLst>
            <a:path path="shape">
              <a:fillToRect l="50000" t="50000" r="50000" b="50000"/>
            </a:path>
          </a:gradFill>
          <a:ln w="19050">
            <a:solidFill>
              <a:srgbClr val="FFFFFF"/>
            </a:solidFill>
            <a:round/>
          </a:ln>
          <a:effectLst>
            <a:outerShdw dist="63500" dir="2212194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en-US" altLang="zh-CN" sz="1800">
                <a:latin typeface="Arial" pitchFamily="34" charset="0"/>
              </a:rPr>
              <a:t>3</a:t>
            </a:r>
            <a:endParaRPr lang="en-US" altLang="zh-CN" sz="1800">
              <a:latin typeface="Arial" pitchFamily="34" charset="0"/>
            </a:endParaRPr>
          </a:p>
        </p:txBody>
      </p:sp>
      <p:sp>
        <p:nvSpPr>
          <p:cNvPr id="68624" name="AutoShape 43"/>
          <p:cNvSpPr>
            <a:spLocks noChangeArrowheads="1"/>
          </p:cNvSpPr>
          <p:nvPr/>
        </p:nvSpPr>
        <p:spPr bwMode="auto">
          <a:xfrm>
            <a:off x="1042988" y="5373688"/>
            <a:ext cx="7777163" cy="792163"/>
          </a:xfrm>
          <a:prstGeom prst="roundRect">
            <a:avLst>
              <a:gd name="adj" fmla="val 50000"/>
            </a:avLst>
          </a:prstGeom>
          <a:gradFill rotWithShape="1">
            <a:gsLst>
              <a:gs pos="0">
                <a:srgbClr val="F8F8F8"/>
              </a:gs>
              <a:gs pos="100000">
                <a:srgbClr val="BEBEBE"/>
              </a:gs>
            </a:gsLst>
            <a:lin ang="5400000" scaled="1"/>
          </a:gradFill>
          <a:ln w="19050">
            <a:solidFill>
              <a:srgbClr val="C0C0C0"/>
            </a:solidFill>
            <a:round/>
          </a:ln>
          <a:effectLst>
            <a:outerShdw dist="53882" dir="2700000" algn="ctr" rotWithShape="0">
              <a:srgbClr val="292929">
                <a:alpha val="50000"/>
              </a:srgbClr>
            </a:outerShdw>
          </a:effectLst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8625" name="Oval 44"/>
          <p:cNvSpPr>
            <a:spLocks noChangeArrowheads="1"/>
          </p:cNvSpPr>
          <p:nvPr/>
        </p:nvSpPr>
        <p:spPr bwMode="auto">
          <a:xfrm>
            <a:off x="1116013" y="5676900"/>
            <a:ext cx="315913" cy="401638"/>
          </a:xfrm>
          <a:prstGeom prst="ellipse">
            <a:avLst/>
          </a:prstGeom>
          <a:gradFill rotWithShape="1">
            <a:gsLst>
              <a:gs pos="0">
                <a:srgbClr val="DCDC48"/>
              </a:gs>
              <a:gs pos="100000">
                <a:srgbClr val="939330"/>
              </a:gs>
            </a:gsLst>
            <a:path path="shape">
              <a:fillToRect l="50000" t="50000" r="50000" b="50000"/>
            </a:path>
          </a:gradFill>
          <a:ln w="19050">
            <a:solidFill>
              <a:srgbClr val="FFFFFF"/>
            </a:solidFill>
            <a:round/>
          </a:ln>
          <a:effectLst>
            <a:outerShdw dist="63500" dir="2212194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en-US" altLang="zh-CN" sz="1800">
                <a:latin typeface="Arial" pitchFamily="34" charset="0"/>
              </a:rPr>
              <a:t>4</a:t>
            </a:r>
            <a:endParaRPr lang="en-US" altLang="zh-CN" sz="1800">
              <a:latin typeface="Arial" pitchFamily="34" charset="0"/>
            </a:endParaRPr>
          </a:p>
        </p:txBody>
      </p:sp>
      <p:sp>
        <p:nvSpPr>
          <p:cNvPr id="14353" name="Text Box 45"/>
          <p:cNvSpPr txBox="1"/>
          <p:nvPr/>
        </p:nvSpPr>
        <p:spPr>
          <a:xfrm>
            <a:off x="1403350" y="1916113"/>
            <a:ext cx="6624638" cy="12795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latin typeface="Arial" pitchFamily="34" charset="0"/>
              </a:rPr>
              <a:t>多于患者沟通交流，可以通过手势，文字，图片的方式，了解患者的需求。</a:t>
            </a:r>
            <a:endParaRPr lang="en-US" altLang="zh-CN" b="1">
              <a:latin typeface="Arial" pitchFamily="34" charset="0"/>
            </a:endParaRPr>
          </a:p>
          <a:p>
            <a:pPr>
              <a:spcBef>
                <a:spcPct val="50000"/>
              </a:spcBef>
            </a:pPr>
            <a:endParaRPr lang="zh-CN" altLang="en-US" sz="2000" b="1">
              <a:solidFill>
                <a:srgbClr val="000000"/>
              </a:solidFill>
              <a:latin typeface="Arial" pitchFamily="34" charset="0"/>
            </a:endParaRPr>
          </a:p>
        </p:txBody>
      </p:sp>
      <p:sp>
        <p:nvSpPr>
          <p:cNvPr id="14354" name="Text Box 46"/>
          <p:cNvSpPr txBox="1"/>
          <p:nvPr/>
        </p:nvSpPr>
        <p:spPr>
          <a:xfrm>
            <a:off x="1374775" y="2924175"/>
            <a:ext cx="6438900" cy="12795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b="1">
                <a:latin typeface="Arial" pitchFamily="34" charset="0"/>
              </a:rPr>
              <a:t>根据患者的个体情况制定语言训练计划，指导患者练习撅嘴，弹舌，鼓腮等动作，循序渐进。</a:t>
            </a:r>
            <a:r>
              <a:rPr lang="zh-CN" altLang="en-US">
                <a:latin typeface="Arial" pitchFamily="34" charset="0"/>
              </a:rPr>
              <a:t> </a:t>
            </a:r>
            <a:endParaRPr lang="zh-CN" altLang="en-US">
              <a:latin typeface="Arial" pitchFamily="34" charset="0"/>
            </a:endParaRPr>
          </a:p>
          <a:p>
            <a:pPr>
              <a:spcBef>
                <a:spcPct val="50000"/>
              </a:spcBef>
            </a:pPr>
            <a:endParaRPr lang="zh-CN" altLang="en-US" sz="2000" b="1">
              <a:solidFill>
                <a:srgbClr val="000000"/>
              </a:solidFill>
              <a:latin typeface="Arial" pitchFamily="34" charset="0"/>
            </a:endParaRPr>
          </a:p>
        </p:txBody>
      </p:sp>
      <p:sp>
        <p:nvSpPr>
          <p:cNvPr id="14355" name="Text Box 47"/>
          <p:cNvSpPr txBox="1"/>
          <p:nvPr/>
        </p:nvSpPr>
        <p:spPr>
          <a:xfrm>
            <a:off x="1331913" y="4076700"/>
            <a:ext cx="6985000" cy="8223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b="1">
                <a:latin typeface="Arial" pitchFamily="34" charset="0"/>
              </a:rPr>
              <a:t>进行字、词、句训练，单音训练一周后，逐步训练患者“单词</a:t>
            </a:r>
            <a:r>
              <a:rPr lang="en-US" altLang="zh-CN" b="1">
                <a:latin typeface="Arial" pitchFamily="34" charset="0"/>
              </a:rPr>
              <a:t>—</a:t>
            </a:r>
            <a:r>
              <a:rPr lang="zh-CN" altLang="en-US" b="1">
                <a:latin typeface="Arial" pitchFamily="34" charset="0"/>
              </a:rPr>
              <a:t>词组</a:t>
            </a:r>
            <a:r>
              <a:rPr lang="en-US" altLang="zh-CN" b="1">
                <a:latin typeface="Arial" pitchFamily="34" charset="0"/>
              </a:rPr>
              <a:t>—</a:t>
            </a:r>
            <a:r>
              <a:rPr lang="zh-CN" altLang="en-US" b="1">
                <a:latin typeface="Arial" pitchFamily="34" charset="0"/>
              </a:rPr>
              <a:t>短句”发音。</a:t>
            </a:r>
            <a:endParaRPr lang="zh-CN" altLang="en-US" b="1">
              <a:latin typeface="Arial" pitchFamily="34" charset="0"/>
            </a:endParaRPr>
          </a:p>
        </p:txBody>
      </p:sp>
      <p:sp>
        <p:nvSpPr>
          <p:cNvPr id="14356" name="Text Box 48"/>
          <p:cNvSpPr txBox="1"/>
          <p:nvPr/>
        </p:nvSpPr>
        <p:spPr>
          <a:xfrm>
            <a:off x="1692275" y="5445125"/>
            <a:ext cx="6408738" cy="8223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b="1">
                <a:solidFill>
                  <a:srgbClr val="FF0000"/>
                </a:solidFill>
                <a:latin typeface="Arial" pitchFamily="34" charset="0"/>
              </a:rPr>
              <a:t>穴位按摩</a:t>
            </a:r>
            <a:r>
              <a:rPr lang="zh-CN" altLang="en-US" b="1">
                <a:latin typeface="Arial" pitchFamily="34" charset="0"/>
              </a:rPr>
              <a:t>：遵医嘱按摩廉泉、哑门、承浆、通里等穴，以促进语言功能恢复。</a:t>
            </a:r>
            <a:endParaRPr lang="zh-CN" altLang="en-US" b="1">
              <a:latin typeface="Arial" pitchFamily="34" charset="0"/>
            </a:endParaRPr>
          </a:p>
        </p:txBody>
      </p:sp>
      <p:sp>
        <p:nvSpPr>
          <p:cNvPr id="68631" name="Oval 40"/>
          <p:cNvSpPr>
            <a:spLocks noChangeArrowheads="1"/>
          </p:cNvSpPr>
          <p:nvPr/>
        </p:nvSpPr>
        <p:spPr bwMode="auto">
          <a:xfrm>
            <a:off x="1055688" y="2165350"/>
            <a:ext cx="330200" cy="314325"/>
          </a:xfrm>
          <a:prstGeom prst="ellipse">
            <a:avLst/>
          </a:prstGeom>
          <a:solidFill>
            <a:schemeClr val="accent1"/>
          </a:solidFill>
          <a:ln w="19050">
            <a:solidFill>
              <a:srgbClr val="FFFFFF"/>
            </a:solidFill>
            <a:round/>
          </a:ln>
          <a:effectLst>
            <a:outerShdw dist="63500" dir="2212194" algn="ctr" rotWithShape="0">
              <a:schemeClr val="bg2">
                <a:alpha val="50000"/>
              </a:schemeClr>
            </a:outerShdw>
          </a:effectLst>
        </p:spPr>
        <p:txBody>
          <a:bodyPr wrap="none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en-US" altLang="zh-CN" sz="1800" b="1">
                <a:latin typeface="Arial" pitchFamily="34" charset="0"/>
              </a:rPr>
              <a:t>1</a:t>
            </a:r>
            <a:endParaRPr lang="en-US" altLang="zh-CN" sz="1800" b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ctr" anchorCtr="0"/>
          <a:lstStyle/>
          <a:p>
            <a:r>
              <a:rPr lang="zh-CN" altLang="en-US" sz="4000" b="1">
                <a:solidFill>
                  <a:schemeClr val="tx1"/>
                </a:solidFill>
              </a:rPr>
              <a:t>吞咽困难</a:t>
            </a:r>
            <a:endParaRPr lang="zh-CN" altLang="en-US" sz="4000" b="1">
              <a:solidFill>
                <a:schemeClr val="tx1"/>
              </a:solidFill>
            </a:endParaRPr>
          </a:p>
        </p:txBody>
      </p:sp>
      <p:grpSp>
        <p:nvGrpSpPr>
          <p:cNvPr id="15363" name="Group 53"/>
          <p:cNvGrpSpPr/>
          <p:nvPr/>
        </p:nvGrpSpPr>
        <p:grpSpPr>
          <a:xfrm>
            <a:off x="657225" y="1771650"/>
            <a:ext cx="9075738" cy="1370013"/>
            <a:chOff x="1338" y="890"/>
            <a:chExt cx="3084" cy="476"/>
          </a:xfrm>
        </p:grpSpPr>
        <p:pic>
          <p:nvPicPr>
            <p:cNvPr id="15375" name="Picture 54" descr="39d44d1b8f6561fcac6e75e1"/>
            <p:cNvPicPr>
              <a:picLocks noChangeAspect="1"/>
            </p:cNvPicPr>
            <p:nvPr/>
          </p:nvPicPr>
          <p:blipFill>
            <a:blip r:embed="rId2"/>
            <a:srcRect l="89955" t="17639" r="2528" b="63861"/>
            <a:stretch>
              <a:fillRect/>
            </a:stretch>
          </p:blipFill>
          <p:spPr>
            <a:xfrm>
              <a:off x="1379" y="890"/>
              <a:ext cx="180" cy="282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5376" name="Oval 55"/>
            <p:cNvSpPr/>
            <p:nvPr/>
          </p:nvSpPr>
          <p:spPr>
            <a:xfrm>
              <a:off x="1338" y="1172"/>
              <a:ext cx="3084" cy="35"/>
            </a:xfrm>
            <a:prstGeom prst="ellipse">
              <a:avLst/>
            </a:prstGeom>
            <a:gradFill rotWithShape="1">
              <a:gsLst>
                <a:gs pos="0">
                  <a:srgbClr val="79A400"/>
                </a:gs>
                <a:gs pos="100000">
                  <a:srgbClr val="384C00">
                    <a:alpha val="0"/>
                  </a:srgbClr>
                </a:gs>
              </a:gsLst>
              <a:path path="shape">
                <a:fillToRect l="50000" t="50000" r="50000" b="50000"/>
              </a:path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1800">
                <a:latin typeface="Arial" pitchFamily="34" charset="0"/>
              </a:endParaRPr>
            </a:p>
          </p:txBody>
        </p:sp>
        <p:sp>
          <p:nvSpPr>
            <p:cNvPr id="15377" name="Text Box 56"/>
            <p:cNvSpPr txBox="1"/>
            <p:nvPr/>
          </p:nvSpPr>
          <p:spPr>
            <a:xfrm>
              <a:off x="1754" y="890"/>
              <a:ext cx="2031" cy="476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b="1">
                  <a:latin typeface="Arial" pitchFamily="34" charset="0"/>
                </a:rPr>
                <a:t>对轻度吞咽障碍以摄食训练和体位训练为主。</a:t>
              </a:r>
              <a:endParaRPr lang="en-US" altLang="zh-CN" b="1">
                <a:latin typeface="Arial" pitchFamily="34" charset="0"/>
              </a:endParaRPr>
            </a:p>
            <a:p>
              <a:pPr>
                <a:spcBef>
                  <a:spcPct val="50000"/>
                </a:spcBef>
              </a:pPr>
              <a:endParaRPr lang="en-US" altLang="zh-CN" b="1">
                <a:latin typeface="Arial" pitchFamily="34" charset="0"/>
              </a:endParaRPr>
            </a:p>
          </p:txBody>
        </p:sp>
      </p:grpSp>
      <p:grpSp>
        <p:nvGrpSpPr>
          <p:cNvPr id="15364" name="Group 57"/>
          <p:cNvGrpSpPr/>
          <p:nvPr/>
        </p:nvGrpSpPr>
        <p:grpSpPr>
          <a:xfrm>
            <a:off x="642938" y="3362325"/>
            <a:ext cx="9307512" cy="2100263"/>
            <a:chOff x="1338" y="890"/>
            <a:chExt cx="3084" cy="768"/>
          </a:xfrm>
        </p:grpSpPr>
        <p:pic>
          <p:nvPicPr>
            <p:cNvPr id="15372" name="Picture 58" descr="39d44d1b8f6561fcac6e75e1"/>
            <p:cNvPicPr>
              <a:picLocks noChangeAspect="1"/>
            </p:cNvPicPr>
            <p:nvPr/>
          </p:nvPicPr>
          <p:blipFill>
            <a:blip r:embed="rId2"/>
            <a:srcRect l="89955" t="17639" r="2528" b="63861"/>
            <a:stretch>
              <a:fillRect/>
            </a:stretch>
          </p:blipFill>
          <p:spPr>
            <a:xfrm>
              <a:off x="1379" y="890"/>
              <a:ext cx="180" cy="282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5373" name="Oval 59"/>
            <p:cNvSpPr/>
            <p:nvPr/>
          </p:nvSpPr>
          <p:spPr>
            <a:xfrm>
              <a:off x="1338" y="1172"/>
              <a:ext cx="3084" cy="35"/>
            </a:xfrm>
            <a:prstGeom prst="ellipse">
              <a:avLst/>
            </a:prstGeom>
            <a:gradFill rotWithShape="1">
              <a:gsLst>
                <a:gs pos="0">
                  <a:srgbClr val="79A400"/>
                </a:gs>
                <a:gs pos="100000">
                  <a:srgbClr val="384C00">
                    <a:alpha val="0"/>
                  </a:srgbClr>
                </a:gs>
              </a:gsLst>
              <a:path path="shape">
                <a:fillToRect l="50000" t="50000" r="50000" b="50000"/>
              </a:path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1800">
                <a:latin typeface="Arial" pitchFamily="34" charset="0"/>
              </a:endParaRPr>
            </a:p>
          </p:txBody>
        </p:sp>
        <p:sp>
          <p:nvSpPr>
            <p:cNvPr id="15374" name="Text Box 60"/>
            <p:cNvSpPr txBox="1"/>
            <p:nvPr/>
          </p:nvSpPr>
          <p:spPr>
            <a:xfrm>
              <a:off x="1754" y="890"/>
              <a:ext cx="2031" cy="768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b="1">
                  <a:latin typeface="Arial" pitchFamily="34" charset="0"/>
                </a:rPr>
                <a:t>中重度吞咽障碍患者采取间接训练：包括面颊、唇等吞咽相关肌群的功能、以及吞咽反射调节、空吞咽、颈部的活动度、呼吸道的训练。</a:t>
              </a:r>
              <a:endParaRPr lang="zh-CN" altLang="en-US" b="1">
                <a:latin typeface="Arial" pitchFamily="34" charset="0"/>
              </a:endParaRPr>
            </a:p>
            <a:p>
              <a:pPr>
                <a:spcBef>
                  <a:spcPct val="50000"/>
                </a:spcBef>
              </a:pPr>
              <a:endParaRPr lang="en-US" altLang="zh-CN" b="1">
                <a:latin typeface="Arial" pitchFamily="34" charset="0"/>
              </a:endParaRPr>
            </a:p>
          </p:txBody>
        </p:sp>
      </p:grpSp>
      <p:grpSp>
        <p:nvGrpSpPr>
          <p:cNvPr id="15365" name="Group 61"/>
          <p:cNvGrpSpPr/>
          <p:nvPr/>
        </p:nvGrpSpPr>
        <p:grpSpPr>
          <a:xfrm>
            <a:off x="674688" y="5095875"/>
            <a:ext cx="9699625" cy="830263"/>
            <a:chOff x="1338" y="890"/>
            <a:chExt cx="3084" cy="317"/>
          </a:xfrm>
        </p:grpSpPr>
        <p:pic>
          <p:nvPicPr>
            <p:cNvPr id="15369" name="Picture 62" descr="39d44d1b8f6561fcac6e75e1"/>
            <p:cNvPicPr>
              <a:picLocks noChangeAspect="1"/>
            </p:cNvPicPr>
            <p:nvPr/>
          </p:nvPicPr>
          <p:blipFill>
            <a:blip r:embed="rId2"/>
            <a:srcRect l="89955" t="17639" r="2528" b="63861"/>
            <a:stretch>
              <a:fillRect/>
            </a:stretch>
          </p:blipFill>
          <p:spPr>
            <a:xfrm>
              <a:off x="1379" y="890"/>
              <a:ext cx="180" cy="282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5370" name="Oval 63"/>
            <p:cNvSpPr/>
            <p:nvPr/>
          </p:nvSpPr>
          <p:spPr>
            <a:xfrm>
              <a:off x="1338" y="1172"/>
              <a:ext cx="3084" cy="35"/>
            </a:xfrm>
            <a:prstGeom prst="ellipse">
              <a:avLst/>
            </a:prstGeom>
            <a:gradFill rotWithShape="1">
              <a:gsLst>
                <a:gs pos="0">
                  <a:srgbClr val="79A400"/>
                </a:gs>
                <a:gs pos="100000">
                  <a:srgbClr val="384C00">
                    <a:alpha val="0"/>
                  </a:srgbClr>
                </a:gs>
              </a:gsLst>
              <a:path path="shape">
                <a:fillToRect l="50000" t="50000" r="50000" b="50000"/>
              </a:path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 sz="1800">
                <a:latin typeface="Arial" pitchFamily="34" charset="0"/>
              </a:endParaRPr>
            </a:p>
          </p:txBody>
        </p:sp>
        <p:sp>
          <p:nvSpPr>
            <p:cNvPr id="15371" name="Text Box 64"/>
            <p:cNvSpPr txBox="1"/>
            <p:nvPr/>
          </p:nvSpPr>
          <p:spPr>
            <a:xfrm>
              <a:off x="1754" y="890"/>
              <a:ext cx="2031" cy="175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b="1">
                  <a:latin typeface="Arial" pitchFamily="34" charset="0"/>
                </a:rPr>
                <a:t>有吸入性肺炎风险患者，给与鼻饲饮食。</a:t>
              </a:r>
              <a:endParaRPr lang="en-US" altLang="zh-CN" b="1">
                <a:latin typeface="Arial" pitchFamily="34" charset="0"/>
              </a:endParaRPr>
            </a:p>
          </p:txBody>
        </p:sp>
      </p:grpSp>
      <p:sp>
        <p:nvSpPr>
          <p:cNvPr id="15366" name="Text Box 20"/>
          <p:cNvSpPr txBox="1"/>
          <p:nvPr/>
        </p:nvSpPr>
        <p:spPr>
          <a:xfrm>
            <a:off x="822325" y="1936750"/>
            <a:ext cx="455613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b="1">
                <a:latin typeface="Arial" pitchFamily="34" charset="0"/>
              </a:rPr>
              <a:t>1</a:t>
            </a:r>
            <a:endParaRPr lang="en-US" altLang="zh-CN" b="1">
              <a:latin typeface="Arial" pitchFamily="34" charset="0"/>
            </a:endParaRPr>
          </a:p>
        </p:txBody>
      </p:sp>
      <p:sp>
        <p:nvSpPr>
          <p:cNvPr id="15367" name="Text Box 21"/>
          <p:cNvSpPr txBox="1"/>
          <p:nvPr/>
        </p:nvSpPr>
        <p:spPr>
          <a:xfrm>
            <a:off x="836613" y="3519488"/>
            <a:ext cx="441325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b="1">
                <a:latin typeface="Arial" pitchFamily="34" charset="0"/>
              </a:rPr>
              <a:t>2</a:t>
            </a:r>
            <a:endParaRPr lang="en-US" altLang="zh-CN" b="1">
              <a:latin typeface="Arial" pitchFamily="34" charset="0"/>
            </a:endParaRPr>
          </a:p>
        </p:txBody>
      </p:sp>
      <p:sp>
        <p:nvSpPr>
          <p:cNvPr id="15368" name="Text Box 22"/>
          <p:cNvSpPr txBox="1"/>
          <p:nvPr/>
        </p:nvSpPr>
        <p:spPr>
          <a:xfrm>
            <a:off x="881063" y="5260975"/>
            <a:ext cx="354012" cy="4572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b="1">
                <a:latin typeface="Arial" pitchFamily="34" charset="0"/>
              </a:rPr>
              <a:t>3</a:t>
            </a:r>
            <a:endParaRPr lang="en-US" altLang="zh-CN" b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https://d.book118.com/126003101105010034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华文细黑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华文细黑</vt:lpstr>
      <vt:lpstr>宋体</vt:lpstr>
      <vt:lpstr>Wingdings</vt:lpstr>
      <vt:lpstr>Office Theme</vt:lpstr>
      <vt:lpstr>PowerPoint Presentation</vt:lpstr>
      <vt:lpstr>病名及定义</vt:lpstr>
      <vt:lpstr>PowerPoint Presentation</vt:lpstr>
      <vt:lpstr>中风病（脑梗死）</vt:lpstr>
      <vt:lpstr>常见症候要点</vt:lpstr>
      <vt:lpstr>常见症状</vt:lpstr>
      <vt:lpstr>半身不遂</vt:lpstr>
      <vt:lpstr>半身不遂</vt:lpstr>
      <vt:lpstr>PowerPoint Presentation</vt:lpstr>
      <vt:lpstr>PowerPoint Presentation</vt:lpstr>
      <vt:lpstr>舌强言謇</vt:lpstr>
      <vt:lpstr>吞咽困难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2024-09-03T13:31:44.201</cp:lastPrinted>
  <dcterms:created xsi:type="dcterms:W3CDTF">2024-09-03T05:31:44Z</dcterms:created>
  <dcterms:modified xsi:type="dcterms:W3CDTF">2024-09-03T05:31:45Z</dcterms:modified>
</cp:coreProperties>
</file>