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5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96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4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6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tags" Target="../tags/tag1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2" Type="http://schemas.openxmlformats.org/officeDocument/2006/relationships/image" Target="../media/image1.png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455E31-3D4A-4ADD-9930-24E4F8D3C6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8C770-EB48-4B20-B833-800678A645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10736-DC2D-4742-9F3C-1BE78EEA0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ABA685-5C04-4D7F-B8D8-FA35EC27A9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49A983-FE85-4A0B-AE10-9E629D8A4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5275CA5-D369-4E6C-ABCE-0B913BDAD0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A2554D6-5AF3-4606-A57F-FA654D1A1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8560A-E0E9-40B0-A7FB-F7704402B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B1B1E-7209-461A-BD33-EA665682F9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638325-B407-4392-B62F-369951DFE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64F54E-59EC-44D4-8C6E-5446AC8596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5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6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678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" descr="C:/Users/kingsoft/AppData/Local/Temp/fig2wpp/@png2x_bg1-2083&amp;10884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90" name="Rectangle 17_#color-2083&amp;10168"/>
          <p:cNvSpPr/>
          <p:nvPr userDrawn="1">
            <p:custDataLst>
              <p:tags r:id="rId3"/>
            </p:custDataLst>
          </p:nvPr>
        </p:nvSpPr>
        <p:spPr>
          <a:xfrm>
            <a:off x="1527048" y="1655064"/>
            <a:ext cx="978408" cy="118872"/>
          </a:xfrm>
          <a:prstGeom prst="roundRect">
            <a:avLst>
              <a:gd name="adj" fmla="val 48462"/>
            </a:avLst>
          </a:pr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 anchor="b">
            <a:normAutofit/>
          </a:bodyPr>
          <a:lstStyle>
            <a:lvl1pPr>
              <a:defRPr sz="4300">
                <a:solidFill>
                  <a:schemeClr val="tx1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0" name="bg_#color-2083&amp;10185"/>
          <p:cNvSpPr/>
          <p:nvPr userDrawn="1">
            <p:custDataLst>
              <p:tags r:id="rId1"/>
            </p:custDataLst>
          </p:nvPr>
        </p:nvSpPr>
        <p:spPr>
          <a:xfrm>
            <a:off x="1524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59" name="图片 8" descr="C:/Users/kingsoft/AppData/Local/Temp/fig2wpp/@png2x_bg-2083&amp;11381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1588" y="0"/>
            <a:ext cx="12188825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619250" y="3598545"/>
            <a:ext cx="9735185" cy="2066925"/>
          </a:xfrm>
        </p:spPr>
        <p:txBody>
          <a:bodyPr wrap="square" anchor="t">
            <a:normAutofit/>
          </a:bodyPr>
          <a:lstStyle>
            <a:lvl1pPr algn="l">
              <a:defRPr sz="54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en-US" altLang="zh-CN"/>
          </a:p>
        </p:txBody>
      </p:sp>
      <p:sp>
        <p:nvSpPr>
          <p:cNvPr id="1048704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619250" y="441960"/>
            <a:ext cx="10325100" cy="3040380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11900" b="1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en-US" altLang="zh-CN"/>
          </a:p>
        </p:txBody>
      </p:sp>
      <p:sp>
        <p:nvSpPr>
          <p:cNvPr id="104870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4800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15602" y="1364400"/>
            <a:ext cx="5181600" cy="48132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4800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4800" y="2061275"/>
            <a:ext cx="5157787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11612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11612" y="2061275"/>
            <a:ext cx="5183188" cy="4128388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48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48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bg_#color-2083&amp;10125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952" cy="6858000"/>
          </a:xfrm>
          <a:custGeom>
            <a:rect l="l" t="t" r="r" b="b"/>
            <a:pathLst>
              <a:path w="12188952" h="6858000">
                <a:moveTo>
                  <a:pt x="0" y="0"/>
                </a:moveTo>
                <a:lnTo>
                  <a:pt x="12188952" y="0"/>
                </a:lnTo>
                <a:lnTo>
                  <a:pt x="12188952" y="6858000"/>
                </a:lnTo>
                <a:lnTo>
                  <a:pt x="0" y="6858000"/>
                </a:lnTo>
                <a:lnTo>
                  <a:pt x="0" y="0"/>
                </a:lnTo>
              </a:path>
            </a:pathLst>
          </a:custGeom>
          <a:solidFill>
            <a:schemeClr val="accent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97161" name="图片 7" descr="C:/Users/kingsoft/AppData/Local/Temp/fig2wpp/@png2x_bg-2083&amp;11355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838198" y="1316350"/>
            <a:ext cx="10515000" cy="2139650"/>
          </a:xfrm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7000">
                <a:solidFill>
                  <a:srgbClr val="FFFFFF"/>
                </a:solidFill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年号占位符 8"/>
          <p:cNvSpPr>
            <a:spLocks noGrp="1"/>
          </p:cNvSpPr>
          <p:nvPr>
            <p:ph type="body" sz="quarter" idx="15" hasCustomPrompt="1"/>
            <p:custDataLst>
              <p:tags r:id="rId8"/>
            </p:custDataLst>
          </p:nvPr>
        </p:nvSpPr>
        <p:spPr>
          <a:xfrm>
            <a:off x="838198" y="465900"/>
            <a:ext cx="10514999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rgbClr val="FFFFFF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年号</a:t>
            </a:r>
            <a:endParaRPr lang="zh-CN" altLang="en-US"/>
          </a:p>
        </p:txBody>
      </p:sp>
      <p:sp>
        <p:nvSpPr>
          <p:cNvPr id="1048784" name="文本占位符 14"/>
          <p:cNvSpPr>
            <a:spLocks noGrp="1"/>
          </p:cNvSpPr>
          <p:nvPr>
            <p:ph type="body" sz="quarter" idx="18" hasCustomPrompt="1"/>
            <p:custDataLst>
              <p:tags r:id="rId9"/>
            </p:custDataLst>
          </p:nvPr>
        </p:nvSpPr>
        <p:spPr>
          <a:xfrm>
            <a:off x="3835908" y="4054919"/>
            <a:ext cx="4517008" cy="591947"/>
          </a:xfrm>
          <a:prstGeom prst="roundRect">
            <a:avLst>
              <a:gd name="adj" fmla="val 50000"/>
            </a:avLst>
          </a:prstGeom>
          <a:solidFill>
            <a:schemeClr val="bg1"/>
          </a:solidFill>
        </p:spPr>
        <p:txBody>
          <a:bodyPr wrap="square" anchor="ctr">
            <a:normAutofit/>
          </a:bodyPr>
          <a:lstStyle>
            <a:lvl1pPr marL="0" indent="0" algn="ctr">
              <a:lnSpc>
                <a:spcPct val="100000"/>
              </a:lnSpc>
              <a:spcBef>
                <a:spcPct val="0"/>
              </a:spcBef>
              <a:buFontTx/>
              <a:buNone/>
              <a:defRPr>
                <a:solidFill>
                  <a:schemeClr val="accent1"/>
                </a:solidFill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C:/Users/kingsoft/AppData/Local/Temp/fig2wpp/Vector_#color-2083&amp;11386.png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5248275"/>
            <a:ext cx="12188825" cy="160909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94800" y="1364400"/>
            <a:ext cx="108000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697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751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040" r:id="rId2"/>
    <p:sldLayoutId id="2147490041" r:id="rId3"/>
    <p:sldLayoutId id="2147490042" r:id="rId4"/>
    <p:sldLayoutId id="2147490043" r:id="rId5"/>
    <p:sldLayoutId id="2147490044" r:id="rId6"/>
    <p:sldLayoutId id="2147490045" r:id="rId7"/>
    <p:sldLayoutId id="2147490046" r:id="rId8"/>
    <p:sldLayoutId id="2147490047" r:id="rId9"/>
    <p:sldLayoutId id="2147490048" r:id="rId10"/>
    <p:sldLayoutId id="214749004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image" Target="../media/image4.png" /><Relationship Id="rId13" Type="http://schemas.openxmlformats.org/officeDocument/2006/relationships/tags" Target="../tags/tag85.xml" /><Relationship Id="rId14" Type="http://schemas.openxmlformats.org/officeDocument/2006/relationships/tags" Target="../tags/tag86.xml" /><Relationship Id="rId15" Type="http://schemas.openxmlformats.org/officeDocument/2006/relationships/tags" Target="../tags/tag87.xml" /><Relationship Id="rId16" Type="http://schemas.openxmlformats.org/officeDocument/2006/relationships/tags" Target="../tags/tag88.xml" /><Relationship Id="rId17" Type="http://schemas.openxmlformats.org/officeDocument/2006/relationships/tags" Target="../tags/tag89.xml" /><Relationship Id="rId18" Type="http://schemas.openxmlformats.org/officeDocument/2006/relationships/tags" Target="../tags/tag90.xml" /><Relationship Id="rId19" Type="http://schemas.openxmlformats.org/officeDocument/2006/relationships/tags" Target="../tags/tag91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22" Type="http://schemas.openxmlformats.org/officeDocument/2006/relationships/tags" Target="../tags/tag168.xml" /><Relationship Id="rId23" Type="http://schemas.openxmlformats.org/officeDocument/2006/relationships/tags" Target="../tags/tag169.xml" /><Relationship Id="rId24" Type="http://schemas.openxmlformats.org/officeDocument/2006/relationships/tags" Target="../tags/tag170.xml" /><Relationship Id="rId25" Type="http://schemas.openxmlformats.org/officeDocument/2006/relationships/tags" Target="../tags/tag171.xml" /><Relationship Id="rId26" Type="http://schemas.openxmlformats.org/officeDocument/2006/relationships/tags" Target="../tags/tag172.xml" /><Relationship Id="rId27" Type="http://schemas.openxmlformats.org/officeDocument/2006/relationships/tags" Target="../tags/tag173.xml" /><Relationship Id="rId28" Type="http://schemas.openxmlformats.org/officeDocument/2006/relationships/tags" Target="../tags/tag174.xml" /><Relationship Id="rId29" Type="http://schemas.openxmlformats.org/officeDocument/2006/relationships/tags" Target="../tags/tag175.xml" /><Relationship Id="rId3" Type="http://schemas.openxmlformats.org/officeDocument/2006/relationships/tags" Target="../tags/tag149.xml" /><Relationship Id="rId30" Type="http://schemas.openxmlformats.org/officeDocument/2006/relationships/tags" Target="../tags/tag176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8.xml" /><Relationship Id="rId11" Type="http://schemas.openxmlformats.org/officeDocument/2006/relationships/tags" Target="../tags/tag189.xml" /><Relationship Id="rId12" Type="http://schemas.openxmlformats.org/officeDocument/2006/relationships/tags" Target="../tags/tag190.xml" /><Relationship Id="rId13" Type="http://schemas.openxmlformats.org/officeDocument/2006/relationships/tags" Target="../tags/tag191.xml" /><Relationship Id="rId14" Type="http://schemas.openxmlformats.org/officeDocument/2006/relationships/tags" Target="../tags/tag192.xml" /><Relationship Id="rId15" Type="http://schemas.openxmlformats.org/officeDocument/2006/relationships/tags" Target="../tags/tag193.xml" /><Relationship Id="rId16" Type="http://schemas.openxmlformats.org/officeDocument/2006/relationships/tags" Target="../tags/tag194.xml" /><Relationship Id="rId17" Type="http://schemas.openxmlformats.org/officeDocument/2006/relationships/tags" Target="../tags/tag195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Relationship Id="rId7" Type="http://schemas.openxmlformats.org/officeDocument/2006/relationships/tags" Target="../tags/tag185.xml" /><Relationship Id="rId8" Type="http://schemas.openxmlformats.org/officeDocument/2006/relationships/tags" Target="../tags/tag186.xml" /><Relationship Id="rId9" Type="http://schemas.openxmlformats.org/officeDocument/2006/relationships/tags" Target="../tags/tag18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035234150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228725"/>
            <a:ext cx="10515600" cy="2300605"/>
          </a:xfrm>
        </p:spPr>
        <p:txBody>
          <a:bodyPr wrap="square">
            <a:normAutofit/>
          </a:bodyPr>
          <a:lstStyle/>
          <a:p>
            <a:r>
              <a:rPr lang="zh-CN" altLang="en-US"/>
              <a:t>全科医学概述</a:t>
            </a:r>
            <a:endParaRPr lang="zh-CN" altLang="en-US"/>
          </a:p>
        </p:txBody>
      </p:sp>
      <p:sp>
        <p:nvSpPr>
          <p:cNvPr id="1048650" name="年份"/>
          <p:cNvSpPr>
            <a:spLocks noGrp="1"/>
          </p:cNvSpPr>
          <p:nvPr>
            <p:ph type="body" sz="quarter" idx="15"/>
            <p:custDataLst>
              <p:tags r:id="rId3"/>
            </p:custDataLst>
          </p:nvPr>
        </p:nvSpPr>
        <p:spPr>
          <a:xfrm>
            <a:off x="838200" y="345938"/>
            <a:ext cx="10515600" cy="696566"/>
          </a:xfrm>
        </p:spPr>
        <p:txBody>
          <a:bodyPr wrap="square">
            <a:normAutofit/>
          </a:bodyPr>
          <a:lstStyle/>
          <a:p>
            <a:r>
              <a:rPr lang="en-US" altLang="zh-CN"/>
              <a:t>20XX</a:t>
            </a:r>
            <a:endParaRPr lang="en-US" altLang="zh-CN"/>
          </a:p>
        </p:txBody>
      </p:sp>
      <p:sp>
        <p:nvSpPr>
          <p:cNvPr id="1048652" name="文本占位符 14"/>
          <p:cNvSpPr>
            <a:spLocks noGrp="1"/>
          </p:cNvSpPr>
          <p:nvPr>
            <p:ph type="body" sz="quarter" idx="18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汇报人：小无名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488948" y="149225"/>
            <a:ext cx="10195052" cy="1382649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2" name="序号"/>
          <p:cNvSpPr txBox="1"/>
          <p:nvPr>
            <p:custDataLst>
              <p:tags r:id="rId4"/>
            </p:custDataLst>
          </p:nvPr>
        </p:nvSpPr>
        <p:spPr>
          <a:xfrm>
            <a:off x="1562549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01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4" name="项标题"/>
          <p:cNvSpPr txBox="1"/>
          <p:nvPr>
            <p:custDataLst>
              <p:tags r:id="rId5"/>
            </p:custDataLst>
          </p:nvPr>
        </p:nvSpPr>
        <p:spPr>
          <a:xfrm>
            <a:off x="1553727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全科医学的定义和重要性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06" name="序号"/>
          <p:cNvSpPr txBox="1"/>
          <p:nvPr>
            <p:custDataLst>
              <p:tags r:id="rId6"/>
            </p:custDataLst>
          </p:nvPr>
        </p:nvSpPr>
        <p:spPr>
          <a:xfrm>
            <a:off x="3627275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02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08" name="项标题"/>
          <p:cNvSpPr txBox="1"/>
          <p:nvPr>
            <p:custDataLst>
              <p:tags r:id="rId7"/>
            </p:custDataLst>
          </p:nvPr>
        </p:nvSpPr>
        <p:spPr>
          <a:xfrm>
            <a:off x="3618453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全科医学的基本原则和特点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8"/>
            </p:custDataLst>
          </p:nvPr>
        </p:nvSpPr>
        <p:spPr>
          <a:xfrm>
            <a:off x="5692001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03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9"/>
            </p:custDataLst>
          </p:nvPr>
        </p:nvSpPr>
        <p:spPr>
          <a:xfrm>
            <a:off x="5683179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全科医生的工作内容和职责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14" name="序号"/>
          <p:cNvSpPr txBox="1"/>
          <p:nvPr>
            <p:custDataLst>
              <p:tags r:id="rId10"/>
            </p:custDataLst>
          </p:nvPr>
        </p:nvSpPr>
        <p:spPr>
          <a:xfrm>
            <a:off x="7756727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04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11"/>
            </p:custDataLst>
          </p:nvPr>
        </p:nvSpPr>
        <p:spPr>
          <a:xfrm>
            <a:off x="7747905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全科医学的教育和培训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65" name="图片 22" descr="C:/Users/kingsoft/AppData/Local/Temp/fig2wpp/@png2x_Line 1 (Stroke)_#color-2083&amp;11019.png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3332274" y="3336925"/>
            <a:ext cx="27305" cy="813435"/>
          </a:xfrm>
          <a:prstGeom prst="rect">
            <a:avLst/>
          </a:prstGeom>
        </p:spPr>
      </p:pic>
      <p:pic>
        <p:nvPicPr>
          <p:cNvPr id="2097167" name="图片 23" descr="C:/Users/kingsoft/AppData/Local/Temp/fig2wpp/@png2x_Line 2 (Stroke)_#color-2083&amp;11020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397000" y="3336925"/>
            <a:ext cx="27305" cy="813435"/>
          </a:xfrm>
          <a:prstGeom prst="rect">
            <a:avLst/>
          </a:prstGeom>
        </p:spPr>
      </p:pic>
      <p:pic>
        <p:nvPicPr>
          <p:cNvPr id="2097169" name="图片 24" descr="C:/Users/kingsoft/AppData/Local/Temp/fig2wpp/@png2x_Line 3 (Stroke)_#color-2083&amp;11021.png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7461726" y="3336925"/>
            <a:ext cx="27305" cy="813435"/>
          </a:xfrm>
          <a:prstGeom prst="rect">
            <a:avLst/>
          </a:prstGeom>
        </p:spPr>
      </p:pic>
      <p:sp>
        <p:nvSpPr>
          <p:cNvPr id="1048818" name="序号"/>
          <p:cNvSpPr txBox="1"/>
          <p:nvPr>
            <p:custDataLst>
              <p:tags r:id="rId16"/>
            </p:custDataLst>
          </p:nvPr>
        </p:nvSpPr>
        <p:spPr>
          <a:xfrm>
            <a:off x="9821456" y="2556795"/>
            <a:ext cx="1291141" cy="89439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chemeClr val="accent1"/>
                </a:solidFill>
                <a:latin typeface="+mn-ea"/>
              </a:rPr>
              <a:t>05</a:t>
            </a:r>
            <a:endParaRPr lang="en-US" sz="54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17"/>
            </p:custDataLst>
          </p:nvPr>
        </p:nvSpPr>
        <p:spPr>
          <a:xfrm>
            <a:off x="9812634" y="3555046"/>
            <a:ext cx="1697473" cy="138271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0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全科医学的未来发展</a:t>
            </a:r>
            <a:endParaRPr lang="zh-CN" altLang="en-US" sz="20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pic>
        <p:nvPicPr>
          <p:cNvPr id="2097171" name="图片 11" descr="C:/Users/kingsoft/AppData/Local/Temp/fig2wpp/@png2x_Line 3 (Stroke)_#color-2083&amp;11021.png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9526452" y="3336925"/>
            <a:ext cx="27305" cy="813435"/>
          </a:xfrm>
          <a:prstGeom prst="rect">
            <a:avLst/>
          </a:prstGeom>
        </p:spPr>
      </p:pic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全科医学的定义和重要性</a:t>
            </a:r>
            <a:endParaRPr lang="zh-CN" altLang="en-US"/>
          </a:p>
        </p:txBody>
      </p:sp>
      <p:sp>
        <p:nvSpPr>
          <p:cNvPr id="104885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全科医学的定义</a:t>
            </a:r>
            <a:endParaRPr lang="zh-CN" altLang="en-US"/>
          </a:p>
        </p:txBody>
      </p:sp>
      <p:sp>
        <p:nvSpPr>
          <p:cNvPr id="1048896" name="弧形 58"/>
          <p:cNvSpPr/>
          <p:nvPr>
            <p:custDataLst>
              <p:tags r:id="rId2"/>
            </p:custDataLst>
          </p:nvPr>
        </p:nvSpPr>
        <p:spPr>
          <a:xfrm>
            <a:off x="8078445" y="2062823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弧形 57"/>
          <p:cNvSpPr/>
          <p:nvPr>
            <p:custDataLst>
              <p:tags r:id="rId3"/>
            </p:custDataLst>
          </p:nvPr>
        </p:nvSpPr>
        <p:spPr>
          <a:xfrm>
            <a:off x="694800" y="2062823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0" name="椭圆 22"/>
          <p:cNvSpPr/>
          <p:nvPr>
            <p:custDataLst>
              <p:tags r:id="rId4"/>
            </p:custDataLst>
          </p:nvPr>
        </p:nvSpPr>
        <p:spPr>
          <a:xfrm>
            <a:off x="8414359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椭圆 23"/>
          <p:cNvSpPr/>
          <p:nvPr>
            <p:custDataLst>
              <p:tags r:id="rId5"/>
            </p:custDataLst>
          </p:nvPr>
        </p:nvSpPr>
        <p:spPr>
          <a:xfrm>
            <a:off x="8794569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正文"/>
          <p:cNvSpPr txBox="1"/>
          <p:nvPr>
            <p:custDataLst>
              <p:tags r:id="rId6"/>
            </p:custDataLst>
          </p:nvPr>
        </p:nvSpPr>
        <p:spPr>
          <a:xfrm>
            <a:off x="886009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全科医学强调医患沟通，建立病人与医生之间的信任关系，提高病人的满意度和治疗效果。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06" name="椭圆 24"/>
          <p:cNvSpPr/>
          <p:nvPr>
            <p:custDataLst>
              <p:tags r:id="rId7"/>
            </p:custDataLst>
          </p:nvPr>
        </p:nvSpPr>
        <p:spPr>
          <a:xfrm>
            <a:off x="6019588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椭圆 25"/>
          <p:cNvSpPr/>
          <p:nvPr>
            <p:custDataLst>
              <p:tags r:id="rId8"/>
            </p:custDataLst>
          </p:nvPr>
        </p:nvSpPr>
        <p:spPr>
          <a:xfrm>
            <a:off x="6398876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正文"/>
          <p:cNvSpPr txBox="1"/>
          <p:nvPr>
            <p:custDataLst>
              <p:tags r:id="rId9"/>
            </p:custDataLst>
          </p:nvPr>
        </p:nvSpPr>
        <p:spPr>
          <a:xfrm>
            <a:off x="646532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全科医学强调预防为主，通过早期发现和治疗疾病，减少病人的痛苦和医疗费用。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12" name="椭圆 7"/>
          <p:cNvSpPr/>
          <p:nvPr>
            <p:custDataLst>
              <p:tags r:id="rId10"/>
            </p:custDataLst>
          </p:nvPr>
        </p:nvSpPr>
        <p:spPr>
          <a:xfrm>
            <a:off x="3624818" y="2334138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椭圆 9"/>
          <p:cNvSpPr/>
          <p:nvPr>
            <p:custDataLst>
              <p:tags r:id="rId11"/>
            </p:custDataLst>
          </p:nvPr>
        </p:nvSpPr>
        <p:spPr>
          <a:xfrm>
            <a:off x="4004105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正文"/>
          <p:cNvSpPr txBox="1"/>
          <p:nvPr>
            <p:custDataLst>
              <p:tags r:id="rId12"/>
            </p:custDataLst>
          </p:nvPr>
        </p:nvSpPr>
        <p:spPr>
          <a:xfrm>
            <a:off x="4070550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全科医学关注病人的生理、心理、社会和环境等多方面因素，提供综合性的医疗保健服务。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18" name="椭圆 5"/>
          <p:cNvSpPr/>
          <p:nvPr>
            <p:custDataLst>
              <p:tags r:id="rId13"/>
            </p:custDataLst>
          </p:nvPr>
        </p:nvSpPr>
        <p:spPr>
          <a:xfrm>
            <a:off x="957809" y="2334138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椭圆 4"/>
          <p:cNvSpPr/>
          <p:nvPr>
            <p:custDataLst>
              <p:tags r:id="rId14"/>
            </p:custDataLst>
          </p:nvPr>
        </p:nvSpPr>
        <p:spPr>
          <a:xfrm>
            <a:off x="1337097" y="2391354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正文"/>
          <p:cNvSpPr txBox="1"/>
          <p:nvPr>
            <p:custDataLst>
              <p:tags r:id="rId15"/>
            </p:custDataLst>
          </p:nvPr>
        </p:nvSpPr>
        <p:spPr>
          <a:xfrm>
            <a:off x="1403541" y="3163771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全科医学是一种以病人为中心的医疗保健方式，强调对病人进行全面、持续的医疗照顾。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全科医学的重要性</a:t>
            </a:r>
            <a:endParaRPr lang="zh-CN" altLang="en-US"/>
          </a:p>
        </p:txBody>
      </p:sp>
      <p:sp>
        <p:nvSpPr>
          <p:cNvPr id="1048958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0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2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4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提高医疗资源的利用效率，降低医疗费用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6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68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0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提供全面、连续、协调的医疗保健服务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8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关注患者的整体健康，包括生理、心理和社会方面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6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促进患者参与健康管理，提高健康意识和自我保健能力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全科医学的基本原则和特点</a:t>
            </a:r>
            <a:endParaRPr lang="zh-CN" altLang="en-US"/>
          </a:p>
        </p:txBody>
      </p:sp>
      <p:sp>
        <p:nvSpPr>
          <p:cNvPr id="10490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全科医学的基本原则</a:t>
            </a:r>
            <a:endParaRPr lang="zh-CN" altLang="en-US"/>
          </a:p>
        </p:txBody>
      </p:sp>
      <p:sp>
        <p:nvSpPr>
          <p:cNvPr id="1049064" name="Freeform 27"/>
          <p:cNvSpPr/>
          <p:nvPr>
            <p:custDataLst>
              <p:tags r:id="rId2"/>
            </p:custDataLst>
          </p:nvPr>
        </p:nvSpPr>
        <p:spPr bwMode="auto">
          <a:xfrm>
            <a:off x="69480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矩形: 圆角 32"/>
          <p:cNvSpPr/>
          <p:nvPr>
            <p:custDataLst>
              <p:tags r:id="rId3"/>
            </p:custDataLst>
          </p:nvPr>
        </p:nvSpPr>
        <p:spPr>
          <a:xfrm flipH="1">
            <a:off x="822810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480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70" name="正文"/>
          <p:cNvSpPr txBox="1"/>
          <p:nvPr>
            <p:custDataLst>
              <p:tags r:id="rId5"/>
            </p:custDataLst>
          </p:nvPr>
        </p:nvSpPr>
        <p:spPr>
          <a:xfrm>
            <a:off x="955916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以人为本：关注患者的整体健康，尊重患者的个体差异和需求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2" name="标题"/>
          <p:cNvSpPr txBox="1"/>
          <p:nvPr>
            <p:custDataLst>
              <p:tags r:id="rId6"/>
            </p:custDataLst>
          </p:nvPr>
        </p:nvSpPr>
        <p:spPr>
          <a:xfrm>
            <a:off x="763582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74" name="Freeform 27"/>
          <p:cNvSpPr/>
          <p:nvPr>
            <p:custDataLst>
              <p:tags r:id="rId7"/>
            </p:custDataLst>
          </p:nvPr>
        </p:nvSpPr>
        <p:spPr bwMode="auto">
          <a:xfrm>
            <a:off x="3516123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矩形: 圆角 38"/>
          <p:cNvSpPr/>
          <p:nvPr>
            <p:custDataLst>
              <p:tags r:id="rId8"/>
            </p:custDataLst>
          </p:nvPr>
        </p:nvSpPr>
        <p:spPr>
          <a:xfrm flipH="1">
            <a:off x="3644134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6123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80" name="正文"/>
          <p:cNvSpPr txBox="1"/>
          <p:nvPr>
            <p:custDataLst>
              <p:tags r:id="rId10"/>
            </p:custDataLst>
          </p:nvPr>
        </p:nvSpPr>
        <p:spPr>
          <a:xfrm>
            <a:off x="3777239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连续性：提供从预防到治疗、康复的全程医疗服务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82" name="标题"/>
          <p:cNvSpPr txBox="1"/>
          <p:nvPr>
            <p:custDataLst>
              <p:tags r:id="rId11"/>
            </p:custDataLst>
          </p:nvPr>
        </p:nvSpPr>
        <p:spPr>
          <a:xfrm>
            <a:off x="3584905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84" name="Freeform 27"/>
          <p:cNvSpPr/>
          <p:nvPr>
            <p:custDataLst>
              <p:tags r:id="rId12"/>
            </p:custDataLst>
          </p:nvPr>
        </p:nvSpPr>
        <p:spPr bwMode="auto">
          <a:xfrm>
            <a:off x="6337446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矩形: 圆角 68"/>
          <p:cNvSpPr/>
          <p:nvPr>
            <p:custDataLst>
              <p:tags r:id="rId13"/>
            </p:custDataLst>
          </p:nvPr>
        </p:nvSpPr>
        <p:spPr>
          <a:xfrm flipH="1">
            <a:off x="646545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7446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90" name="正文"/>
          <p:cNvSpPr txBox="1"/>
          <p:nvPr>
            <p:custDataLst>
              <p:tags r:id="rId15"/>
            </p:custDataLst>
          </p:nvPr>
        </p:nvSpPr>
        <p:spPr>
          <a:xfrm>
            <a:off x="6598562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综合性：整合各种医学知识和技能，为患者提供全面、协调的医疗服务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92" name="标题"/>
          <p:cNvSpPr txBox="1"/>
          <p:nvPr>
            <p:custDataLst>
              <p:tags r:id="rId16"/>
            </p:custDataLst>
          </p:nvPr>
        </p:nvSpPr>
        <p:spPr>
          <a:xfrm>
            <a:off x="640622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94" name="Freeform 27"/>
          <p:cNvSpPr/>
          <p:nvPr>
            <p:custDataLst>
              <p:tags r:id="rId17"/>
            </p:custDataLst>
          </p:nvPr>
        </p:nvSpPr>
        <p:spPr bwMode="auto">
          <a:xfrm>
            <a:off x="9158770" y="5887948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矩形: 圆角 74"/>
          <p:cNvSpPr/>
          <p:nvPr>
            <p:custDataLst>
              <p:tags r:id="rId18"/>
            </p:custDataLst>
          </p:nvPr>
        </p:nvSpPr>
        <p:spPr>
          <a:xfrm flipH="1">
            <a:off x="9287417" y="1392300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8770" y="5089316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100" name="正文"/>
          <p:cNvSpPr txBox="1"/>
          <p:nvPr>
            <p:custDataLst>
              <p:tags r:id="rId20"/>
            </p:custDataLst>
          </p:nvPr>
        </p:nvSpPr>
        <p:spPr>
          <a:xfrm>
            <a:off x="9419885" y="1482098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可及性：强调医疗服务的可及性和便利性，方便患者就医和接受治疗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102" name="标题"/>
          <p:cNvSpPr txBox="1"/>
          <p:nvPr>
            <p:custDataLst>
              <p:tags r:id="rId21"/>
            </p:custDataLst>
          </p:nvPr>
        </p:nvSpPr>
        <p:spPr>
          <a:xfrm>
            <a:off x="9228188" y="5138355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全科医学的特点</a:t>
            </a:r>
            <a:endParaRPr lang="zh-CN" altLang="en-US"/>
          </a:p>
        </p:txBody>
      </p:sp>
      <p:sp>
        <p:nvSpPr>
          <p:cNvPr id="1049138" name="椭圆 262"/>
          <p:cNvSpPr/>
          <p:nvPr>
            <p:custDataLst>
              <p:tags r:id="rId2"/>
            </p:custDataLst>
          </p:nvPr>
        </p:nvSpPr>
        <p:spPr>
          <a:xfrm>
            <a:off x="2472707" y="4019379"/>
            <a:ext cx="7243683" cy="189511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3"/>
          <p:cNvSpPr/>
          <p:nvPr>
            <p:custDataLst>
              <p:tags r:id="rId3"/>
            </p:custDataLst>
          </p:nvPr>
        </p:nvSpPr>
        <p:spPr>
          <a:xfrm>
            <a:off x="3311792" y="4098526"/>
            <a:ext cx="5492051" cy="16274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4"/>
          <p:cNvSpPr/>
          <p:nvPr>
            <p:custDataLst>
              <p:tags r:id="rId4"/>
            </p:custDataLst>
          </p:nvPr>
        </p:nvSpPr>
        <p:spPr>
          <a:xfrm>
            <a:off x="4097469" y="4331462"/>
            <a:ext cx="3919811" cy="116155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5"/>
          <p:cNvSpPr/>
          <p:nvPr>
            <p:custDataLst>
              <p:tags r:id="rId5"/>
            </p:custDataLst>
          </p:nvPr>
        </p:nvSpPr>
        <p:spPr>
          <a:xfrm>
            <a:off x="4761530" y="4528364"/>
            <a:ext cx="2591443" cy="76792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6"/>
          <p:cNvSpPr/>
          <p:nvPr>
            <p:custDataLst>
              <p:tags r:id="rId6"/>
            </p:custDataLst>
          </p:nvPr>
        </p:nvSpPr>
        <p:spPr>
          <a:xfrm>
            <a:off x="5442321" y="4729770"/>
            <a:ext cx="1490611" cy="44171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921206" y="465641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68"/>
          <p:cNvSpPr/>
          <p:nvPr>
            <p:custDataLst>
              <p:tags r:id="rId8"/>
            </p:custDataLst>
          </p:nvPr>
        </p:nvSpPr>
        <p:spPr>
          <a:xfrm flipV="1">
            <a:off x="2831120" y="447302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9"/>
          <p:cNvSpPr/>
          <p:nvPr>
            <p:custDataLst>
              <p:tags r:id="rId9"/>
            </p:custDataLst>
          </p:nvPr>
        </p:nvSpPr>
        <p:spPr>
          <a:xfrm flipV="1">
            <a:off x="2872302" y="4514851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0"/>
          <p:cNvSpPr/>
          <p:nvPr>
            <p:custDataLst>
              <p:tags r:id="rId10"/>
            </p:custDataLst>
          </p:nvPr>
        </p:nvSpPr>
        <p:spPr>
          <a:xfrm flipV="1">
            <a:off x="7762674" y="3671262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14795" y="3784513"/>
            <a:ext cx="0" cy="189511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72"/>
          <p:cNvSpPr/>
          <p:nvPr>
            <p:custDataLst>
              <p:tags r:id="rId12"/>
            </p:custDataLst>
          </p:nvPr>
        </p:nvSpPr>
        <p:spPr>
          <a:xfrm flipV="1">
            <a:off x="4044061" y="3547716"/>
            <a:ext cx="381649" cy="381637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33885" y="3960824"/>
            <a:ext cx="0" cy="100137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16630" y="3653245"/>
            <a:ext cx="0" cy="83439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5"/>
          <p:cNvSpPr/>
          <p:nvPr>
            <p:custDataLst>
              <p:tags r:id="rId15"/>
            </p:custDataLst>
          </p:nvPr>
        </p:nvSpPr>
        <p:spPr>
          <a:xfrm flipV="1">
            <a:off x="7026544" y="3469856"/>
            <a:ext cx="172178" cy="172171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6"/>
          <p:cNvSpPr/>
          <p:nvPr>
            <p:custDataLst>
              <p:tags r:id="rId16"/>
            </p:custDataLst>
          </p:nvPr>
        </p:nvSpPr>
        <p:spPr>
          <a:xfrm flipV="1">
            <a:off x="7067726" y="3511682"/>
            <a:ext cx="89211" cy="89207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7"/>
          <p:cNvSpPr/>
          <p:nvPr>
            <p:custDataLst>
              <p:tags r:id="rId17"/>
            </p:custDataLst>
          </p:nvPr>
        </p:nvSpPr>
        <p:spPr>
          <a:xfrm flipV="1">
            <a:off x="3796325" y="4317306"/>
            <a:ext cx="103649" cy="103646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48446" y="4430557"/>
            <a:ext cx="0" cy="109579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9"/>
          <p:cNvSpPr/>
          <p:nvPr>
            <p:custDataLst>
              <p:tags r:id="rId19"/>
            </p:custDataLst>
          </p:nvPr>
        </p:nvSpPr>
        <p:spPr>
          <a:xfrm flipV="1">
            <a:off x="8493656" y="4549599"/>
            <a:ext cx="259967" cy="25995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22350" y="4837873"/>
            <a:ext cx="0" cy="40653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81"/>
          <p:cNvSpPr/>
          <p:nvPr>
            <p:custDataLst>
              <p:tags r:id="rId21"/>
            </p:custDataLst>
          </p:nvPr>
        </p:nvSpPr>
        <p:spPr>
          <a:xfrm flipV="1">
            <a:off x="4968727" y="4856534"/>
            <a:ext cx="322017" cy="3220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27021" y="5229746"/>
            <a:ext cx="0" cy="71135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图形 15"/>
          <p:cNvSpPr/>
          <p:nvPr>
            <p:custDataLst>
              <p:tags r:id="rId23"/>
            </p:custDataLst>
          </p:nvPr>
        </p:nvSpPr>
        <p:spPr>
          <a:xfrm>
            <a:off x="5035005" y="4925385"/>
            <a:ext cx="184130" cy="17941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图形 19"/>
          <p:cNvSpPr/>
          <p:nvPr>
            <p:custDataLst>
              <p:tags r:id="rId24"/>
            </p:custDataLst>
          </p:nvPr>
        </p:nvSpPr>
        <p:spPr>
          <a:xfrm>
            <a:off x="8560577" y="4622311"/>
            <a:ext cx="126102" cy="11355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图形 27"/>
          <p:cNvSpPr/>
          <p:nvPr>
            <p:custDataLst>
              <p:tags r:id="rId25"/>
            </p:custDataLst>
          </p:nvPr>
        </p:nvSpPr>
        <p:spPr>
          <a:xfrm>
            <a:off x="4145729" y="3669975"/>
            <a:ext cx="178327" cy="13715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任意多边形: 形状 286"/>
          <p:cNvSpPr/>
          <p:nvPr>
            <p:custDataLst>
              <p:tags r:id="rId26"/>
            </p:custDataLst>
          </p:nvPr>
        </p:nvSpPr>
        <p:spPr>
          <a:xfrm>
            <a:off x="5433313" y="3619785"/>
            <a:ext cx="1322436" cy="1322442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正文"/>
          <p:cNvSpPr txBox="1"/>
          <p:nvPr>
            <p:custDataLst>
              <p:tags r:id="rId27"/>
            </p:custDataLst>
          </p:nvPr>
        </p:nvSpPr>
        <p:spPr>
          <a:xfrm>
            <a:off x="694800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强调整体性：关注患者的生理、心理、社会等多方面因素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6" name="正文"/>
          <p:cNvSpPr txBox="1"/>
          <p:nvPr>
            <p:custDataLst>
              <p:tags r:id="rId28"/>
            </p:custDataLst>
          </p:nvPr>
        </p:nvSpPr>
        <p:spPr>
          <a:xfrm>
            <a:off x="9370062" y="3691210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强调综合性：整合各种医学知识和技能，提供全面、综合的医疗服务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9"/>
            </p:custDataLst>
          </p:nvPr>
        </p:nvSpPr>
        <p:spPr>
          <a:xfrm>
            <a:off x="7050353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强调预防性：注重疾病的预防和健康促进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30"/>
            </p:custDataLst>
          </p:nvPr>
        </p:nvSpPr>
        <p:spPr>
          <a:xfrm>
            <a:off x="3014509" y="1600576"/>
            <a:ext cx="2124809" cy="796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强调持续性：提供长期、持续的医疗服务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619250" y="3598545"/>
            <a:ext cx="8854440" cy="2066925"/>
          </a:xfrm>
        </p:spPr>
        <p:txBody>
          <a:bodyPr wrap="square">
            <a:normAutofit/>
          </a:bodyPr>
          <a:lstStyle/>
          <a:p>
            <a:r>
              <a:rPr lang="zh-CN" altLang="en-US"/>
              <a:t>全科医生的工作内容和职责</a:t>
            </a:r>
            <a:endParaRPr lang="zh-CN" altLang="en-US"/>
          </a:p>
        </p:txBody>
      </p:sp>
      <p:sp>
        <p:nvSpPr>
          <p:cNvPr id="10492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619250" y="127000"/>
            <a:ext cx="10325100" cy="3355475"/>
          </a:xfrm>
        </p:spPr>
        <p:txBody>
          <a:bodyPr wrap="square" anchor="b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全科医生的工作内容</a:t>
            </a:r>
            <a:endParaRPr lang="zh-CN" altLang="en-US"/>
          </a:p>
        </p:txBody>
      </p:sp>
      <p:sp>
        <p:nvSpPr>
          <p:cNvPr id="1049256" name="对角圆角矩形 15"/>
          <p:cNvSpPr/>
          <p:nvPr>
            <p:custDataLst>
              <p:tags r:id="rId2"/>
            </p:custDataLst>
          </p:nvPr>
        </p:nvSpPr>
        <p:spPr>
          <a:xfrm>
            <a:off x="1449259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58" name="对角圆角矩形 16"/>
          <p:cNvSpPr/>
          <p:nvPr>
            <p:custDataLst>
              <p:tags r:id="rId3"/>
            </p:custDataLst>
          </p:nvPr>
        </p:nvSpPr>
        <p:spPr>
          <a:xfrm>
            <a:off x="1449259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0" name="直角三角形 17"/>
          <p:cNvSpPr/>
          <p:nvPr>
            <p:custDataLst>
              <p:tags r:id="rId4"/>
            </p:custDataLst>
          </p:nvPr>
        </p:nvSpPr>
        <p:spPr>
          <a:xfrm>
            <a:off x="20148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2" name="文本框 27"/>
          <p:cNvSpPr txBox="1"/>
          <p:nvPr>
            <p:custDataLst>
              <p:tags r:id="rId5"/>
            </p:custDataLst>
          </p:nvPr>
        </p:nvSpPr>
        <p:spPr>
          <a:xfrm>
            <a:off x="20513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协调患者与其他医疗专业人士的合作，确保患者得到最佳的治疗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对角圆角矩形 52"/>
          <p:cNvSpPr/>
          <p:nvPr>
            <p:custDataLst>
              <p:tags r:id="rId6"/>
            </p:custDataLst>
          </p:nvPr>
        </p:nvSpPr>
        <p:spPr>
          <a:xfrm>
            <a:off x="1449259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6" name="对角圆角矩形 53"/>
          <p:cNvSpPr/>
          <p:nvPr>
            <p:custDataLst>
              <p:tags r:id="rId7"/>
            </p:custDataLst>
          </p:nvPr>
        </p:nvSpPr>
        <p:spPr>
          <a:xfrm>
            <a:off x="1449259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68" name="直角三角形 54"/>
          <p:cNvSpPr/>
          <p:nvPr>
            <p:custDataLst>
              <p:tags r:id="rId8"/>
            </p:custDataLst>
          </p:nvPr>
        </p:nvSpPr>
        <p:spPr>
          <a:xfrm>
            <a:off x="20148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0" name="文本框 56"/>
          <p:cNvSpPr txBox="1"/>
          <p:nvPr>
            <p:custDataLst>
              <p:tags r:id="rId9"/>
            </p:custDataLst>
          </p:nvPr>
        </p:nvSpPr>
        <p:spPr>
          <a:xfrm>
            <a:off x="20513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提供全面的医疗服务，包括预防、保健、治疗、康复等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2" name="对角圆角矩形 5"/>
          <p:cNvSpPr/>
          <p:nvPr>
            <p:custDataLst>
              <p:tags r:id="rId10"/>
            </p:custDataLst>
          </p:nvPr>
        </p:nvSpPr>
        <p:spPr>
          <a:xfrm>
            <a:off x="1449259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4" name="对角圆角矩形 6"/>
          <p:cNvSpPr/>
          <p:nvPr>
            <p:custDataLst>
              <p:tags r:id="rId11"/>
            </p:custDataLst>
          </p:nvPr>
        </p:nvSpPr>
        <p:spPr>
          <a:xfrm>
            <a:off x="1449259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6" name="直角三角形 7"/>
          <p:cNvSpPr/>
          <p:nvPr>
            <p:custDataLst>
              <p:tags r:id="rId12"/>
            </p:custDataLst>
          </p:nvPr>
        </p:nvSpPr>
        <p:spPr>
          <a:xfrm>
            <a:off x="20148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78" name="文本框 8"/>
          <p:cNvSpPr txBox="1"/>
          <p:nvPr>
            <p:custDataLst>
              <p:tags r:id="rId13"/>
            </p:custDataLst>
          </p:nvPr>
        </p:nvSpPr>
        <p:spPr>
          <a:xfrm>
            <a:off x="20513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管理患者的健康档案，跟踪患者的健康状况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对角圆角矩形 9"/>
          <p:cNvSpPr/>
          <p:nvPr>
            <p:custDataLst>
              <p:tags r:id="rId14"/>
            </p:custDataLst>
          </p:nvPr>
        </p:nvSpPr>
        <p:spPr>
          <a:xfrm>
            <a:off x="1449259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对角圆角矩形 10"/>
          <p:cNvSpPr/>
          <p:nvPr>
            <p:custDataLst>
              <p:tags r:id="rId15"/>
            </p:custDataLst>
          </p:nvPr>
        </p:nvSpPr>
        <p:spPr>
          <a:xfrm>
            <a:off x="1449259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直角三角形 11"/>
          <p:cNvSpPr/>
          <p:nvPr>
            <p:custDataLst>
              <p:tags r:id="rId16"/>
            </p:custDataLst>
          </p:nvPr>
        </p:nvSpPr>
        <p:spPr>
          <a:xfrm>
            <a:off x="20148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6" name="文本框 12"/>
          <p:cNvSpPr txBox="1"/>
          <p:nvPr>
            <p:custDataLst>
              <p:tags r:id="rId17"/>
            </p:custDataLst>
          </p:nvPr>
        </p:nvSpPr>
        <p:spPr>
          <a:xfrm>
            <a:off x="20513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提供健康教育和咨询服务，帮助患者了解疾病和健康知识，提高自我保健能力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https://d.book118.com/126035234150010055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年号占位符"/>
  <p:tag name="KSO_WM_UNIT_SUBTYPE" val="e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"/>
  <p:tag name="KSO_WM_UNIT_SUBTYPE" val="b"/>
  <p:tag name="KSO_WM_UNIT_TYPE" val="f"/>
  <p:tag name="KSO_WM_UNIT_VALUE" val="14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340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2"/>
  <p:tag name="KSO_WM_UNIT_INDEX" val="2"/>
  <p:tag name="KSO_WM_UNIT_LAYERLEVEL" val="1"/>
  <p:tag name="KSO_WM_UNIT_NOCLEAR" val="0"/>
  <p:tag name="KSO_WM_UNIT_PRESET_TEXT" val="20XX"/>
  <p:tag name="KSO_WM_UNIT_SUBTYPE" val="e"/>
  <p:tag name="KSO_WM_UNIT_TYPE" val="f"/>
  <p:tag name="KSO_WM_UNIT_VALUE" val="8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4"/>
</p:tagLst>
</file>

<file path=ppt/tags/tag75.xml><?xml version="1.0" encoding="utf-8"?>
<p:tagLst xmlns:p="http://schemas.openxmlformats.org/presentationml/2006/main">
  <p:tag name="KSO_WM_BEAUTIFY_FLAG" val="#wm#"/>
  <p:tag name="KSO_WM_SLIDE_ID" val="custom20233188_1"/>
  <p:tag name="KSO_WM_SLIDE_INDEX" val="1"/>
  <p:tag name="KSO_WM_SLIDE_ITEM_CNT" val="0"/>
  <p:tag name="KSO_WM_SLIDE_LAYOUT" val="a_f"/>
  <p:tag name="KSO_WM_SLIDE_LAYOUT_CNT" val="1_2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  <p:tag name="KSO_WM_TEMPLATE_THUMBS_INDEX" val="1、9"/>
</p:tagLst>
</file>

<file path=ppt/tags/tag7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3_1"/>
  <p:tag name="KSO_WM_UNIT_INDEX" val="1_3_1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4_1"/>
  <p:tag name="KSO_WM_UNIT_INDEX" val="1_4_1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5*l_h_i*1_5_1"/>
  <p:tag name="KSO_WM_UNIT_INDEX" val="1_5_1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188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4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0"/>
  <p:tag name="KSO_WM_UNIT_DIAGRAM_ISNUMVISUAL" val="0"/>
  <p:tag name="KSO_WM_UNIT_DIAGRAM_ISREFERUNIT" val="0"/>
  <p:tag name="KSO_WM_UNIT_HIGHLIGHT" val="0"/>
  <p:tag name="KSO_WM_UNIT_ID" val="custom202331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188"/>
  <p:tag name="KSO_WM_UNIT_COMPATIBLE" val="1"/>
  <p:tag name="KSO_WM_UNIT_DIAGRAM_ISNUMVISUAL" val="0"/>
  <p:tag name="KSO_WM_UNIT_DIAGRAM_ISREFERUNIT" val="0"/>
  <p:tag name="KSO_WM_UNIT_HIGHLIGHT" val="0"/>
  <p:tag name="KSO_WM_UNIT_ID" val="custom202331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9.xml><?xml version="1.0" encoding="utf-8"?>
<p:tagLst xmlns:p="http://schemas.openxmlformats.org/presentationml/2006/main">
  <p:tag name="KSO_WM_BEAUTIFY_FLAG" val="#wm#"/>
  <p:tag name="KSO_WM_SLIDE_ID" val="custom202331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188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0">
      <a:dk1>
        <a:srgbClr val="000000"/>
      </a:dk1>
      <a:lt1>
        <a:srgbClr val="FFFFFF"/>
      </a:lt1>
      <a:dk2>
        <a:srgbClr val="00042D"/>
      </a:dk2>
      <a:lt2>
        <a:srgbClr val="FFFFFF"/>
      </a:lt2>
      <a:accent1>
        <a:srgbClr val="2D42FF"/>
      </a:accent1>
      <a:accent2>
        <a:srgbClr val="5475FF"/>
      </a:accent2>
      <a:accent3>
        <a:srgbClr val="6E4AFF"/>
      </a:accent3>
      <a:accent4>
        <a:srgbClr val="75BD42"/>
      </a:accent4>
      <a:accent5>
        <a:srgbClr val="30C0B4"/>
      </a:accent5>
      <a:accent6>
        <a:srgbClr val="8C73EE"/>
      </a:accent6>
      <a:hlink>
        <a:srgbClr val="658BD5"/>
      </a:hlink>
      <a:folHlink>
        <a:srgbClr val="A16AA5"/>
      </a:folHlink>
    </a:clrScheme>
    <a:fontScheme name="自定义 34">
      <a:majorFont>
        <a:latin typeface="MiSans Heavy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MiSans Heavy</vt:lpstr>
      <vt:lpstr>微软雅黑</vt:lpstr>
      <vt:lpstr>Calibri Light</vt:lpstr>
      <vt:lpstr>Office Theme</vt:lpstr>
      <vt:lpstr>全科医学概述</vt:lpstr>
      <vt:lpstr>目录</vt:lpstr>
      <vt:lpstr>全科医学的定义和重要性</vt:lpstr>
      <vt:lpstr>全科医学的定义</vt:lpstr>
      <vt:lpstr>全科医学的重要性</vt:lpstr>
      <vt:lpstr>全科医学的基本原则和特点</vt:lpstr>
      <vt:lpstr>全科医学的基本原则</vt:lpstr>
      <vt:lpstr>全科医学的特点</vt:lpstr>
      <vt:lpstr>全科医生的工作内容和职责</vt:lpstr>
      <vt:lpstr>全科医生的工作内容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2024-09-23T06:25:55.348</cp:lastPrinted>
  <dcterms:created xsi:type="dcterms:W3CDTF">2024-09-22T22:25:55Z</dcterms:created>
  <dcterms:modified xsi:type="dcterms:W3CDTF">2024-09-22T22:25:57Z</dcterms:modified>
</cp:coreProperties>
</file>