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3" r:id="rId38"/>
  </p:sldIdLst>
  <p:sldSz cx="9144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tags" Target="tags/tag1.xml" /><Relationship Id="rId4" Type="http://schemas.openxmlformats.org/officeDocument/2006/relationships/slide" Target="slides/slide2.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wmf" /><Relationship Id="rId2" Type="http://schemas.openxmlformats.org/officeDocument/2006/relationships/image" Target="../media/image4.wmf" /><Relationship Id="rId3"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wmf" /><Relationship Id="rId2" Type="http://schemas.openxmlformats.org/officeDocument/2006/relationships/image" Target="../media/image7.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0.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1.wmf" /><Relationship Id="rId2" Type="http://schemas.openxmlformats.org/officeDocument/2006/relationships/image" Target="../media/image12.wmf" /><Relationship Id="rId3" Type="http://schemas.openxmlformats.org/officeDocument/2006/relationships/image" Target="../media/image13.wmf" /><Relationship Id="rId4" Type="http://schemas.openxmlformats.org/officeDocument/2006/relationships/image" Target="../media/image14.wmf" /><Relationship Id="rId5" Type="http://schemas.openxmlformats.org/officeDocument/2006/relationships/image" Target="../media/image15.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20.wmf" /><Relationship Id="rId2" Type="http://schemas.openxmlformats.org/officeDocument/2006/relationships/image" Target="../media/image2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24FEF6-699C-4D10-A103-D141229A0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9EA91-01B8-4197-9253-825F50B0AC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F28F6E-54D2-41A7-BF56-694D59050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26646D-B2F8-4B60-9095-F9B72F04EF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FCB510-E34B-42AB-9DB5-EB3BBDBA04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778374-BF41-45CE-B299-690A154955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78C42C-3AD2-4AD4-9CFF-E141A44595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4FB5E5-D65A-4A16-A024-53D4A1877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0D13C-9BA1-4915-8756-5E9D89552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98172-AC86-4455-AD08-B930072FC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0E30B-579A-4B50-8A83-E733F7350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a:blip r:embed="rId1"/>
          <a:stretch>
            <a:fillRect/>
          </a:stretch>
        </a:blipFill>
        <a:effectLst/>
      </p:bgPr>
    </p:bg>
    <p:spTree>
      <p:nvGrpSpPr>
        <p:cNvPr id="1" name=""/>
        <p:cNvGrpSpPr/>
        <p:nvPr/>
      </p:nvGrpSpPr>
      <p:grpSpPr>
        <a:xfrm>
          <a:off x="0" y="0"/>
          <a:ext cx="0" cy="0"/>
        </a:xfrm>
      </p:grpSpPr>
      <p:sp>
        <p:nvSpPr>
          <p:cNvPr id="7180" name="标题 7179"/>
          <p:cNvSpPr>
            <a:spLocks noGrp="1"/>
          </p:cNvSpPr>
          <p:nvPr>
            <p:ph type="ctrTitle"/>
          </p:nvPr>
        </p:nvSpPr>
        <p:spPr>
          <a:xfrm>
            <a:off x="990600" y="1676400"/>
            <a:ext cx="7772400" cy="1462088"/>
          </a:xfrm>
          <a:prstGeom prst="rect">
            <a:avLst/>
          </a:prstGeom>
          <a:noFill/>
          <a:ln>
            <a:noFill/>
            <a:miter lim="800000"/>
          </a:ln>
          <a:effectLst/>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单击此处编辑母版标题样式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lvl="0"/>
            <a:endParaRPr sz="1400">
              <a:latin typeface="Tahoma" pitchFamily="34" charset="0"/>
            </a:endParaRPr>
          </a:p>
        </p:txBody>
      </p:sp>
      <p:sp>
        <p:nvSpPr>
          <p:cNvPr id="5" name="Footer Placeholder 4"/>
          <p:cNvSpPr>
            <a:spLocks noGrp="1"/>
          </p:cNvSpPr>
          <p:nvPr>
            <p:ph type="ftr" sz="quarter" idx="11"/>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lvl="0" algn="ctr"/>
            <a:endParaRPr sz="1400">
              <a:latin typeface="Tahoma" pitchFamily="34" charset="0"/>
            </a:endParaRPr>
          </a:p>
        </p:txBody>
      </p:sp>
      <p:sp>
        <p:nvSpPr>
          <p:cNvPr id="6" name="Slide Number Placeholder 5"/>
          <p:cNvSpPr>
            <a:spLocks noGrp="1"/>
          </p:cNvSpPr>
          <p:nvPr>
            <p:ph type="sldNum" sz="quarter" idx="12"/>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lvl="0" algn="r"/>
            <a:fld id="{93AE1883-0942-4AA3-9DB2-9C7C3A0314B1}" type="slidenum">
              <a:rPr sz="1400">
                <a:latin typeface="Tahoma"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lvl="0"/>
            <a:endParaRPr sz="1400">
              <a:latin typeface="Tahoma" pitchFamily="34" charset="0"/>
            </a:endParaRPr>
          </a:p>
        </p:txBody>
      </p:sp>
      <p:sp>
        <p:nvSpPr>
          <p:cNvPr id="6" name="Footer Placeholder 5"/>
          <p:cNvSpPr>
            <a:spLocks noGrp="1"/>
          </p:cNvSpPr>
          <p:nvPr>
            <p:ph type="ftr" sz="quarter" idx="11"/>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lvl="0" algn="ctr"/>
            <a:endParaRPr sz="1400">
              <a:latin typeface="Tahoma" pitchFamily="34" charset="0"/>
            </a:endParaRPr>
          </a:p>
        </p:txBody>
      </p:sp>
      <p:sp>
        <p:nvSpPr>
          <p:cNvPr id="7" name="Slide Number Placeholder 6"/>
          <p:cNvSpPr>
            <a:spLocks noGrp="1"/>
          </p:cNvSpPr>
          <p:nvPr>
            <p:ph type="sldNum" sz="quarter" idx="12"/>
          </p:nvPr>
        </p:nvSpPr>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pPr lvl="0" algn="r"/>
            <a:fld id="{93AE1883-0942-4AA3-9DB2-9C7C3A0314B1}" type="slidenum">
              <a:rPr sz="1400">
                <a:latin typeface="Tahoma"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4"/>
          <a:stretch>
            <a:fillRect/>
          </a:stretch>
        </a:blipFill>
        <a:effectLst/>
      </p:bgPr>
    </p:bg>
    <p:spTree>
      <p:nvGrpSpPr>
        <p:cNvPr id="1" name=""/>
        <p:cNvGrpSpPr/>
        <p:nvPr/>
      </p:nvGrpSpPr>
      <p:grpSpPr>
        <a:xfrm>
          <a:off x="0" y="0"/>
          <a:ext cx="0" cy="0"/>
        </a:xfrm>
      </p:grpSpPr>
      <p:sp>
        <p:nvSpPr>
          <p:cNvPr id="6146" name="Rectangle 2"/>
          <p:cNvSpPr/>
          <p:nvPr/>
        </p:nvSpPr>
        <p:spPr bwMode="ltGray">
          <a:xfrm>
            <a:off x="417513" y="1098550"/>
            <a:ext cx="438150" cy="474663"/>
          </a:xfrm>
          <a:prstGeom prst="rect">
            <a:avLst/>
          </a:prstGeom>
          <a:solidFill>
            <a:schemeClr val="accent2"/>
          </a:soli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47" name="Rectangle 3"/>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48" name="Rectangle 4"/>
          <p:cNvSpPr/>
          <p:nvPr/>
        </p:nvSpPr>
        <p:spPr bwMode="ltGray">
          <a:xfrm>
            <a:off x="541338" y="1520825"/>
            <a:ext cx="422275" cy="474663"/>
          </a:xfrm>
          <a:prstGeom prst="rect">
            <a:avLst/>
          </a:prstGeom>
          <a:solidFill>
            <a:schemeClr val="folHlink"/>
          </a:soli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49" name="Rectangle 5"/>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50" name="Rectangle 6"/>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51" name="Rectangle 7"/>
          <p:cNvSpPr/>
          <p:nvPr/>
        </p:nvSpPr>
        <p:spPr bwMode="gray">
          <a:xfrm>
            <a:off x="762000" y="990600"/>
            <a:ext cx="31750" cy="1052513"/>
          </a:xfrm>
          <a:prstGeom prst="rect">
            <a:avLst/>
          </a:prstGeom>
          <a:solidFill>
            <a:schemeClr val="bg2"/>
          </a:solidFill>
          <a:ln>
            <a:noFill/>
            <a:miter lim="800000"/>
          </a:ln>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52" name="Rectangle 8"/>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lgn="ctr"/>
            <a:endParaRPr kumimoji="1" sz="2400">
              <a:latin typeface="Tahoma" pitchFamily="34" charset="0"/>
            </a:endParaRPr>
          </a:p>
        </p:txBody>
      </p:sp>
      <p:sp>
        <p:nvSpPr>
          <p:cNvPr id="6153" name="Rectangle 9"/>
          <p:cNvSpPr>
            <a:spLocks noGrp="1"/>
          </p:cNvSpPr>
          <p:nvPr>
            <p:ph type="title"/>
          </p:nvPr>
        </p:nvSpPr>
        <p:spPr>
          <a:xfrm>
            <a:off x="1150938" y="214313"/>
            <a:ext cx="7793037" cy="14620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单击此处编辑母版标题样式</a:t>
            </a:r>
          </a:p>
        </p:txBody>
      </p:sp>
      <p:sp>
        <p:nvSpPr>
          <p:cNvPr id="6154" name="文本占位符 6153"/>
          <p:cNvSpPr>
            <a:spLocks noGrp="1"/>
          </p:cNvSpPr>
          <p:nvPr>
            <p:ph type="body" idx="1"/>
          </p:nvPr>
        </p:nvSpPr>
        <p:spPr>
          <a:xfrm>
            <a:off x="755650" y="1989138"/>
            <a:ext cx="82042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latin typeface="Tahoma"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sz="2000" b="0" i="0" u="none" baseline="0">
          <a:solidFill>
            <a:schemeClr val="tx1"/>
          </a:solidFill>
          <a:effectLst/>
          <a:latin typeface="Tahoma"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3.wmf" /><Relationship Id="rId4" Type="http://schemas.openxmlformats.org/officeDocument/2006/relationships/oleObject" Target="../embeddings/oleObject2.bin" TargetMode="Internal" /><Relationship Id="rId5" Type="http://schemas.openxmlformats.org/officeDocument/2006/relationships/image" Target="../media/image4.wmf" /><Relationship Id="rId6" Type="http://schemas.openxmlformats.org/officeDocument/2006/relationships/oleObject" Target="../embeddings/oleObject3.bin" TargetMode="Internal" /><Relationship Id="rId7" Type="http://schemas.openxmlformats.org/officeDocument/2006/relationships/image" Target="../media/image5.wmf" /><Relationship Id="rId8" Type="http://schemas.openxmlformats.org/officeDocument/2006/relationships/image" Target="../media/image2.png" /><Relationship Id="rId9" Type="http://schemas.openxmlformats.org/officeDocument/2006/relationships/vmlDrawing" Target="../drawings/vmlDrawing1.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4.bin" TargetMode="Internal" /><Relationship Id="rId3" Type="http://schemas.openxmlformats.org/officeDocument/2006/relationships/image" Target="../media/image6.wmf" /><Relationship Id="rId4" Type="http://schemas.openxmlformats.org/officeDocument/2006/relationships/oleObject" Target="../embeddings/oleObject5.bin" TargetMode="Internal" /><Relationship Id="rId5" Type="http://schemas.openxmlformats.org/officeDocument/2006/relationships/image" Target="../media/image7.wmf" /><Relationship Id="rId6" Type="http://schemas.openxmlformats.org/officeDocument/2006/relationships/image" Target="../media/image2.png" /><Relationship Id="rId7" Type="http://schemas.openxmlformats.org/officeDocument/2006/relationships/vmlDrawing" Target="../drawings/vmlDrawing2.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bin" TargetMode="Internal" /><Relationship Id="rId3" Type="http://schemas.openxmlformats.org/officeDocument/2006/relationships/image" Target="../media/image10.wmf" /><Relationship Id="rId4" Type="http://schemas.openxmlformats.org/officeDocument/2006/relationships/image" Target="../media/image2.png" /><Relationship Id="rId5" Type="http://schemas.openxmlformats.org/officeDocument/2006/relationships/vmlDrawing" Target="../drawings/vmlDrawing3.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oleObject" Target="../embeddings/oleObject11.bin" TargetMode="Internal" /><Relationship Id="rId11" Type="http://schemas.openxmlformats.org/officeDocument/2006/relationships/image" Target="../media/image15.wmf" /><Relationship Id="rId12" Type="http://schemas.openxmlformats.org/officeDocument/2006/relationships/image" Target="../media/image2.png" /><Relationship Id="rId13" Type="http://schemas.openxmlformats.org/officeDocument/2006/relationships/vmlDrawing" Target="../drawings/vmlDrawing4.vml" /><Relationship Id="rId2" Type="http://schemas.openxmlformats.org/officeDocument/2006/relationships/oleObject" Target="../embeddings/oleObject7.bin" TargetMode="Internal" /><Relationship Id="rId3" Type="http://schemas.openxmlformats.org/officeDocument/2006/relationships/image" Target="../media/image11.wmf" /><Relationship Id="rId4" Type="http://schemas.openxmlformats.org/officeDocument/2006/relationships/oleObject" Target="../embeddings/oleObject8.bin" TargetMode="Internal" /><Relationship Id="rId5" Type="http://schemas.openxmlformats.org/officeDocument/2006/relationships/image" Target="../media/image12.wmf" /><Relationship Id="rId6" Type="http://schemas.openxmlformats.org/officeDocument/2006/relationships/oleObject" Target="../embeddings/oleObject9.bin" TargetMode="Internal" /><Relationship Id="rId7" Type="http://schemas.openxmlformats.org/officeDocument/2006/relationships/image" Target="../media/image13.wmf" /><Relationship Id="rId8" Type="http://schemas.openxmlformats.org/officeDocument/2006/relationships/oleObject" Target="../embeddings/oleObject10.bin" TargetMode="Internal" /><Relationship Id="rId9" Type="http://schemas.openxmlformats.org/officeDocument/2006/relationships/image" Target="../media/image14.wmf"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png"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2.bin" TargetMode="Internal" /><Relationship Id="rId3" Type="http://schemas.openxmlformats.org/officeDocument/2006/relationships/image" Target="../media/image20.wmf" /><Relationship Id="rId4" Type="http://schemas.openxmlformats.org/officeDocument/2006/relationships/oleObject" Target="../embeddings/oleObject13.bin" TargetMode="Internal" /><Relationship Id="rId5" Type="http://schemas.openxmlformats.org/officeDocument/2006/relationships/image" Target="../media/image21.wmf" /><Relationship Id="rId6" Type="http://schemas.openxmlformats.org/officeDocument/2006/relationships/image" Target="../media/image22.png" /><Relationship Id="rId7" Type="http://schemas.openxmlformats.org/officeDocument/2006/relationships/image" Target="../media/image2.png" /><Relationship Id="rId8" Type="http://schemas.openxmlformats.org/officeDocument/2006/relationships/vmlDrawing" Target="../drawings/vmlDrawing5.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3.png" /><Relationship Id="rId3" Type="http://schemas.openxmlformats.org/officeDocument/2006/relationships/image" Target="../media/image24.png" /><Relationship Id="rId4" Type="http://schemas.openxmlformats.org/officeDocument/2006/relationships/image" Target="../media/image25.png" /><Relationship Id="rId5"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png" /><Relationship Id="rId3" Type="http://schemas.openxmlformats.org/officeDocument/2006/relationships/image" Target="../media/image27.png" /><Relationship Id="rId4" Type="http://schemas.openxmlformats.org/officeDocument/2006/relationships/image" Target="../media/image28.png" /><Relationship Id="rId5" Type="http://schemas.openxmlformats.org/officeDocument/2006/relationships/image" Target="../media/image29.png" /><Relationship Id="rId6"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png" /><Relationship Id="rId3" Type="http://schemas.openxmlformats.org/officeDocument/2006/relationships/image" Target="../media/image31.png" /><Relationship Id="rId4" Type="http://schemas.openxmlformats.org/officeDocument/2006/relationships/image" Target="../media/image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png" /><Relationship Id="rId3" Type="http://schemas.openxmlformats.org/officeDocument/2006/relationships/image" Target="../media/image2.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3.png" /><Relationship Id="rId3" Type="http://schemas.openxmlformats.org/officeDocument/2006/relationships/image" Target="../media/image34.png" /><Relationship Id="rId4" Type="http://schemas.openxmlformats.org/officeDocument/2006/relationships/image" Target="../media/image2.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png" /><Relationship Id="rId3" Type="http://schemas.openxmlformats.org/officeDocument/2006/relationships/image" Target="../media/image2.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6.png" /><Relationship Id="rId3" Type="http://schemas.openxmlformats.org/officeDocument/2006/relationships/image" Target="../media/image2.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7.png" /><Relationship Id="rId3" Type="http://schemas.openxmlformats.org/officeDocument/2006/relationships/image" Target="../media/image2.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8.png" /><Relationship Id="rId3" Type="http://schemas.openxmlformats.org/officeDocument/2006/relationships/image" Target="../media/image2.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9.png" /><Relationship Id="rId3" Type="http://schemas.openxmlformats.org/officeDocument/2006/relationships/image" Target="../media/image2.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0.png" /><Relationship Id="rId3" Type="http://schemas.openxmlformats.org/officeDocument/2006/relationships/image" Target="../media/image2.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4105215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050" name="NotDefined 2"/>
          <p:cNvSpPr>
            <a:spLocks noGrp="1"/>
          </p:cNvSpPr>
          <p:nvPr>
            <p:ph type="ctrTitle"/>
          </p:nvPr>
        </p:nvSpPr>
        <p:spPr>
          <a:xfrm>
            <a:off x="250825" y="1341438"/>
            <a:ext cx="8713788" cy="814387"/>
          </a:xfrm>
          <a:noFill/>
          <a:ln>
            <a:miter lim="800000"/>
          </a:ln>
        </p:spPr>
        <p:txBody>
          <a:bodyPr anchor="b" anchorCtr="0"/>
          <a:lstStyle/>
          <a:p>
            <a:pPr lvl="0"/>
            <a:r>
              <a:rPr sz="3600">
                <a:ea typeface="黑体" pitchFamily="2" charset="-122"/>
              </a:rPr>
              <a:t>项目四：《车站行车工作细则》编制规定</a:t>
            </a:r>
          </a:p>
        </p:txBody>
      </p:sp>
      <p:sp>
        <p:nvSpPr>
          <p:cNvPr id="2051" name="NotDefined 3"/>
          <p:cNvSpPr>
            <a:spLocks noGrp="1"/>
          </p:cNvSpPr>
          <p:nvPr>
            <p:ph type="subTitle" idx="4294967295"/>
          </p:nvPr>
        </p:nvSpPr>
        <p:spPr>
          <a:xfrm>
            <a:off x="1547813" y="2492375"/>
            <a:ext cx="6400800" cy="622300"/>
          </a:xfrm>
          <a:noFill/>
          <a:ln>
            <a:miter lim="800000"/>
          </a:ln>
        </p:spPr>
        <p:txBody>
          <a:bodyPr/>
          <a:lstStyle/>
          <a:p>
            <a:pPr lvl="0"/>
            <a:r>
              <a:rPr b="1">
                <a:solidFill>
                  <a:schemeClr val="hlink"/>
                </a:solidFill>
                <a:ea typeface="黑体" pitchFamily="2" charset="-122"/>
              </a:rPr>
              <a:t>任务二：车站通过能力计算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0722" name="NotDefined 2"/>
          <p:cNvSpPr>
            <a:spLocks noGrp="1"/>
          </p:cNvSpPr>
          <p:nvPr>
            <p:ph type="title"/>
          </p:nvPr>
        </p:nvSpPr>
        <p:spPr>
          <a:xfrm>
            <a:off x="1150938" y="214313"/>
            <a:ext cx="7793037" cy="1462087"/>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内容安排</a:t>
            </a:r>
          </a:p>
        </p:txBody>
      </p:sp>
      <p:grpSp>
        <p:nvGrpSpPr>
          <p:cNvPr id="30742" name="Group 16"/>
          <p:cNvGrpSpPr/>
          <p:nvPr/>
        </p:nvGrpSpPr>
        <p:grpSpPr>
          <a:xfrm>
            <a:off x="755650" y="2276475"/>
            <a:ext cx="7488238" cy="1749425"/>
            <a:chOff x="905" y="1434"/>
            <a:chExt cx="3866" cy="1102"/>
          </a:xfrm>
        </p:grpSpPr>
        <p:sp>
          <p:nvSpPr>
            <p:cNvPr id="30724" name="Hexagon 4"/>
            <p:cNvSpPr/>
            <p:nvPr/>
          </p:nvSpPr>
          <p:spPr>
            <a:xfrm>
              <a:off x="905" y="2202"/>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25" name="Hexagon 5"/>
            <p:cNvSpPr/>
            <p:nvPr/>
          </p:nvSpPr>
          <p:spPr>
            <a:xfrm>
              <a:off x="905" y="1818"/>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26" name="Hexagon 6"/>
            <p:cNvSpPr/>
            <p:nvPr/>
          </p:nvSpPr>
          <p:spPr>
            <a:xfrm>
              <a:off x="905" y="1434"/>
              <a:ext cx="3866" cy="334"/>
            </a:xfrm>
            <a:prstGeom prst="hexagon">
              <a:avLst>
                <a:gd name="adj" fmla="val 18648"/>
                <a:gd name="vf" fmla="val 115470"/>
              </a:avLst>
            </a:prstGeom>
            <a:gradFill rotWithShape="1">
              <a:gsLst>
                <a:gs pos="0">
                  <a:schemeClr val="accent1">
                    <a:gamma/>
                    <a:shade val="0"/>
                    <a:invGamma/>
                  </a:schemeClr>
                </a:gs>
                <a:gs pos="50000">
                  <a:schemeClr val="accent1"/>
                </a:gs>
                <a:gs pos="100000">
                  <a:schemeClr val="accent1">
                    <a:gamma/>
                    <a:shade val="0"/>
                    <a:invGamma/>
                  </a:schemeClr>
                </a:gs>
              </a:gsLst>
              <a:lin ang="5400000" scaled="1"/>
            </a:gra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eaLnBrk="0" hangingPunct="0"/>
              <a:endParaRPr lang="en-US" altLang="en-US" sz="2400" b="1">
                <a:effectLst>
                  <a:outerShdw blurRad="38100" dist="38100" dir="2700000" algn="tl">
                    <a:srgbClr val="FFFFFF"/>
                  </a:outerShdw>
                </a:effectLst>
                <a:latin typeface="黑体" pitchFamily="2" charset="-122"/>
                <a:ea typeface="黑体" pitchFamily="2" charset="-122"/>
              </a:endParaRPr>
            </a:p>
          </p:txBody>
        </p:sp>
        <p:sp>
          <p:nvSpPr>
            <p:cNvPr id="30727" name="Hexagon 7"/>
            <p:cNvSpPr/>
            <p:nvPr/>
          </p:nvSpPr>
          <p:spPr>
            <a:xfrm>
              <a:off x="978" y="1826"/>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二</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.咽喉通过能力</a:t>
              </a:r>
              <a:endParaRPr sz="2400" b="1">
                <a:solidFill>
                  <a:srgbClr val="990033"/>
                </a:solidFill>
                <a:ea typeface="黑体" pitchFamily="2" charset="-122"/>
              </a:endParaRPr>
            </a:p>
          </p:txBody>
        </p:sp>
        <p:sp>
          <p:nvSpPr>
            <p:cNvPr id="30728" name="Hexagon 8"/>
            <p:cNvSpPr/>
            <p:nvPr/>
          </p:nvSpPr>
          <p:spPr>
            <a:xfrm>
              <a:off x="979" y="2202"/>
              <a:ext cx="3721" cy="334"/>
            </a:xfrm>
            <a:prstGeom prst="hexagon">
              <a:avLst>
                <a:gd name="adj" fmla="val 17949"/>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三</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.到发线通过能力</a:t>
              </a:r>
              <a:endParaRPr sz="2400" b="1">
                <a:solidFill>
                  <a:srgbClr val="990033"/>
                </a:solidFill>
                <a:ea typeface="黑体" pitchFamily="2" charset="-122"/>
              </a:endParaRPr>
            </a:p>
          </p:txBody>
        </p:sp>
        <p:sp>
          <p:nvSpPr>
            <p:cNvPr id="30729" name="Hexagon 9"/>
            <p:cNvSpPr/>
            <p:nvPr/>
          </p:nvSpPr>
          <p:spPr>
            <a:xfrm>
              <a:off x="978" y="1434"/>
              <a:ext cx="3722" cy="334"/>
            </a:xfrm>
            <a:prstGeom prst="hexagon">
              <a:avLst>
                <a:gd name="adj" fmla="val 17954"/>
                <a:gd name="vf" fmla="val 115470"/>
              </a:avLst>
            </a:prstGeom>
            <a:solidFill>
              <a:srgbClr val="FFFFFF"/>
            </a:solidFill>
            <a:ln w="15875">
              <a:solidFill>
                <a:schemeClr val="tx2"/>
              </a:solidFill>
              <a:miter lim="800000"/>
            </a:ln>
            <a:effectLst/>
          </p:spPr>
          <p:txBody>
            <a:bodyPr wrap="none" anchor="ctr" anchorCtr="0"/>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eaLnBrk="0" hangingPunct="0"/>
              <a:r>
                <a:rPr sz="2400" b="1">
                  <a:solidFill>
                    <a:srgbClr val="990033"/>
                  </a:solidFill>
                  <a:effectLst>
                    <a:outerShdw blurRad="38100" dist="38100" dir="2700000" algn="tl">
                      <a:srgbClr val="000000">
                        <a:alpha val="43137"/>
                      </a:srgbClr>
                    </a:outerShdw>
                  </a:effectLst>
                  <a:latin typeface="黑体" pitchFamily="2" charset="-122"/>
                  <a:ea typeface="黑体" pitchFamily="2" charset="-122"/>
                </a:rPr>
                <a:t>一</a:t>
              </a:r>
              <a:r>
                <a:rPr lang="en-US" altLang="en-US" sz="2400" b="1">
                  <a:solidFill>
                    <a:srgbClr val="990033"/>
                  </a:solidFill>
                  <a:effectLst>
                    <a:outerShdw blurRad="38100" dist="38100" dir="2700000" algn="tl">
                      <a:srgbClr val="000000">
                        <a:alpha val="43137"/>
                      </a:srgbClr>
                    </a:outerShdw>
                  </a:effectLst>
                  <a:latin typeface="黑体" pitchFamily="2" charset="-122"/>
                  <a:ea typeface="黑体" pitchFamily="2" charset="-122"/>
                </a:rPr>
                <a:t>.计算车站通过能力的基本规定</a:t>
              </a:r>
              <a:r>
                <a:rPr sz="2800">
                  <a:latin typeface="Tahoma" pitchFamily="34" charset="0"/>
                </a:rPr>
                <a:t> </a:t>
              </a:r>
              <a:endParaRPr lang="zh-CN" altLang="en-US" sz="2800">
                <a:latin typeface="Tahoma" pitchFamily="34" charset="0"/>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1266" name="NotDefined 2"/>
          <p:cNvSpPr>
            <a:spLocks noGrp="1"/>
          </p:cNvSpPr>
          <p:nvPr>
            <p:ph type="title"/>
          </p:nvPr>
        </p:nvSpPr>
        <p:spPr>
          <a:xfrm>
            <a:off x="755650" y="1125538"/>
            <a:ext cx="7793038" cy="550862"/>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latin typeface="黑体" pitchFamily="2" charset="-122"/>
                <a:ea typeface="黑体" pitchFamily="2" charset="-122"/>
              </a:rPr>
              <a:t>一、计算车站通过能力的基本规定</a:t>
            </a:r>
          </a:p>
        </p:txBody>
      </p:sp>
      <p:sp>
        <p:nvSpPr>
          <p:cNvPr id="11267" name="NotDefined 3"/>
          <p:cNvSpPr>
            <a:spLocks noGrp="1"/>
          </p:cNvSpPr>
          <p:nvPr>
            <p:ph type="body" idx="4294967295"/>
          </p:nvPr>
        </p:nvSpPr>
        <p:spPr>
          <a:xfrm>
            <a:off x="395288" y="2420938"/>
            <a:ext cx="8353425" cy="2160587"/>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pPr>
            <a:r>
              <a:rPr sz="2400"/>
              <a:t>1、车站通过能力概念</a:t>
            </a:r>
          </a:p>
          <a:p>
            <a:pPr lvl="0">
              <a:lnSpc>
                <a:spcPct val="90000"/>
              </a:lnSpc>
            </a:pPr>
            <a:r>
              <a:rPr sz="2400"/>
              <a:t>车站通过能力是车站在现有设备条件下，采用合理的技术作业过程，一昼夜能够接、发各方向的货物（旅客）列车数和运行图规定的旅客（货物）列车数。</a:t>
            </a:r>
          </a:p>
          <a:p>
            <a:pPr lvl="0">
              <a:lnSpc>
                <a:spcPct val="90000"/>
              </a:lnSpc>
            </a:pPr>
            <a:r>
              <a:rPr sz="2400"/>
              <a:t>车站通过能力包括咽喉通过能力和到发线通过能力</a:t>
            </a:r>
            <a:r>
              <a:t> </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3427"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2、影响车站通过能力的因素</a:t>
            </a:r>
          </a:p>
          <a:p>
            <a:pPr lvl="0">
              <a:buNone/>
            </a:pPr>
            <a:r>
              <a:rPr sz="2400"/>
              <a:t> （1）车站现有设备情况</a:t>
            </a:r>
          </a:p>
          <a:p>
            <a:pPr lvl="0">
              <a:buNone/>
            </a:pPr>
            <a:r>
              <a:rPr sz="2400"/>
              <a:t>（2）车站作业组织情况</a:t>
            </a:r>
          </a:p>
          <a:p>
            <a:pPr lvl="0">
              <a:buNone/>
            </a:pPr>
            <a:r>
              <a:rPr sz="2400"/>
              <a:t>（3）车站办理各方向的列车种类和数量、计划行车量的分配方案等。</a:t>
            </a:r>
          </a:p>
          <a:p>
            <a:pPr lvl="0">
              <a:buNone/>
            </a:pPr>
            <a:r>
              <a:rPr sz="2400"/>
              <a:t>（4）货物列车到发的均衡程度</a:t>
            </a:r>
          </a:p>
          <a:p>
            <a:pPr lvl="0">
              <a:buNone/>
            </a:pPr>
            <a:r>
              <a:rPr sz="2400"/>
              <a:t>（5）到发线的空费时间</a:t>
            </a:r>
          </a:p>
        </p:txBody>
      </p:sp>
      <p:sp>
        <p:nvSpPr>
          <p:cNvPr id="103428"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103427">
                                            <p:txEl>
                                              <p:pRg st="1" end="1"/>
                                            </p:txEl>
                                          </p:spTgt>
                                        </p:tgtEl>
                                        <p:attrNameLst>
                                          <p:attrName>style.visibility</p:attrName>
                                        </p:attrNameLst>
                                      </p:cBhvr>
                                      <p:to>
                                        <p:strVal val="visible"/>
                                      </p:to>
                                    </p:set>
                                    <p:animEffect transition="in" filter="box(in)">
                                      <p:cBhvr>
                                        <p:cTn id="7" dur="500"/>
                                        <p:tgtEl>
                                          <p:spTgt spid="103427">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103427">
                                            <p:txEl>
                                              <p:pRg st="2" end="2"/>
                                            </p:txEl>
                                          </p:spTgt>
                                        </p:tgtEl>
                                        <p:attrNameLst>
                                          <p:attrName>style.visibility</p:attrName>
                                        </p:attrNameLst>
                                      </p:cBhvr>
                                      <p:to>
                                        <p:strVal val="visible"/>
                                      </p:to>
                                    </p:set>
                                    <p:animEffect transition="in" filter="diamond(in)">
                                      <p:cBhvr>
                                        <p:cTn id="12" dur="2000"/>
                                        <p:tgtEl>
                                          <p:spTgt spid="103427">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7" presetClass="entr" presetSubtype="10" dur="500" fill="hold" nodeType="clickEffect">
                                  <p:stCondLst>
                                    <p:cond delay="0"/>
                                  </p:stCondLst>
                                  <p:childTnLst>
                                    <p:set>
                                      <p:cBhvr>
                                        <p:cTn id="16" dur="1" fill="hold">
                                          <p:stCondLst>
                                            <p:cond delay="0"/>
                                          </p:stCondLst>
                                        </p:cTn>
                                        <p:tgtEl>
                                          <p:spTgt spid="103427">
                                            <p:txEl>
                                              <p:pRg st="3" end="3"/>
                                            </p:txEl>
                                          </p:spTgt>
                                        </p:tgtEl>
                                        <p:attrNameLst>
                                          <p:attrName>style.visibility</p:attrName>
                                        </p:attrNameLst>
                                      </p:cBhvr>
                                      <p:to>
                                        <p:strVal val="visible"/>
                                      </p:to>
                                    </p:set>
                                    <p:anim calcmode="lin" valueType="num">
                                      <p:cBhvr>
                                        <p:cTn id="17" dur="500" fill="hold"/>
                                        <p:tgtEl>
                                          <p:spTgt spid="103427">
                                            <p:txEl>
                                              <p:pRg st="3" end="3"/>
                                            </p:txEl>
                                          </p:spTgt>
                                        </p:tgtEl>
                                        <p:attrNameLst>
                                          <p:attrName>ppt_w</p:attrName>
                                        </p:attrNameLst>
                                      </p:cBhvr>
                                      <p:tavLst>
                                        <p:tav tm="0">
                                          <p:val>
                                            <p:fltVal val="0"/>
                                          </p:val>
                                        </p:tav>
                                        <p:tav tm="100000">
                                          <p:val>
                                            <p:strVal val="#ppt_w"/>
                                          </p:val>
                                        </p:tav>
                                      </p:tavLst>
                                    </p:anim>
                                    <p:anim calcmode="lin" valueType="num">
                                      <p:cBhvr>
                                        <p:cTn id="18" dur="500" fill="hold"/>
                                        <p:tgtEl>
                                          <p:spTgt spid="103427">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8" presetClass="entr" presetSubtype="16" dur="2000" fill="hold" nodeType="clickEffect">
                                  <p:stCondLst>
                                    <p:cond delay="0"/>
                                  </p:stCondLst>
                                  <p:childTnLst>
                                    <p:set>
                                      <p:cBhvr>
                                        <p:cTn id="22" dur="1" fill="hold">
                                          <p:stCondLst>
                                            <p:cond delay="0"/>
                                          </p:stCondLst>
                                        </p:cTn>
                                        <p:tgtEl>
                                          <p:spTgt spid="103427">
                                            <p:txEl>
                                              <p:pRg st="4" end="4"/>
                                            </p:txEl>
                                          </p:spTgt>
                                        </p:tgtEl>
                                        <p:attrNameLst>
                                          <p:attrName>style.visibility</p:attrName>
                                        </p:attrNameLst>
                                      </p:cBhvr>
                                      <p:to>
                                        <p:strVal val="visible"/>
                                      </p:to>
                                    </p:set>
                                    <p:animEffect transition="in" filter="diamond(in)">
                                      <p:cBhvr>
                                        <p:cTn id="23" dur="2000"/>
                                        <p:tgtEl>
                                          <p:spTgt spid="103427">
                                            <p:txEl>
                                              <p:pRg st="4" end="4"/>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4" presetClass="entr" presetSubtype="16" dur="500" fill="hold" nodeType="clickEffect">
                                  <p:stCondLst>
                                    <p:cond delay="0"/>
                                  </p:stCondLst>
                                  <p:childTnLst>
                                    <p:set>
                                      <p:cBhvr>
                                        <p:cTn id="27" dur="1" fill="hold">
                                          <p:stCondLst>
                                            <p:cond delay="0"/>
                                          </p:stCondLst>
                                        </p:cTn>
                                        <p:tgtEl>
                                          <p:spTgt spid="103427">
                                            <p:txEl>
                                              <p:pRg st="5" end="5"/>
                                            </p:txEl>
                                          </p:spTgt>
                                        </p:tgtEl>
                                        <p:attrNameLst>
                                          <p:attrName>style.visibility</p:attrName>
                                        </p:attrNameLst>
                                      </p:cBhvr>
                                      <p:to>
                                        <p:strVal val="visible"/>
                                      </p:to>
                                    </p:set>
                                    <p:animEffect transition="in" filter="box(in)">
                                      <p:cBhvr>
                                        <p:cTn id="28" dur="500"/>
                                        <p:tgtEl>
                                          <p:spTgt spid="1034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4451" name="NotDefined 3"/>
          <p:cNvSpPr>
            <a:spLocks noGrp="1"/>
          </p:cNvSpPr>
          <p:nvPr>
            <p:ph type="body" idx="4294967295"/>
          </p:nvPr>
        </p:nvSpPr>
        <p:spPr>
          <a:xfrm>
            <a:off x="250825" y="1989138"/>
            <a:ext cx="8709025"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latin typeface="宋体" pitchFamily="2" charset="-122"/>
              </a:rPr>
              <a:t>3、占用车站设备的各种作业</a:t>
            </a:r>
          </a:p>
          <a:p>
            <a:pPr lvl="0"/>
            <a:r>
              <a:rPr sz="2400">
                <a:latin typeface="宋体" pitchFamily="2" charset="-122"/>
              </a:rPr>
              <a:t>（1）主要作业</a:t>
            </a:r>
          </a:p>
          <a:p>
            <a:pPr lvl="0">
              <a:buNone/>
            </a:pPr>
            <a:r>
              <a:rPr sz="2400">
                <a:latin typeface="宋体" pitchFamily="2" charset="-122"/>
              </a:rPr>
              <a:t>    主要作业的内容包括各种列车（旅客列车和摘挂列车编组除外）的到达、解体、编组、出发和机车出入段等作业。这类作业占用设备次数较多，随着行车量的变化其数量增减也较大。</a:t>
            </a:r>
          </a:p>
        </p:txBody>
      </p:sp>
      <p:sp>
        <p:nvSpPr>
          <p:cNvPr id="104452"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6803" name="NotDefined 3"/>
          <p:cNvSpPr>
            <a:spLocks noGrp="1"/>
          </p:cNvSpPr>
          <p:nvPr>
            <p:ph type="body" idx="4294967295"/>
          </p:nvPr>
        </p:nvSpPr>
        <p:spPr>
          <a:xfrm>
            <a:off x="250825" y="2565400"/>
            <a:ext cx="8709025" cy="2951163"/>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80000"/>
              </a:lnSpc>
            </a:pPr>
            <a:r>
              <a:rPr sz="2400"/>
              <a:t>（2）、固定作业  固定作业与行车量增减无关。</a:t>
            </a:r>
          </a:p>
          <a:p>
            <a:pPr lvl="0">
              <a:lnSpc>
                <a:spcPct val="80000"/>
              </a:lnSpc>
            </a:pPr>
            <a:r>
              <a:rPr sz="2400"/>
              <a:t>旅客列车到、发、调移及其本务机车出入段等作业；</a:t>
            </a:r>
          </a:p>
          <a:p>
            <a:pPr lvl="0">
              <a:lnSpc>
                <a:spcPct val="80000"/>
              </a:lnSpc>
            </a:pPr>
            <a:r>
              <a:rPr sz="2400"/>
              <a:t>向车辆段、机务段及货物装卸地点定时取送车辆的作业；</a:t>
            </a:r>
          </a:p>
          <a:p>
            <a:pPr lvl="0">
              <a:lnSpc>
                <a:spcPct val="80000"/>
              </a:lnSpc>
            </a:pPr>
            <a:r>
              <a:rPr sz="2400"/>
              <a:t>摘挂列车编组作业（一般仅限于列车运行图中规定的作业次数，随运量变化而有显著变化者除外）；</a:t>
            </a:r>
          </a:p>
          <a:p>
            <a:pPr lvl="0">
              <a:lnSpc>
                <a:spcPct val="80000"/>
              </a:lnSpc>
            </a:pPr>
            <a:r>
              <a:rPr sz="2400"/>
              <a:t>调车组和机车乘务组吃饭、交接班及调车机车整备作业时间。</a:t>
            </a:r>
          </a:p>
        </p:txBody>
      </p:sp>
      <p:sp>
        <p:nvSpPr>
          <p:cNvPr id="76804"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6803">
                                            <p:txEl>
                                              <p:pRg st="1" end="1"/>
                                            </p:txEl>
                                          </p:spTgt>
                                        </p:tgtEl>
                                        <p:attrNameLst>
                                          <p:attrName>style.visibility</p:attrName>
                                        </p:attrNameLst>
                                      </p:cBhvr>
                                      <p:to>
                                        <p:strVal val="visible"/>
                                      </p:to>
                                    </p:set>
                                    <p:anim calcmode="lin" valueType="num">
                                      <p:cBhvr additive="base">
                                        <p:cTn id="7"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8" presetClass="entr" presetSubtype="16" dur="2000" fill="hold" nodeType="clickEffect">
                                  <p:stCondLst>
                                    <p:cond delay="0"/>
                                  </p:stCondLst>
                                  <p:childTnLst>
                                    <p:set>
                                      <p:cBhvr>
                                        <p:cTn id="12" dur="1" fill="hold">
                                          <p:stCondLst>
                                            <p:cond delay="0"/>
                                          </p:stCondLst>
                                        </p:cTn>
                                        <p:tgtEl>
                                          <p:spTgt spid="76803">
                                            <p:txEl>
                                              <p:pRg st="2" end="2"/>
                                            </p:txEl>
                                          </p:spTgt>
                                        </p:tgtEl>
                                        <p:attrNameLst>
                                          <p:attrName>style.visibility</p:attrName>
                                        </p:attrNameLst>
                                      </p:cBhvr>
                                      <p:to>
                                        <p:strVal val="visible"/>
                                      </p:to>
                                    </p:set>
                                    <p:animEffect transition="in" filter="diamond(in)">
                                      <p:cBhvr>
                                        <p:cTn id="13" dur="2000"/>
                                        <p:tgtEl>
                                          <p:spTgt spid="76803">
                                            <p:txEl>
                                              <p:pRg st="2" end="2"/>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 presetClass="entr" presetSubtype="10" dur="500" fill="hold" nodeType="clickEffect">
                                  <p:stCondLst>
                                    <p:cond delay="0"/>
                                  </p:stCondLst>
                                  <p:childTnLst>
                                    <p:set>
                                      <p:cBhvr>
                                        <p:cTn id="17" dur="1" fill="hold">
                                          <p:stCondLst>
                                            <p:cond delay="0"/>
                                          </p:stCondLst>
                                        </p:cTn>
                                        <p:tgtEl>
                                          <p:spTgt spid="76803">
                                            <p:txEl>
                                              <p:pRg st="3" end="3"/>
                                            </p:txEl>
                                          </p:spTgt>
                                        </p:tgtEl>
                                        <p:attrNameLst>
                                          <p:attrName>style.visibility</p:attrName>
                                        </p:attrNameLst>
                                      </p:cBhvr>
                                      <p:to>
                                        <p:strVal val="visible"/>
                                      </p:to>
                                    </p:set>
                                    <p:animEffect transition="in" filter="checkerboard(across)">
                                      <p:cBhvr>
                                        <p:cTn id="18" dur="500"/>
                                        <p:tgtEl>
                                          <p:spTgt spid="76803">
                                            <p:txEl>
                                              <p:pRg st="3" end="3"/>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4" presetClass="entr" presetSubtype="16" dur="500" fill="hold" nodeType="clickEffect">
                                  <p:stCondLst>
                                    <p:cond delay="0"/>
                                  </p:stCondLst>
                                  <p:childTnLst>
                                    <p:set>
                                      <p:cBhvr>
                                        <p:cTn id="22" dur="1" fill="hold">
                                          <p:stCondLst>
                                            <p:cond delay="0"/>
                                          </p:stCondLst>
                                        </p:cTn>
                                        <p:tgtEl>
                                          <p:spTgt spid="76803">
                                            <p:txEl>
                                              <p:pRg st="4" end="4"/>
                                            </p:txEl>
                                          </p:spTgt>
                                        </p:tgtEl>
                                        <p:attrNameLst>
                                          <p:attrName>style.visibility</p:attrName>
                                        </p:attrNameLst>
                                      </p:cBhvr>
                                      <p:to>
                                        <p:strVal val="visible"/>
                                      </p:to>
                                    </p:set>
                                    <p:animEffect transition="in" filter="box(in)">
                                      <p:cBhvr>
                                        <p:cTn id="23" dur="500"/>
                                        <p:tgtEl>
                                          <p:spTgt spid="768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8"/>
          <a:stretch>
            <a:fillRect/>
          </a:stretch>
        </a:blipFill>
        <a:effectLst/>
      </p:bgPr>
    </p:bg>
    <p:spTree>
      <p:nvGrpSpPr>
        <p:cNvPr id="1" name=""/>
        <p:cNvGrpSpPr/>
        <p:nvPr/>
      </p:nvGrpSpPr>
      <p:grpSpPr>
        <a:xfrm>
          <a:off x="0" y="0"/>
          <a:ext cx="0" cy="0"/>
        </a:xfrm>
      </p:grpSpPr>
      <p:sp>
        <p:nvSpPr>
          <p:cNvPr id="74755"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lnSpc>
                <a:spcPct val="90000"/>
              </a:lnSpc>
              <a:buNone/>
            </a:pPr>
            <a:r>
              <a:rPr sz="2400"/>
              <a:t>4、车站通过能力的计算方法 ：</a:t>
            </a:r>
          </a:p>
          <a:p>
            <a:pPr lvl="0">
              <a:lnSpc>
                <a:spcPct val="90000"/>
              </a:lnSpc>
              <a:buNone/>
            </a:pPr>
            <a:r>
              <a:rPr sz="2400"/>
              <a:t>（1）．直接计算法  根据每一列车到发作业占用某项设备的平均时间，利用公式直接计算该设备的能力。</a:t>
            </a:r>
          </a:p>
          <a:p>
            <a:pPr lvl="0">
              <a:lnSpc>
                <a:spcPct val="90000"/>
              </a:lnSpc>
              <a:buNone/>
            </a:pPr>
            <a:endParaRPr sz="2400"/>
          </a:p>
          <a:p>
            <a:pPr lvl="0">
              <a:lnSpc>
                <a:spcPct val="90000"/>
              </a:lnSpc>
              <a:buNone/>
            </a:pPr>
            <a:endParaRPr sz="2400"/>
          </a:p>
          <a:p>
            <a:pPr lvl="0">
              <a:lnSpc>
                <a:spcPct val="90000"/>
              </a:lnSpc>
              <a:buNone/>
            </a:pPr>
            <a:r>
              <a:rPr sz="2400"/>
              <a:t>式中：1440—一昼夜的总时间（分）</a:t>
            </a:r>
          </a:p>
          <a:p>
            <a:pPr lvl="0">
              <a:lnSpc>
                <a:spcPct val="90000"/>
              </a:lnSpc>
              <a:buNone/>
            </a:pPr>
            <a:r>
              <a:rPr sz="2400"/>
              <a:t>      M—平行进行同一种作业的设备数量；</a:t>
            </a:r>
          </a:p>
          <a:p>
            <a:pPr lvl="0">
              <a:lnSpc>
                <a:spcPct val="90000"/>
              </a:lnSpc>
              <a:buNone/>
            </a:pPr>
            <a:r>
              <a:rPr sz="2400"/>
              <a:t>      —各种固定作业占用设备的总时间（分）；</a:t>
            </a:r>
          </a:p>
          <a:p>
            <a:pPr lvl="0">
              <a:lnSpc>
                <a:spcPct val="90000"/>
              </a:lnSpc>
              <a:buNone/>
            </a:pPr>
            <a:r>
              <a:rPr sz="2400"/>
              <a:t>      —办理一次作业（不包括固定作业）平均占用设备的时间（分）；</a:t>
            </a:r>
          </a:p>
        </p:txBody>
      </p:sp>
      <p:sp>
        <p:nvSpPr>
          <p:cNvPr id="74757" name="Rectangle 5"/>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74756" name="Object 4"/>
          <p:cNvGraphicFramePr>
            <a:graphicFrameLocks noChangeAspect="1"/>
          </p:cNvGraphicFramePr>
          <p:nvPr/>
        </p:nvGraphicFramePr>
        <p:xfrm>
          <a:off x="2051050" y="3084513"/>
          <a:ext cx="3959225" cy="976312"/>
        </p:xfrm>
        <a:graphic>
          <a:graphicData uri="http://schemas.openxmlformats.org/presentationml/2006/ole">
            <mc:AlternateContent>
              <mc:Choice xmlns:v="urn:schemas-microsoft-com:vml" Requires="v">
                <p:oleObj spid="_x0000_s1038" name="公式" r:id="rId2" imgW="3959225" imgH="976312" progId="Equation.3">
                  <p:embed/>
                </p:oleObj>
              </mc:Choice>
              <mc:Fallback>
                <p:oleObj name="公式" r:id="rId2" imgW="3959225" imgH="976312" progId="Equation.3">
                  <p:embed/>
                  <p:pic>
                    <p:nvPicPr>
                      <p:cNvPr id="0" name="OLE substitute image"/>
                      <p:cNvPicPr/>
                      <p:nvPr/>
                    </p:nvPicPr>
                    <p:blipFill>
                      <a:blip r:embed="rId3"/>
                      <a:stretch>
                        <a:fillRect/>
                      </a:stretch>
                    </p:blipFill>
                    <p:spPr>
                      <a:xfrm>
                        <a:off x="2051050" y="3084513"/>
                        <a:ext cx="3959225" cy="976312"/>
                      </a:xfrm>
                      <a:prstGeom prst="rect">
                        <a:avLst/>
                      </a:prstGeom>
                      <a:noFill/>
                      <a:ln>
                        <a:miter lim="800000"/>
                      </a:ln>
                    </p:spPr>
                  </p:pic>
                </p:oleObj>
              </mc:Fallback>
            </mc:AlternateContent>
          </a:graphicData>
        </a:graphic>
      </p:graphicFrame>
      <p:sp>
        <p:nvSpPr>
          <p:cNvPr id="74759" name="Rectangle 7"/>
          <p:cNvSpPr/>
          <p:nvPr/>
        </p:nvSpPr>
        <p:spPr>
          <a:xfrm>
            <a:off x="0" y="3716338"/>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74758" name="Object 6"/>
          <p:cNvGraphicFramePr>
            <a:graphicFrameLocks noChangeAspect="1"/>
          </p:cNvGraphicFramePr>
          <p:nvPr/>
        </p:nvGraphicFramePr>
        <p:xfrm>
          <a:off x="827088" y="4289425"/>
          <a:ext cx="576262" cy="414338"/>
        </p:xfrm>
        <a:graphic>
          <a:graphicData uri="http://schemas.openxmlformats.org/presentationml/2006/ole">
            <mc:AlternateContent>
              <mc:Choice xmlns:v="urn:schemas-microsoft-com:vml" Requires="v">
                <p:oleObj spid="_x0000_s1039" name="公式" r:id="rId4" imgW="576262" imgH="414338" progId="Equation.3">
                  <p:embed/>
                </p:oleObj>
              </mc:Choice>
              <mc:Fallback>
                <p:oleObj name="公式" r:id="rId4" imgW="576262" imgH="414338" progId="Equation.3">
                  <p:embed/>
                  <p:pic>
                    <p:nvPicPr>
                      <p:cNvPr id="0" name="OLE substitute image"/>
                      <p:cNvPicPr/>
                      <p:nvPr/>
                    </p:nvPicPr>
                    <p:blipFill>
                      <a:blip r:embed="rId5"/>
                      <a:stretch>
                        <a:fillRect/>
                      </a:stretch>
                    </p:blipFill>
                    <p:spPr>
                      <a:xfrm>
                        <a:off x="827088" y="4289425"/>
                        <a:ext cx="576262" cy="414338"/>
                      </a:xfrm>
                      <a:prstGeom prst="rect">
                        <a:avLst/>
                      </a:prstGeom>
                      <a:noFill/>
                      <a:ln>
                        <a:miter lim="800000"/>
                      </a:ln>
                    </p:spPr>
                  </p:pic>
                </p:oleObj>
              </mc:Fallback>
            </mc:AlternateContent>
          </a:graphicData>
        </a:graphic>
      </p:graphicFrame>
      <p:sp>
        <p:nvSpPr>
          <p:cNvPr id="74761" name="Rectangle 9"/>
          <p:cNvSpPr/>
          <p:nvPr/>
        </p:nvSpPr>
        <p:spPr>
          <a:xfrm>
            <a:off x="0" y="5157788"/>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74760" name="Object 8"/>
          <p:cNvGraphicFramePr>
            <a:graphicFrameLocks noChangeAspect="1"/>
          </p:cNvGraphicFramePr>
          <p:nvPr/>
        </p:nvGraphicFramePr>
        <p:xfrm>
          <a:off x="857250" y="4686300"/>
          <a:ext cx="576263" cy="504825"/>
        </p:xfrm>
        <a:graphic>
          <a:graphicData uri="http://schemas.openxmlformats.org/presentationml/2006/ole">
            <mc:AlternateContent>
              <mc:Choice xmlns:v="urn:schemas-microsoft-com:vml" Requires="v">
                <p:oleObj spid="_x0000_s1040" name="公式" r:id="rId6" imgW="576263" imgH="504825" progId="Equation.3">
                  <p:embed/>
                </p:oleObj>
              </mc:Choice>
              <mc:Fallback>
                <p:oleObj name="公式" r:id="rId6" imgW="576263" imgH="504825" progId="Equation.3">
                  <p:embed/>
                  <p:pic>
                    <p:nvPicPr>
                      <p:cNvPr id="0" name="OLE substitute image"/>
                      <p:cNvPicPr/>
                      <p:nvPr/>
                    </p:nvPicPr>
                    <p:blipFill>
                      <a:blip r:embed="rId7"/>
                      <a:stretch>
                        <a:fillRect/>
                      </a:stretch>
                    </p:blipFill>
                    <p:spPr>
                      <a:xfrm>
                        <a:off x="857250" y="4686300"/>
                        <a:ext cx="576263" cy="504825"/>
                      </a:xfrm>
                      <a:prstGeom prst="rect">
                        <a:avLst/>
                      </a:prstGeom>
                      <a:noFill/>
                      <a:ln>
                        <a:miter lim="800000"/>
                      </a:ln>
                    </p:spPr>
                  </p:pic>
                </p:oleObj>
              </mc:Fallback>
            </mc:AlternateContent>
          </a:graphicData>
        </a:graphic>
      </p:graphicFrame>
      <p:sp>
        <p:nvSpPr>
          <p:cNvPr id="74762" name="标题 74761"/>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74756"/>
                                        </p:tgtEl>
                                        <p:attrNameLst>
                                          <p:attrName>style.visibility</p:attrName>
                                        </p:attrNameLst>
                                      </p:cBhvr>
                                      <p:to>
                                        <p:strVal val="visible"/>
                                      </p:to>
                                    </p:set>
                                    <p:animEffect transition="in" filter="box(in)">
                                      <p:cBhvr>
                                        <p:cTn id="7" dur="500"/>
                                        <p:tgtEl>
                                          <p:spTgt spid="7475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6" dur="500" fill="hold" nodeType="clickEffect">
                                  <p:stCondLst>
                                    <p:cond delay="0"/>
                                  </p:stCondLst>
                                  <p:childTnLst>
                                    <p:set>
                                      <p:cBhvr>
                                        <p:cTn id="11" dur="1" fill="hold">
                                          <p:stCondLst>
                                            <p:cond delay="0"/>
                                          </p:stCondLst>
                                        </p:cTn>
                                        <p:tgtEl>
                                          <p:spTgt spid="74755">
                                            <p:txEl>
                                              <p:pRg st="4" end="4"/>
                                            </p:txEl>
                                          </p:spTgt>
                                        </p:tgtEl>
                                        <p:attrNameLst>
                                          <p:attrName>style.visibility</p:attrName>
                                        </p:attrNameLst>
                                      </p:cBhvr>
                                      <p:to>
                                        <p:strVal val="visible"/>
                                      </p:to>
                                    </p:set>
                                    <p:animEffect transition="in" filter="barn(inHorizontal)">
                                      <p:cBhvr>
                                        <p:cTn id="12" dur="500"/>
                                        <p:tgtEl>
                                          <p:spTgt spid="74755">
                                            <p:txEl>
                                              <p:pRg st="4" end="4"/>
                                            </p:txEl>
                                          </p:spTgt>
                                        </p:tgtEl>
                                      </p:cBhvr>
                                    </p:animEffect>
                                  </p:childTnLst>
                                </p:cTn>
                              </p:par>
                              <p:par>
                                <p:cTn id="13" presetID="16" presetClass="entr" presetSubtype="26" dur="500" fill="hold" nodeType="withEffect">
                                  <p:stCondLst>
                                    <p:cond delay="0"/>
                                  </p:stCondLst>
                                  <p:childTnLst>
                                    <p:set>
                                      <p:cBhvr>
                                        <p:cTn id="14" dur="1" fill="hold">
                                          <p:stCondLst>
                                            <p:cond delay="0"/>
                                          </p:stCondLst>
                                        </p:cTn>
                                        <p:tgtEl>
                                          <p:spTgt spid="74755">
                                            <p:txEl>
                                              <p:pRg st="5" end="5"/>
                                            </p:txEl>
                                          </p:spTgt>
                                        </p:tgtEl>
                                        <p:attrNameLst>
                                          <p:attrName>style.visibility</p:attrName>
                                        </p:attrNameLst>
                                      </p:cBhvr>
                                      <p:to>
                                        <p:strVal val="visible"/>
                                      </p:to>
                                    </p:set>
                                    <p:animEffect transition="in" filter="barn(inHorizontal)">
                                      <p:cBhvr>
                                        <p:cTn id="15" dur="500"/>
                                        <p:tgtEl>
                                          <p:spTgt spid="74755">
                                            <p:txEl>
                                              <p:pRg st="5" end="5"/>
                                            </p:txEl>
                                          </p:spTgt>
                                        </p:tgtEl>
                                      </p:cBhvr>
                                    </p:animEffect>
                                  </p:childTnLst>
                                </p:cTn>
                              </p:par>
                              <p:par>
                                <p:cTn id="16" presetID="16" presetClass="entr" presetSubtype="26" dur="500" fill="hold" nodeType="withEffect">
                                  <p:stCondLst>
                                    <p:cond delay="0"/>
                                  </p:stCondLst>
                                  <p:childTnLst>
                                    <p:set>
                                      <p:cBhvr>
                                        <p:cTn id="17" dur="1" fill="hold">
                                          <p:stCondLst>
                                            <p:cond delay="0"/>
                                          </p:stCondLst>
                                        </p:cTn>
                                        <p:tgtEl>
                                          <p:spTgt spid="74755">
                                            <p:txEl>
                                              <p:pRg st="6" end="6"/>
                                            </p:txEl>
                                          </p:spTgt>
                                        </p:tgtEl>
                                        <p:attrNameLst>
                                          <p:attrName>style.visibility</p:attrName>
                                        </p:attrNameLst>
                                      </p:cBhvr>
                                      <p:to>
                                        <p:strVal val="visible"/>
                                      </p:to>
                                    </p:set>
                                    <p:animEffect transition="in" filter="barn(inHorizontal)">
                                      <p:cBhvr>
                                        <p:cTn id="18" dur="500"/>
                                        <p:tgtEl>
                                          <p:spTgt spid="74755">
                                            <p:txEl>
                                              <p:pRg st="6" end="6"/>
                                            </p:txEl>
                                          </p:spTgt>
                                        </p:tgtEl>
                                      </p:cBhvr>
                                    </p:animEffect>
                                  </p:childTnLst>
                                </p:cTn>
                              </p:par>
                              <p:par>
                                <p:cTn id="19" presetID="16" presetClass="entr" presetSubtype="26" dur="500" fill="hold" nodeType="withEffect">
                                  <p:stCondLst>
                                    <p:cond delay="0"/>
                                  </p:stCondLst>
                                  <p:childTnLst>
                                    <p:set>
                                      <p:cBhvr>
                                        <p:cTn id="20" dur="1" fill="hold">
                                          <p:stCondLst>
                                            <p:cond delay="0"/>
                                          </p:stCondLst>
                                        </p:cTn>
                                        <p:tgtEl>
                                          <p:spTgt spid="74755">
                                            <p:txEl>
                                              <p:pRg st="7" end="7"/>
                                            </p:txEl>
                                          </p:spTgt>
                                        </p:tgtEl>
                                        <p:attrNameLst>
                                          <p:attrName>style.visibility</p:attrName>
                                        </p:attrNameLst>
                                      </p:cBhvr>
                                      <p:to>
                                        <p:strVal val="visible"/>
                                      </p:to>
                                    </p:set>
                                    <p:animEffect transition="in" filter="barn(inHorizontal)">
                                      <p:cBhvr>
                                        <p:cTn id="21" dur="500"/>
                                        <p:tgtEl>
                                          <p:spTgt spid="747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a:effectLst/>
      </p:bgPr>
    </p:bg>
    <p:spTree>
      <p:nvGrpSpPr>
        <p:cNvPr id="1" name=""/>
        <p:cNvGrpSpPr/>
        <p:nvPr/>
      </p:nvGrpSpPr>
      <p:grpSpPr>
        <a:xfrm>
          <a:off x="0" y="0"/>
          <a:ext cx="0" cy="0"/>
        </a:xfrm>
      </p:grpSpPr>
      <p:sp>
        <p:nvSpPr>
          <p:cNvPr id="75779"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400"/>
              <a:t>（2）．利用率计算法</a:t>
            </a:r>
          </a:p>
          <a:p>
            <a:pPr lvl="0"/>
            <a:r>
              <a:rPr sz="2400"/>
              <a:t>⑴确定一昼夜全部作业占用设备的总时间T：</a:t>
            </a:r>
          </a:p>
          <a:p>
            <a:pPr lvl="0">
              <a:buNone/>
            </a:pPr>
            <a:r>
              <a:rPr sz="2400"/>
              <a:t>T= n</a:t>
            </a:r>
            <a:r>
              <a:rPr sz="2400" baseline="-25000"/>
              <a:t>1</a:t>
            </a:r>
            <a:r>
              <a:rPr sz="2400"/>
              <a:t>t</a:t>
            </a:r>
            <a:r>
              <a:rPr sz="2400" baseline="-25000"/>
              <a:t>1</a:t>
            </a:r>
            <a:r>
              <a:rPr sz="2400"/>
              <a:t>+n</a:t>
            </a:r>
            <a:r>
              <a:rPr sz="2400" baseline="-25000"/>
              <a:t>2</a:t>
            </a:r>
            <a:r>
              <a:rPr sz="2400"/>
              <a:t>t</a:t>
            </a:r>
            <a:r>
              <a:rPr sz="2400" baseline="-25000"/>
              <a:t>2</a:t>
            </a:r>
            <a:r>
              <a:rPr sz="2400"/>
              <a:t>+ n</a:t>
            </a:r>
            <a:r>
              <a:rPr sz="2400" baseline="-25000"/>
              <a:t>3</a:t>
            </a:r>
            <a:r>
              <a:rPr sz="2400"/>
              <a:t>t</a:t>
            </a:r>
            <a:r>
              <a:rPr sz="2400" baseline="-25000"/>
              <a:t>3</a:t>
            </a:r>
            <a:r>
              <a:rPr sz="2400"/>
              <a:t>……+    （分）</a:t>
            </a:r>
          </a:p>
          <a:p>
            <a:pPr lvl="0">
              <a:buNone/>
            </a:pPr>
            <a:r>
              <a:rPr sz="2400"/>
              <a:t>⑵计算能力利用率K：</a:t>
            </a:r>
          </a:p>
          <a:p>
            <a:pPr lvl="0"/>
            <a:endParaRPr sz="2400"/>
          </a:p>
          <a:p>
            <a:pPr lvl="0"/>
            <a:endParaRPr sz="2400"/>
          </a:p>
          <a:p>
            <a:pPr lvl="0">
              <a:buNone/>
            </a:pPr>
            <a:r>
              <a:rPr sz="2400"/>
              <a:t>（3）．计算该项设备的能力N</a:t>
            </a:r>
          </a:p>
          <a:p>
            <a:pPr lvl="0">
              <a:buNone/>
            </a:pPr>
            <a:r>
              <a:rPr sz="2400"/>
              <a:t>N=n/K+ n</a:t>
            </a:r>
            <a:r>
              <a:rPr sz="2400" baseline="-25000"/>
              <a:t>固</a:t>
            </a:r>
          </a:p>
        </p:txBody>
      </p:sp>
      <p:sp>
        <p:nvSpPr>
          <p:cNvPr id="75780"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
        <p:nvSpPr>
          <p:cNvPr id="75782" name="Rectangle 6"/>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75781" name="Object 5"/>
          <p:cNvGraphicFramePr>
            <a:graphicFrameLocks noChangeAspect="1"/>
          </p:cNvGraphicFramePr>
          <p:nvPr/>
        </p:nvGraphicFramePr>
        <p:xfrm>
          <a:off x="4211638" y="2924175"/>
          <a:ext cx="576262" cy="414338"/>
        </p:xfrm>
        <a:graphic>
          <a:graphicData uri="http://schemas.openxmlformats.org/presentationml/2006/ole">
            <mc:AlternateContent>
              <mc:Choice xmlns:v="urn:schemas-microsoft-com:vml" Requires="v">
                <p:oleObj spid="_x0000_s1041" name="公式" r:id="rId2" imgW="576262" imgH="414338" progId="Equation.3">
                  <p:embed/>
                </p:oleObj>
              </mc:Choice>
              <mc:Fallback>
                <p:oleObj name="公式" r:id="rId2" imgW="576262" imgH="414338" progId="Equation.3">
                  <p:embed/>
                  <p:pic>
                    <p:nvPicPr>
                      <p:cNvPr id="0" name="OLE substitute image"/>
                      <p:cNvPicPr/>
                      <p:nvPr/>
                    </p:nvPicPr>
                    <p:blipFill>
                      <a:blip r:embed="rId3"/>
                      <a:stretch>
                        <a:fillRect/>
                      </a:stretch>
                    </p:blipFill>
                    <p:spPr>
                      <a:xfrm>
                        <a:off x="4211638" y="2924175"/>
                        <a:ext cx="576262" cy="414338"/>
                      </a:xfrm>
                      <a:prstGeom prst="rect">
                        <a:avLst/>
                      </a:prstGeom>
                      <a:noFill/>
                      <a:ln>
                        <a:miter lim="800000"/>
                      </a:ln>
                    </p:spPr>
                  </p:pic>
                </p:oleObj>
              </mc:Fallback>
            </mc:AlternateContent>
          </a:graphicData>
        </a:graphic>
      </p:graphicFrame>
      <p:sp>
        <p:nvSpPr>
          <p:cNvPr id="75784" name="Rectangle 8"/>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75783" name="Object 7"/>
          <p:cNvGraphicFramePr>
            <a:graphicFrameLocks noChangeAspect="1"/>
          </p:cNvGraphicFramePr>
          <p:nvPr/>
        </p:nvGraphicFramePr>
        <p:xfrm>
          <a:off x="2411413" y="3644900"/>
          <a:ext cx="3455987" cy="1074738"/>
        </p:xfrm>
        <a:graphic>
          <a:graphicData uri="http://schemas.openxmlformats.org/presentationml/2006/ole">
            <mc:AlternateContent>
              <mc:Choice xmlns:v="urn:schemas-microsoft-com:vml" Requires="v">
                <p:oleObj spid="_x0000_s1042" name="公式" r:id="rId4" imgW="3455987" imgH="1074738" progId="Equation.3">
                  <p:embed/>
                </p:oleObj>
              </mc:Choice>
              <mc:Fallback>
                <p:oleObj name="公式" r:id="rId4" imgW="3455987" imgH="1074738" progId="Equation.3">
                  <p:embed/>
                  <p:pic>
                    <p:nvPicPr>
                      <p:cNvPr id="0" name="OLE substitute image"/>
                      <p:cNvPicPr/>
                      <p:nvPr/>
                    </p:nvPicPr>
                    <p:blipFill>
                      <a:blip r:embed="rId5"/>
                      <a:stretch>
                        <a:fillRect/>
                      </a:stretch>
                    </p:blipFill>
                    <p:spPr>
                      <a:xfrm>
                        <a:off x="2411413" y="3644900"/>
                        <a:ext cx="3455987" cy="1074738"/>
                      </a:xfrm>
                      <a:prstGeom prst="rect">
                        <a:avLst/>
                      </a:prstGeom>
                      <a:noFill/>
                      <a:ln>
                        <a:miter lim="800000"/>
                      </a:ln>
                    </p:spPr>
                  </p:pic>
                </p:oleObj>
              </mc:Fallback>
            </mc:AlternateContent>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6499"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800"/>
              <a:t>当车站通过能力利用率达到85%时，应按阶段或小时计算能力并作图解验算分析，采取加强能力的措施。</a:t>
            </a:r>
          </a:p>
        </p:txBody>
      </p:sp>
      <p:sp>
        <p:nvSpPr>
          <p:cNvPr id="106500"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7827" name="NotDefined 3"/>
          <p:cNvSpPr>
            <a:spLocks noGrp="1"/>
          </p:cNvSpPr>
          <p:nvPr>
            <p:ph type="body" idx="4294967295"/>
          </p:nvPr>
        </p:nvSpPr>
        <p:spPr>
          <a:xfrm>
            <a:off x="395288" y="2205038"/>
            <a:ext cx="8564562" cy="38989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latin typeface="宋体" pitchFamily="2" charset="-122"/>
              </a:rPr>
              <a:t>4、计算精度要求</a:t>
            </a:r>
          </a:p>
          <a:p>
            <a:pPr lvl="0">
              <a:buNone/>
            </a:pPr>
            <a:r>
              <a:rPr sz="2400">
                <a:latin typeface="宋体" pitchFamily="2" charset="-122"/>
              </a:rPr>
              <a:t>  能力利用率K，小数点后保留两位，第三位四舍五入；  </a:t>
            </a:r>
          </a:p>
          <a:p>
            <a:pPr lvl="0">
              <a:buNone/>
            </a:pPr>
            <a:r>
              <a:rPr sz="2400">
                <a:latin typeface="宋体" pitchFamily="2" charset="-122"/>
              </a:rPr>
              <a:t>  作业时间标准小数点后保留一位，第二位四舍五入；</a:t>
            </a:r>
          </a:p>
          <a:p>
            <a:pPr lvl="0">
              <a:buNone/>
            </a:pPr>
            <a:r>
              <a:rPr sz="2400">
                <a:latin typeface="宋体" pitchFamily="2" charset="-122"/>
              </a:rPr>
              <a:t>  按方向别和列车种类别计算的能力值，以列数表示时小数点后保留一位，第二位四舍五入，以辆数表示时小数点后舍去不计。</a:t>
            </a:r>
          </a:p>
        </p:txBody>
      </p:sp>
      <p:sp>
        <p:nvSpPr>
          <p:cNvPr id="77828"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一、计算车站通过能力的基本规定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2948" name="Rectangle 4"/>
          <p:cNvSpPr>
            <a:spLocks noGrp="1"/>
          </p:cNvSpPr>
          <p:nvPr>
            <p:ph type="title"/>
          </p:nvPr>
        </p:nvSpPr>
        <p:spPr>
          <a:xfrm>
            <a:off x="1150938" y="214313"/>
            <a:ext cx="7793037" cy="14620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sp>
        <p:nvSpPr>
          <p:cNvPr id="82947" name="NotDefined 3"/>
          <p:cNvSpPr>
            <a:spLocks noGrp="1"/>
          </p:cNvSpPr>
          <p:nvPr>
            <p:ph type="body" sz="half" idx="4294967295"/>
          </p:nvPr>
        </p:nvSpPr>
        <p:spPr>
          <a:xfrm>
            <a:off x="755650" y="1989138"/>
            <a:ext cx="7561263"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r>
              <a:rPr sz="2400"/>
              <a:t>1、确定各车场到发线的固定使用方案</a:t>
            </a:r>
          </a:p>
          <a:p>
            <a:pPr lvl="0">
              <a:buNone/>
            </a:pPr>
            <a:r>
              <a:rPr sz="2400"/>
              <a:t>                 ××车场到发线固定使用方案</a:t>
            </a:r>
          </a:p>
        </p:txBody>
      </p:sp>
      <p:graphicFrame>
        <p:nvGraphicFramePr>
          <p:cNvPr id="82995" name="Table 33"/>
          <p:cNvGraphicFramePr>
            <a:graphicFrameLocks noGrp="1"/>
          </p:cNvGraphicFramePr>
          <p:nvPr>
            <p:ph sz="half" idx="2"/>
          </p:nvPr>
        </p:nvGraphicFramePr>
        <p:xfrm>
          <a:off x="1258888" y="3068638"/>
          <a:ext cx="6769100" cy="1021398"/>
        </p:xfrm>
        <a:graphic>
          <a:graphicData uri="http://schemas.openxmlformats.org/drawingml/2006/table">
            <a:tbl>
              <a:tblPr/>
              <a:tblGrid>
                <a:gridCol w="1230312">
                  <a:extLst>
                    <a:ext uri="{9D8B030D-6E8A-4147-A177-3AD203B41FA5}">
                      <a16:colId xmlns:a16="http://schemas.microsoft.com/office/drawing/2014/main" val="20000"/>
                    </a:ext>
                  </a:extLst>
                </a:gridCol>
                <a:gridCol w="2768600">
                  <a:extLst>
                    <a:ext uri="{9D8B030D-6E8A-4147-A177-3AD203B41FA5}">
                      <a16:colId xmlns:a16="http://schemas.microsoft.com/office/drawing/2014/main" val="20001"/>
                    </a:ext>
                  </a:extLst>
                </a:gridCol>
                <a:gridCol w="2770188">
                  <a:extLst>
                    <a:ext uri="{9D8B030D-6E8A-4147-A177-3AD203B41FA5}">
                      <a16:colId xmlns:a16="http://schemas.microsoft.com/office/drawing/2014/main" val="20002"/>
                    </a:ext>
                  </a:extLst>
                </a:gridCol>
              </a:tblGrid>
              <a:tr h="503238">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2000">
                          <a:solidFill>
                            <a:srgbClr val="000000"/>
                          </a:solidFill>
                          <a:latin typeface="Times New Roman" pitchFamily="18" charset="0"/>
                          <a:ea typeface="Times New Roman" pitchFamily="18" charset="0"/>
                        </a:rPr>
                        <a:t>线路编号</a:t>
                      </a:r>
                      <a:endParaRPr sz="20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chemeClr val="accent1"/>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2000">
                          <a:solidFill>
                            <a:srgbClr val="000000"/>
                          </a:solidFill>
                          <a:latin typeface="Times New Roman" pitchFamily="18" charset="0"/>
                          <a:ea typeface="Times New Roman" pitchFamily="18" charset="0"/>
                        </a:rPr>
                        <a:t>固定用途</a:t>
                      </a:r>
                      <a:endParaRPr sz="20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chemeClr val="accent1"/>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2000">
                          <a:solidFill>
                            <a:srgbClr val="000000"/>
                          </a:solidFill>
                          <a:latin typeface="Times New Roman" pitchFamily="18" charset="0"/>
                          <a:ea typeface="Times New Roman" pitchFamily="18" charset="0"/>
                        </a:rPr>
                        <a:t>一昼夜接发列车数</a:t>
                      </a:r>
                      <a:endParaRPr sz="20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chemeClr val="accent1"/>
                    </a:solidFill>
                  </a:tcPr>
                </a:tc>
                <a:extLst>
                  <a:ext uri="{0D108BD9-81ED-4DB2-BD59-A6C34878D82A}">
                    <a16:rowId xmlns:a16="http://schemas.microsoft.com/office/drawing/2014/main" val="10000"/>
                  </a:ext>
                </a:extLst>
              </a:tr>
              <a:tr h="355600">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extLst>
                  <a:ext uri="{0D108BD9-81ED-4DB2-BD59-A6C34878D82A}">
                    <a16:rowId xmlns:a16="http://schemas.microsoft.com/office/drawing/2014/main" val="10001"/>
                  </a:ext>
                </a:extLst>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82995"/>
                                        </p:tgtEl>
                                        <p:attrNameLst>
                                          <p:attrName>style.visibility</p:attrName>
                                        </p:attrNameLst>
                                      </p:cBhvr>
                                      <p:to>
                                        <p:strVal val="visible"/>
                                      </p:to>
                                    </p:set>
                                    <p:animEffect transition="in" filter="box(in)">
                                      <p:cBhvr>
                                        <p:cTn id="7" dur="500"/>
                                        <p:tgtEl>
                                          <p:spTgt spid="8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78851"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2、按咽喉区进行道岔分组的基本原则：</a:t>
            </a:r>
          </a:p>
          <a:p>
            <a:pPr lvl="0">
              <a:buNone/>
            </a:pPr>
            <a:r>
              <a:t>    </a:t>
            </a:r>
            <a:r>
              <a:rPr sz="2400"/>
              <a:t>（1）不能被两条进路同时分别占用的道岔，应合并成一组。</a:t>
            </a:r>
            <a:r>
              <a:t>  </a:t>
            </a:r>
          </a:p>
          <a:p>
            <a:pPr lvl="0">
              <a:buNone/>
            </a:pPr>
            <a:endParaRPr sz="2400"/>
          </a:p>
          <a:p>
            <a:pPr lvl="0">
              <a:buNone/>
            </a:pPr>
            <a:r>
              <a:rPr sz="2400"/>
              <a:t>      （2）可以被两条进路同时分别占用以及辙叉尾部相对且分别布置在线路两侧的相对且分别布置在线路两侧的相邻道岔不能并入一组。 </a:t>
            </a:r>
          </a:p>
        </p:txBody>
      </p:sp>
      <p:sp>
        <p:nvSpPr>
          <p:cNvPr id="78852"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grpSp>
        <p:nvGrpSpPr>
          <p:cNvPr id="78853" name="Group 5"/>
          <p:cNvGrpSpPr/>
          <p:nvPr/>
        </p:nvGrpSpPr>
        <p:grpSpPr>
          <a:xfrm>
            <a:off x="2195513" y="2997200"/>
            <a:ext cx="2663825" cy="792163"/>
            <a:chOff x="3138" y="12254"/>
            <a:chExt cx="3723" cy="782"/>
          </a:xfrm>
        </p:grpSpPr>
        <p:sp>
          <p:nvSpPr>
            <p:cNvPr id="78854" name="Rectangle 6"/>
            <p:cNvSpPr/>
            <p:nvPr/>
          </p:nvSpPr>
          <p:spPr>
            <a:xfrm>
              <a:off x="3624" y="12445"/>
              <a:ext cx="2676"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cxnSp>
          <p:nvCxnSpPr>
            <p:cNvPr id="78855" name="直接连接符 78854"/>
            <p:cNvCxnSpPr/>
            <p:nvPr/>
          </p:nvCxnSpPr>
          <p:spPr>
            <a:xfrm>
              <a:off x="3138" y="12645"/>
              <a:ext cx="3723" cy="0"/>
            </a:xfrm>
            <a:prstGeom prst="line">
              <a:avLst/>
            </a:prstGeom>
            <a:noFill/>
            <a:ln>
              <a:solidFill>
                <a:prstClr val="black"/>
              </a:solidFill>
              <a:miter lim="800000"/>
            </a:ln>
            <a:effectLst/>
          </p:spPr>
        </p:cxnSp>
        <p:cxnSp>
          <p:nvCxnSpPr>
            <p:cNvPr id="78856" name="直接连接符 78855"/>
            <p:cNvCxnSpPr/>
            <p:nvPr/>
          </p:nvCxnSpPr>
          <p:spPr>
            <a:xfrm flipH="1">
              <a:off x="3357" y="12645"/>
              <a:ext cx="438" cy="391"/>
            </a:xfrm>
            <a:prstGeom prst="line">
              <a:avLst/>
            </a:prstGeom>
            <a:noFill/>
            <a:ln>
              <a:solidFill>
                <a:prstClr val="black"/>
              </a:solidFill>
              <a:miter lim="800000"/>
            </a:ln>
            <a:effectLst/>
          </p:spPr>
        </p:cxnSp>
        <p:cxnSp>
          <p:nvCxnSpPr>
            <p:cNvPr id="78857" name="直接连接符 78856"/>
            <p:cNvCxnSpPr/>
            <p:nvPr/>
          </p:nvCxnSpPr>
          <p:spPr>
            <a:xfrm flipV="1">
              <a:off x="4233" y="12254"/>
              <a:ext cx="438" cy="391"/>
            </a:xfrm>
            <a:prstGeom prst="line">
              <a:avLst/>
            </a:prstGeom>
            <a:noFill/>
            <a:ln>
              <a:solidFill>
                <a:prstClr val="black"/>
              </a:solidFill>
              <a:miter lim="800000"/>
            </a:ln>
            <a:effectLst/>
          </p:spPr>
        </p:cxnSp>
        <p:cxnSp>
          <p:nvCxnSpPr>
            <p:cNvPr id="78858" name="直接连接符 78857"/>
            <p:cNvCxnSpPr/>
            <p:nvPr/>
          </p:nvCxnSpPr>
          <p:spPr>
            <a:xfrm>
              <a:off x="5985" y="12645"/>
              <a:ext cx="219" cy="391"/>
            </a:xfrm>
            <a:prstGeom prst="line">
              <a:avLst/>
            </a:prstGeom>
            <a:noFill/>
            <a:ln>
              <a:solidFill>
                <a:prstClr val="black"/>
              </a:solidFill>
              <a:miter lim="800000"/>
            </a:ln>
            <a:effectLst/>
          </p:spPr>
        </p:cxnSp>
        <p:cxnSp>
          <p:nvCxnSpPr>
            <p:cNvPr id="78859" name="直接连接符 78858"/>
            <p:cNvCxnSpPr/>
            <p:nvPr/>
          </p:nvCxnSpPr>
          <p:spPr>
            <a:xfrm>
              <a:off x="5328" y="12645"/>
              <a:ext cx="219" cy="391"/>
            </a:xfrm>
            <a:prstGeom prst="line">
              <a:avLst/>
            </a:prstGeom>
            <a:noFill/>
            <a:ln>
              <a:solidFill>
                <a:prstClr val="black"/>
              </a:solidFill>
              <a:miter lim="800000"/>
            </a:ln>
            <a:effectLst/>
          </p:spPr>
        </p:cxnSp>
        <p:cxnSp>
          <p:nvCxnSpPr>
            <p:cNvPr id="78860" name="直接连接符 78859"/>
            <p:cNvCxnSpPr/>
            <p:nvPr/>
          </p:nvCxnSpPr>
          <p:spPr>
            <a:xfrm flipH="1">
              <a:off x="4233" y="12540"/>
              <a:ext cx="0" cy="221"/>
            </a:xfrm>
            <a:prstGeom prst="line">
              <a:avLst/>
            </a:prstGeom>
            <a:noFill/>
            <a:ln>
              <a:solidFill>
                <a:prstClr val="black"/>
              </a:solidFill>
              <a:miter lim="800000"/>
            </a:ln>
            <a:effectLst/>
          </p:spPr>
        </p:cxnSp>
        <p:cxnSp>
          <p:nvCxnSpPr>
            <p:cNvPr id="78861" name="直接连接符 78860"/>
            <p:cNvCxnSpPr/>
            <p:nvPr/>
          </p:nvCxnSpPr>
          <p:spPr>
            <a:xfrm flipH="1">
              <a:off x="3795" y="12555"/>
              <a:ext cx="0" cy="221"/>
            </a:xfrm>
            <a:prstGeom prst="line">
              <a:avLst/>
            </a:prstGeom>
            <a:noFill/>
            <a:ln>
              <a:solidFill>
                <a:prstClr val="black"/>
              </a:solidFill>
              <a:miter lim="800000"/>
            </a:ln>
            <a:effectLst/>
          </p:spPr>
        </p:cxnSp>
        <p:cxnSp>
          <p:nvCxnSpPr>
            <p:cNvPr id="78862" name="直接连接符 78861"/>
            <p:cNvCxnSpPr/>
            <p:nvPr/>
          </p:nvCxnSpPr>
          <p:spPr>
            <a:xfrm flipH="1">
              <a:off x="5328" y="12555"/>
              <a:ext cx="0" cy="221"/>
            </a:xfrm>
            <a:prstGeom prst="line">
              <a:avLst/>
            </a:prstGeom>
            <a:noFill/>
            <a:ln>
              <a:solidFill>
                <a:prstClr val="black"/>
              </a:solidFill>
              <a:miter lim="800000"/>
            </a:ln>
            <a:effectLst/>
          </p:spPr>
        </p:cxnSp>
        <p:cxnSp>
          <p:nvCxnSpPr>
            <p:cNvPr id="78863" name="直接连接符 78862"/>
            <p:cNvCxnSpPr/>
            <p:nvPr/>
          </p:nvCxnSpPr>
          <p:spPr>
            <a:xfrm flipH="1">
              <a:off x="5985" y="12540"/>
              <a:ext cx="0" cy="221"/>
            </a:xfrm>
            <a:prstGeom prst="line">
              <a:avLst/>
            </a:prstGeom>
            <a:noFill/>
            <a:ln>
              <a:solidFill>
                <a:prstClr val="black"/>
              </a:solidFill>
              <a:miter lim="800000"/>
            </a:ln>
            <a:effectLst/>
          </p:spPr>
        </p:cxnSp>
      </p:grpSp>
      <p:grpSp>
        <p:nvGrpSpPr>
          <p:cNvPr id="78864" name="Group 10"/>
          <p:cNvGrpSpPr/>
          <p:nvPr/>
        </p:nvGrpSpPr>
        <p:grpSpPr>
          <a:xfrm>
            <a:off x="3635375" y="5084763"/>
            <a:ext cx="2735263" cy="712787"/>
            <a:chOff x="3288" y="14134"/>
            <a:chExt cx="3723" cy="782"/>
          </a:xfrm>
        </p:grpSpPr>
        <p:sp>
          <p:nvSpPr>
            <p:cNvPr id="78865" name="Rectangle 11"/>
            <p:cNvSpPr/>
            <p:nvPr/>
          </p:nvSpPr>
          <p:spPr>
            <a:xfrm>
              <a:off x="5247" y="14280"/>
              <a:ext cx="1122"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sp>
          <p:nvSpPr>
            <p:cNvPr id="78866" name="Rectangle 12"/>
            <p:cNvSpPr/>
            <p:nvPr/>
          </p:nvSpPr>
          <p:spPr>
            <a:xfrm>
              <a:off x="3774" y="14325"/>
              <a:ext cx="903"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cxnSp>
          <p:nvCxnSpPr>
            <p:cNvPr id="78867" name="直接连接符 78866"/>
            <p:cNvCxnSpPr/>
            <p:nvPr/>
          </p:nvCxnSpPr>
          <p:spPr>
            <a:xfrm>
              <a:off x="3288" y="14525"/>
              <a:ext cx="3723" cy="0"/>
            </a:xfrm>
            <a:prstGeom prst="line">
              <a:avLst/>
            </a:prstGeom>
            <a:noFill/>
            <a:ln>
              <a:solidFill>
                <a:prstClr val="black"/>
              </a:solidFill>
              <a:miter lim="800000"/>
            </a:ln>
            <a:effectLst/>
          </p:spPr>
        </p:cxnSp>
        <p:cxnSp>
          <p:nvCxnSpPr>
            <p:cNvPr id="78868" name="直接连接符 78867"/>
            <p:cNvCxnSpPr/>
            <p:nvPr/>
          </p:nvCxnSpPr>
          <p:spPr>
            <a:xfrm flipH="1">
              <a:off x="3507" y="14525"/>
              <a:ext cx="438" cy="391"/>
            </a:xfrm>
            <a:prstGeom prst="line">
              <a:avLst/>
            </a:prstGeom>
            <a:noFill/>
            <a:ln>
              <a:solidFill>
                <a:prstClr val="black"/>
              </a:solidFill>
              <a:miter lim="800000"/>
            </a:ln>
            <a:effectLst/>
          </p:spPr>
        </p:cxnSp>
        <p:cxnSp>
          <p:nvCxnSpPr>
            <p:cNvPr id="78869" name="直接连接符 78868"/>
            <p:cNvCxnSpPr/>
            <p:nvPr/>
          </p:nvCxnSpPr>
          <p:spPr>
            <a:xfrm flipV="1">
              <a:off x="4383" y="14134"/>
              <a:ext cx="438" cy="391"/>
            </a:xfrm>
            <a:prstGeom prst="line">
              <a:avLst/>
            </a:prstGeom>
            <a:noFill/>
            <a:ln>
              <a:solidFill>
                <a:prstClr val="black"/>
              </a:solidFill>
              <a:miter lim="800000"/>
            </a:ln>
            <a:effectLst/>
          </p:spPr>
        </p:cxnSp>
        <p:cxnSp>
          <p:nvCxnSpPr>
            <p:cNvPr id="78870" name="直接连接符 78869"/>
            <p:cNvCxnSpPr/>
            <p:nvPr/>
          </p:nvCxnSpPr>
          <p:spPr>
            <a:xfrm>
              <a:off x="6135" y="14525"/>
              <a:ext cx="219" cy="391"/>
            </a:xfrm>
            <a:prstGeom prst="line">
              <a:avLst/>
            </a:prstGeom>
            <a:noFill/>
            <a:ln>
              <a:solidFill>
                <a:prstClr val="black"/>
              </a:solidFill>
              <a:miter lim="800000"/>
            </a:ln>
            <a:effectLst/>
          </p:spPr>
        </p:cxnSp>
        <p:cxnSp>
          <p:nvCxnSpPr>
            <p:cNvPr id="78871" name="直接连接符 78870"/>
            <p:cNvCxnSpPr/>
            <p:nvPr/>
          </p:nvCxnSpPr>
          <p:spPr>
            <a:xfrm flipH="1">
              <a:off x="5115" y="14525"/>
              <a:ext cx="363" cy="391"/>
            </a:xfrm>
            <a:prstGeom prst="line">
              <a:avLst/>
            </a:prstGeom>
            <a:noFill/>
            <a:ln>
              <a:solidFill>
                <a:prstClr val="black"/>
              </a:solidFill>
              <a:miter lim="800000"/>
            </a:ln>
            <a:effectLst/>
          </p:spPr>
        </p:cxnSp>
        <p:cxnSp>
          <p:nvCxnSpPr>
            <p:cNvPr id="78872" name="直接连接符 78871"/>
            <p:cNvCxnSpPr/>
            <p:nvPr/>
          </p:nvCxnSpPr>
          <p:spPr>
            <a:xfrm flipH="1">
              <a:off x="4383" y="14420"/>
              <a:ext cx="0" cy="221"/>
            </a:xfrm>
            <a:prstGeom prst="line">
              <a:avLst/>
            </a:prstGeom>
            <a:noFill/>
            <a:ln>
              <a:solidFill>
                <a:prstClr val="black"/>
              </a:solidFill>
              <a:miter lim="800000"/>
            </a:ln>
            <a:effectLst/>
          </p:spPr>
        </p:cxnSp>
        <p:cxnSp>
          <p:nvCxnSpPr>
            <p:cNvPr id="78873" name="直接连接符 78872"/>
            <p:cNvCxnSpPr/>
            <p:nvPr/>
          </p:nvCxnSpPr>
          <p:spPr>
            <a:xfrm flipH="1">
              <a:off x="3945" y="14435"/>
              <a:ext cx="0" cy="221"/>
            </a:xfrm>
            <a:prstGeom prst="line">
              <a:avLst/>
            </a:prstGeom>
            <a:noFill/>
            <a:ln>
              <a:solidFill>
                <a:prstClr val="black"/>
              </a:solidFill>
              <a:miter lim="800000"/>
            </a:ln>
            <a:effectLst/>
          </p:spPr>
        </p:cxnSp>
        <p:cxnSp>
          <p:nvCxnSpPr>
            <p:cNvPr id="78874" name="直接连接符 78873"/>
            <p:cNvCxnSpPr/>
            <p:nvPr/>
          </p:nvCxnSpPr>
          <p:spPr>
            <a:xfrm flipH="1">
              <a:off x="5478" y="14435"/>
              <a:ext cx="0" cy="221"/>
            </a:xfrm>
            <a:prstGeom prst="line">
              <a:avLst/>
            </a:prstGeom>
            <a:noFill/>
            <a:ln>
              <a:solidFill>
                <a:prstClr val="black"/>
              </a:solidFill>
              <a:miter lim="800000"/>
            </a:ln>
            <a:effectLst/>
          </p:spPr>
        </p:cxnSp>
        <p:cxnSp>
          <p:nvCxnSpPr>
            <p:cNvPr id="78875" name="直接连接符 78874"/>
            <p:cNvCxnSpPr/>
            <p:nvPr/>
          </p:nvCxnSpPr>
          <p:spPr>
            <a:xfrm flipH="1">
              <a:off x="6135" y="14420"/>
              <a:ext cx="0" cy="221"/>
            </a:xfrm>
            <a:prstGeom prst="line">
              <a:avLst/>
            </a:prstGeom>
            <a:noFill/>
            <a:ln>
              <a:solidFill>
                <a:prstClr val="black"/>
              </a:solidFill>
              <a:miter lim="800000"/>
            </a:ln>
            <a:effectLst/>
          </p:spPr>
        </p:cxnSp>
        <p:cxnSp>
          <p:nvCxnSpPr>
            <p:cNvPr id="78876" name="直接连接符 78875"/>
            <p:cNvCxnSpPr/>
            <p:nvPr/>
          </p:nvCxnSpPr>
          <p:spPr>
            <a:xfrm flipV="1">
              <a:off x="5772" y="14134"/>
              <a:ext cx="438" cy="391"/>
            </a:xfrm>
            <a:prstGeom prst="line">
              <a:avLst/>
            </a:prstGeom>
            <a:noFill/>
            <a:ln>
              <a:solidFill>
                <a:prstClr val="black"/>
              </a:solidFill>
              <a:miter lim="800000"/>
            </a:ln>
            <a:effectLst/>
          </p:spPr>
        </p:cxnSp>
        <p:cxnSp>
          <p:nvCxnSpPr>
            <p:cNvPr id="78877" name="直接连接符 78876"/>
            <p:cNvCxnSpPr/>
            <p:nvPr/>
          </p:nvCxnSpPr>
          <p:spPr>
            <a:xfrm flipH="1">
              <a:off x="5772" y="14420"/>
              <a:ext cx="0" cy="221"/>
            </a:xfrm>
            <a:prstGeom prst="line">
              <a:avLst/>
            </a:prstGeom>
            <a:noFill/>
            <a:ln>
              <a:solidFill>
                <a:prstClr val="black"/>
              </a:solidFill>
              <a:miter lim="800000"/>
            </a:ln>
            <a:effectLst/>
          </p:spPr>
        </p:cxn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1923"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buNone/>
            </a:pPr>
            <a:r>
              <a:rPr sz="2400"/>
              <a:t>（3）渡线两端的道岔不能并入一组。</a:t>
            </a:r>
          </a:p>
          <a:p>
            <a:pPr lvl="0">
              <a:buNone/>
            </a:pPr>
            <a:endParaRPr sz="2400"/>
          </a:p>
          <a:p>
            <a:pPr lvl="0">
              <a:buNone/>
            </a:pPr>
            <a:endParaRPr sz="2400"/>
          </a:p>
          <a:p>
            <a:pPr lvl="0">
              <a:buNone/>
            </a:pPr>
            <a:r>
              <a:rPr sz="2400"/>
              <a:t>（4）交叉渡线必须单独划作一组，如下图中道岔3组应与5组合并，不能单独划分一组。</a:t>
            </a:r>
            <a:r>
              <a:t> </a:t>
            </a:r>
          </a:p>
        </p:txBody>
      </p:sp>
      <p:sp>
        <p:nvSpPr>
          <p:cNvPr id="81924" name="Rectangle 4"/>
          <p:cNvSpPr>
            <a:spLocks noGrp="1"/>
          </p:cNvSpPr>
          <p:nvPr>
            <p:ph type="title"/>
          </p:nvPr>
        </p:nvSpPr>
        <p:spPr>
          <a:xfrm>
            <a:off x="755650" y="1125538"/>
            <a:ext cx="7793038" cy="550862"/>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grpSp>
        <p:nvGrpSpPr>
          <p:cNvPr id="81926" name="Group 6"/>
          <p:cNvGrpSpPr/>
          <p:nvPr/>
        </p:nvGrpSpPr>
        <p:grpSpPr>
          <a:xfrm>
            <a:off x="4716463" y="2492375"/>
            <a:ext cx="1668462" cy="744538"/>
            <a:chOff x="3672" y="2318"/>
            <a:chExt cx="2628" cy="1172"/>
          </a:xfrm>
        </p:grpSpPr>
        <p:sp>
          <p:nvSpPr>
            <p:cNvPr id="81927" name="Rectangle 7"/>
            <p:cNvSpPr/>
            <p:nvPr/>
          </p:nvSpPr>
          <p:spPr>
            <a:xfrm>
              <a:off x="4110" y="3099"/>
              <a:ext cx="903"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sp>
          <p:nvSpPr>
            <p:cNvPr id="81928" name="Rectangle 8"/>
            <p:cNvSpPr/>
            <p:nvPr/>
          </p:nvSpPr>
          <p:spPr>
            <a:xfrm>
              <a:off x="4767" y="2318"/>
              <a:ext cx="903"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cxnSp>
          <p:nvCxnSpPr>
            <p:cNvPr id="81929" name="直接连接符 81928"/>
            <p:cNvCxnSpPr/>
            <p:nvPr/>
          </p:nvCxnSpPr>
          <p:spPr>
            <a:xfrm>
              <a:off x="3672" y="2525"/>
              <a:ext cx="2628" cy="0"/>
            </a:xfrm>
            <a:prstGeom prst="line">
              <a:avLst/>
            </a:prstGeom>
            <a:noFill/>
            <a:ln>
              <a:solidFill>
                <a:prstClr val="black"/>
              </a:solidFill>
              <a:miter lim="800000"/>
            </a:ln>
            <a:effectLst/>
          </p:spPr>
        </p:cxnSp>
        <p:cxnSp>
          <p:nvCxnSpPr>
            <p:cNvPr id="81930" name="直接连接符 81929"/>
            <p:cNvCxnSpPr/>
            <p:nvPr/>
          </p:nvCxnSpPr>
          <p:spPr>
            <a:xfrm>
              <a:off x="3672" y="3307"/>
              <a:ext cx="2628" cy="0"/>
            </a:xfrm>
            <a:prstGeom prst="line">
              <a:avLst/>
            </a:prstGeom>
            <a:noFill/>
            <a:ln>
              <a:solidFill>
                <a:prstClr val="black"/>
              </a:solidFill>
              <a:miter lim="800000"/>
            </a:ln>
            <a:effectLst/>
          </p:spPr>
        </p:cxnSp>
        <p:cxnSp>
          <p:nvCxnSpPr>
            <p:cNvPr id="81931" name="直接连接符 81930"/>
            <p:cNvCxnSpPr/>
            <p:nvPr/>
          </p:nvCxnSpPr>
          <p:spPr>
            <a:xfrm flipH="1">
              <a:off x="4548" y="2525"/>
              <a:ext cx="657" cy="782"/>
            </a:xfrm>
            <a:prstGeom prst="line">
              <a:avLst/>
            </a:prstGeom>
            <a:noFill/>
            <a:ln>
              <a:solidFill>
                <a:prstClr val="black"/>
              </a:solidFill>
              <a:miter lim="800000"/>
            </a:ln>
            <a:effectLst/>
          </p:spPr>
        </p:cxnSp>
        <p:cxnSp>
          <p:nvCxnSpPr>
            <p:cNvPr id="81932" name="直接连接符 81931"/>
            <p:cNvCxnSpPr/>
            <p:nvPr/>
          </p:nvCxnSpPr>
          <p:spPr>
            <a:xfrm flipH="1">
              <a:off x="4548" y="3180"/>
              <a:ext cx="0" cy="221"/>
            </a:xfrm>
            <a:prstGeom prst="line">
              <a:avLst/>
            </a:prstGeom>
            <a:noFill/>
            <a:ln>
              <a:solidFill>
                <a:prstClr val="black"/>
              </a:solidFill>
              <a:miter lim="800000"/>
            </a:ln>
            <a:effectLst/>
          </p:spPr>
        </p:cxnSp>
        <p:cxnSp>
          <p:nvCxnSpPr>
            <p:cNvPr id="81933" name="直接连接符 81932"/>
            <p:cNvCxnSpPr/>
            <p:nvPr/>
          </p:nvCxnSpPr>
          <p:spPr>
            <a:xfrm flipH="1">
              <a:off x="5205" y="2409"/>
              <a:ext cx="0" cy="221"/>
            </a:xfrm>
            <a:prstGeom prst="line">
              <a:avLst/>
            </a:prstGeom>
            <a:noFill/>
            <a:ln>
              <a:solidFill>
                <a:prstClr val="black"/>
              </a:solidFill>
              <a:miter lim="800000"/>
            </a:ln>
            <a:effectLst/>
          </p:spPr>
        </p:cxnSp>
      </p:grpSp>
      <p:grpSp>
        <p:nvGrpSpPr>
          <p:cNvPr id="81934" name="组合 81933"/>
          <p:cNvGrpSpPr/>
          <p:nvPr/>
        </p:nvGrpSpPr>
        <p:grpSpPr>
          <a:xfrm>
            <a:off x="5148263" y="4221163"/>
            <a:ext cx="2808287" cy="928687"/>
            <a:chOff x="3672" y="4047"/>
            <a:chExt cx="3723" cy="782"/>
          </a:xfrm>
        </p:grpSpPr>
        <p:sp>
          <p:nvSpPr>
            <p:cNvPr id="81935" name="矩形 81934"/>
            <p:cNvSpPr/>
            <p:nvPr/>
          </p:nvSpPr>
          <p:spPr>
            <a:xfrm>
              <a:off x="4158" y="4238"/>
              <a:ext cx="903"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sp>
          <p:nvSpPr>
            <p:cNvPr id="81936" name="Rectangle 10"/>
            <p:cNvSpPr/>
            <p:nvPr/>
          </p:nvSpPr>
          <p:spPr>
            <a:xfrm>
              <a:off x="5631" y="4193"/>
              <a:ext cx="1122" cy="391"/>
            </a:xfrm>
            <a:prstGeom prst="rect">
              <a:avLst/>
            </a:prstGeom>
            <a:solidFill>
              <a:srgbClr val="FFFFFF"/>
            </a:solidFill>
            <a:ln w="7620">
              <a:solidFill>
                <a:prstClr val="black"/>
              </a:solidFill>
              <a:prstDash val="dash"/>
              <a:miter lim="800000"/>
            </a:ln>
            <a:effectLst/>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cxnSp>
          <p:nvCxnSpPr>
            <p:cNvPr id="81937" name="直接连接符 81936"/>
            <p:cNvCxnSpPr/>
            <p:nvPr/>
          </p:nvCxnSpPr>
          <p:spPr>
            <a:xfrm>
              <a:off x="3672" y="4438"/>
              <a:ext cx="3723" cy="0"/>
            </a:xfrm>
            <a:prstGeom prst="line">
              <a:avLst/>
            </a:prstGeom>
            <a:noFill/>
            <a:ln>
              <a:solidFill>
                <a:prstClr val="black"/>
              </a:solidFill>
              <a:miter lim="800000"/>
            </a:ln>
            <a:effectLst/>
          </p:spPr>
        </p:cxnSp>
        <p:cxnSp>
          <p:nvCxnSpPr>
            <p:cNvPr id="81938" name="直接连接符 81937"/>
            <p:cNvCxnSpPr/>
            <p:nvPr/>
          </p:nvCxnSpPr>
          <p:spPr>
            <a:xfrm flipH="1">
              <a:off x="3891" y="4438"/>
              <a:ext cx="438" cy="391"/>
            </a:xfrm>
            <a:prstGeom prst="line">
              <a:avLst/>
            </a:prstGeom>
            <a:noFill/>
            <a:ln>
              <a:solidFill>
                <a:prstClr val="black"/>
              </a:solidFill>
              <a:miter lim="800000"/>
            </a:ln>
            <a:effectLst/>
          </p:spPr>
        </p:cxnSp>
        <p:cxnSp>
          <p:nvCxnSpPr>
            <p:cNvPr id="81939" name="直接连接符 81938"/>
            <p:cNvCxnSpPr/>
            <p:nvPr/>
          </p:nvCxnSpPr>
          <p:spPr>
            <a:xfrm flipV="1">
              <a:off x="4767" y="4047"/>
              <a:ext cx="438" cy="391"/>
            </a:xfrm>
            <a:prstGeom prst="line">
              <a:avLst/>
            </a:prstGeom>
            <a:noFill/>
            <a:ln>
              <a:solidFill>
                <a:prstClr val="black"/>
              </a:solidFill>
              <a:miter lim="800000"/>
            </a:ln>
            <a:effectLst/>
          </p:spPr>
        </p:cxnSp>
        <p:cxnSp>
          <p:nvCxnSpPr>
            <p:cNvPr id="81940" name="直接连接符 81939"/>
            <p:cNvCxnSpPr/>
            <p:nvPr/>
          </p:nvCxnSpPr>
          <p:spPr>
            <a:xfrm flipV="1">
              <a:off x="6519" y="4047"/>
              <a:ext cx="363" cy="391"/>
            </a:xfrm>
            <a:prstGeom prst="line">
              <a:avLst/>
            </a:prstGeom>
            <a:noFill/>
            <a:ln>
              <a:solidFill>
                <a:prstClr val="black"/>
              </a:solidFill>
              <a:miter lim="800000"/>
            </a:ln>
            <a:effectLst/>
          </p:spPr>
        </p:cxnSp>
        <p:cxnSp>
          <p:nvCxnSpPr>
            <p:cNvPr id="81941" name="直接连接符 81940"/>
            <p:cNvCxnSpPr/>
            <p:nvPr/>
          </p:nvCxnSpPr>
          <p:spPr>
            <a:xfrm>
              <a:off x="5862" y="4438"/>
              <a:ext cx="363" cy="391"/>
            </a:xfrm>
            <a:prstGeom prst="line">
              <a:avLst/>
            </a:prstGeom>
            <a:noFill/>
            <a:ln>
              <a:solidFill>
                <a:prstClr val="black"/>
              </a:solidFill>
              <a:miter lim="800000"/>
            </a:ln>
            <a:effectLst/>
          </p:spPr>
        </p:cxnSp>
        <p:cxnSp>
          <p:nvCxnSpPr>
            <p:cNvPr id="81942" name="直接连接符 81941"/>
            <p:cNvCxnSpPr/>
            <p:nvPr/>
          </p:nvCxnSpPr>
          <p:spPr>
            <a:xfrm flipH="1">
              <a:off x="4767" y="4333"/>
              <a:ext cx="0" cy="221"/>
            </a:xfrm>
            <a:prstGeom prst="line">
              <a:avLst/>
            </a:prstGeom>
            <a:noFill/>
            <a:ln>
              <a:solidFill>
                <a:prstClr val="black"/>
              </a:solidFill>
              <a:miter lim="800000"/>
            </a:ln>
            <a:effectLst/>
          </p:spPr>
        </p:cxnSp>
        <p:cxnSp>
          <p:nvCxnSpPr>
            <p:cNvPr id="81943" name="直接连接符 81942"/>
            <p:cNvCxnSpPr/>
            <p:nvPr/>
          </p:nvCxnSpPr>
          <p:spPr>
            <a:xfrm flipH="1">
              <a:off x="4329" y="4348"/>
              <a:ext cx="0" cy="221"/>
            </a:xfrm>
            <a:prstGeom prst="line">
              <a:avLst/>
            </a:prstGeom>
            <a:noFill/>
            <a:ln>
              <a:solidFill>
                <a:prstClr val="black"/>
              </a:solidFill>
              <a:miter lim="800000"/>
            </a:ln>
            <a:effectLst/>
          </p:spPr>
        </p:cxnSp>
        <p:cxnSp>
          <p:nvCxnSpPr>
            <p:cNvPr id="81944" name="直接连接符 81943"/>
            <p:cNvCxnSpPr/>
            <p:nvPr/>
          </p:nvCxnSpPr>
          <p:spPr>
            <a:xfrm flipH="1">
              <a:off x="5862" y="4348"/>
              <a:ext cx="0" cy="221"/>
            </a:xfrm>
            <a:prstGeom prst="line">
              <a:avLst/>
            </a:prstGeom>
            <a:noFill/>
            <a:ln>
              <a:solidFill>
                <a:prstClr val="black"/>
              </a:solidFill>
              <a:miter lim="800000"/>
            </a:ln>
            <a:effectLst/>
          </p:spPr>
        </p:cxnSp>
        <p:cxnSp>
          <p:nvCxnSpPr>
            <p:cNvPr id="81945" name="直接连接符 81944"/>
            <p:cNvCxnSpPr/>
            <p:nvPr/>
          </p:nvCxnSpPr>
          <p:spPr>
            <a:xfrm flipH="1">
              <a:off x="6519" y="4333"/>
              <a:ext cx="0" cy="221"/>
            </a:xfrm>
            <a:prstGeom prst="line">
              <a:avLst/>
            </a:prstGeom>
            <a:noFill/>
            <a:ln>
              <a:solidFill>
                <a:prstClr val="black"/>
              </a:solidFill>
              <a:miter lim="800000"/>
            </a:ln>
            <a:effectLst/>
          </p:spPr>
        </p:cxnSp>
        <p:cxnSp>
          <p:nvCxnSpPr>
            <p:cNvPr id="81946" name="直接连接符 81945"/>
            <p:cNvCxnSpPr/>
            <p:nvPr/>
          </p:nvCxnSpPr>
          <p:spPr>
            <a:xfrm flipH="1">
              <a:off x="5787" y="4438"/>
              <a:ext cx="369" cy="391"/>
            </a:xfrm>
            <a:prstGeom prst="line">
              <a:avLst/>
            </a:prstGeom>
            <a:noFill/>
            <a:ln>
              <a:solidFill>
                <a:prstClr val="black"/>
              </a:solidFill>
              <a:miter lim="800000"/>
            </a:ln>
            <a:effectLst/>
          </p:spPr>
        </p:cxnSp>
        <p:cxnSp>
          <p:nvCxnSpPr>
            <p:cNvPr id="81947" name="直接连接符 81946"/>
            <p:cNvCxnSpPr/>
            <p:nvPr/>
          </p:nvCxnSpPr>
          <p:spPr>
            <a:xfrm flipH="1">
              <a:off x="6156" y="4333"/>
              <a:ext cx="0" cy="221"/>
            </a:xfrm>
            <a:prstGeom prst="line">
              <a:avLst/>
            </a:prstGeom>
            <a:noFill/>
            <a:ln>
              <a:solidFill>
                <a:prstClr val="black"/>
              </a:solidFill>
              <a:miter lim="800000"/>
            </a:ln>
            <a:effectLst/>
          </p:spPr>
        </p:cxn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0900"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sp>
        <p:nvSpPr>
          <p:cNvPr id="80899" name="NotDefined 3"/>
          <p:cNvSpPr>
            <a:spLocks noGrp="1"/>
          </p:cNvSpPr>
          <p:nvPr>
            <p:ph type="body" sz="half" idx="4294967295"/>
          </p:nvPr>
        </p:nvSpPr>
        <p:spPr>
          <a:xfrm>
            <a:off x="755650" y="1989138"/>
            <a:ext cx="838835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r>
              <a:rPr sz="2000"/>
              <a:t>3、计算咽喉区各道岔组总占用时间</a:t>
            </a:r>
          </a:p>
          <a:p>
            <a:pPr lvl="0">
              <a:buNone/>
            </a:pPr>
            <a:r>
              <a:rPr sz="2000"/>
              <a:t>        ××咽喉区道岔组占用时间计算表</a:t>
            </a:r>
          </a:p>
        </p:txBody>
      </p:sp>
      <p:graphicFrame>
        <p:nvGraphicFramePr>
          <p:cNvPr id="81188" name="Table 24"/>
          <p:cNvGraphicFramePr>
            <a:graphicFrameLocks noGrp="1"/>
          </p:cNvGraphicFramePr>
          <p:nvPr>
            <p:ph sz="half" idx="2"/>
          </p:nvPr>
        </p:nvGraphicFramePr>
        <p:xfrm>
          <a:off x="611188" y="3213100"/>
          <a:ext cx="7777162" cy="2409825"/>
        </p:xfrm>
        <a:graphic>
          <a:graphicData uri="http://schemas.openxmlformats.org/drawingml/2006/table">
            <a:tbl>
              <a:tblPr/>
              <a:tblGrid>
                <a:gridCol w="674688">
                  <a:extLst>
                    <a:ext uri="{9D8B030D-6E8A-4147-A177-3AD203B41FA5}">
                      <a16:colId xmlns:a16="http://schemas.microsoft.com/office/drawing/2014/main" val="20000"/>
                    </a:ext>
                  </a:extLst>
                </a:gridCol>
                <a:gridCol w="892175">
                  <a:extLst>
                    <a:ext uri="{9D8B030D-6E8A-4147-A177-3AD203B41FA5}">
                      <a16:colId xmlns:a16="http://schemas.microsoft.com/office/drawing/2014/main" val="20001"/>
                    </a:ext>
                  </a:extLst>
                </a:gridCol>
                <a:gridCol w="660400">
                  <a:extLst>
                    <a:ext uri="{9D8B030D-6E8A-4147-A177-3AD203B41FA5}">
                      <a16:colId xmlns:a16="http://schemas.microsoft.com/office/drawing/2014/main" val="20002"/>
                    </a:ext>
                  </a:extLst>
                </a:gridCol>
                <a:gridCol w="904875">
                  <a:extLst>
                    <a:ext uri="{9D8B030D-6E8A-4147-A177-3AD203B41FA5}">
                      <a16:colId xmlns:a16="http://schemas.microsoft.com/office/drawing/2014/main" val="20003"/>
                    </a:ext>
                  </a:extLst>
                </a:gridCol>
                <a:gridCol w="781050">
                  <a:extLst>
                    <a:ext uri="{9D8B030D-6E8A-4147-A177-3AD203B41FA5}">
                      <a16:colId xmlns:a16="http://schemas.microsoft.com/office/drawing/2014/main" val="20004"/>
                    </a:ext>
                  </a:extLst>
                </a:gridCol>
                <a:gridCol w="782638">
                  <a:extLst>
                    <a:ext uri="{9D8B030D-6E8A-4147-A177-3AD203B41FA5}">
                      <a16:colId xmlns:a16="http://schemas.microsoft.com/office/drawing/2014/main" val="20005"/>
                    </a:ext>
                  </a:extLst>
                </a:gridCol>
                <a:gridCol w="619125">
                  <a:extLst>
                    <a:ext uri="{9D8B030D-6E8A-4147-A177-3AD203B41FA5}">
                      <a16:colId xmlns:a16="http://schemas.microsoft.com/office/drawing/2014/main" val="20006"/>
                    </a:ext>
                  </a:extLst>
                </a:gridCol>
                <a:gridCol w="612775">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330200">
                <a:tc rowSpan="2">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进路</a:t>
                      </a:r>
                    </a:p>
                    <a:p>
                      <a:pPr lvl="0" algn="ctr">
                        <a:spcBef>
                          <a:spcPct val="0"/>
                        </a:spcBef>
                        <a:buClrTx/>
                        <a:buSzTx/>
                        <a:buFontTx/>
                        <a:buNone/>
                      </a:pPr>
                      <a:r>
                        <a:rPr sz="1400">
                          <a:solidFill>
                            <a:srgbClr val="000000"/>
                          </a:solidFill>
                          <a:latin typeface="Times New Roman" pitchFamily="18" charset="0"/>
                          <a:ea typeface="Times New Roman" pitchFamily="18" charset="0"/>
                        </a:rPr>
                        <a:t>编号</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rowSpan="2">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作业</a:t>
                      </a:r>
                    </a:p>
                    <a:p>
                      <a:pPr lvl="0" algn="ctr">
                        <a:spcBef>
                          <a:spcPct val="0"/>
                        </a:spcBef>
                        <a:buClrTx/>
                        <a:buSzTx/>
                        <a:buFontTx/>
                        <a:buNone/>
                      </a:pPr>
                      <a:r>
                        <a:rPr sz="1400">
                          <a:solidFill>
                            <a:srgbClr val="000000"/>
                          </a:solidFill>
                          <a:latin typeface="Times New Roman" pitchFamily="18" charset="0"/>
                          <a:ea typeface="Times New Roman" pitchFamily="18" charset="0"/>
                        </a:rPr>
                        <a:t>进路</a:t>
                      </a:r>
                    </a:p>
                    <a:p>
                      <a:pPr lvl="0" algn="ctr">
                        <a:spcBef>
                          <a:spcPct val="0"/>
                        </a:spcBef>
                        <a:buClrTx/>
                        <a:buSzTx/>
                        <a:buFontTx/>
                        <a:buNone/>
                      </a:pPr>
                      <a:r>
                        <a:rPr sz="1400">
                          <a:solidFill>
                            <a:srgbClr val="000000"/>
                          </a:solidFill>
                          <a:latin typeface="Times New Roman" pitchFamily="18" charset="0"/>
                          <a:ea typeface="Times New Roman" pitchFamily="18" charset="0"/>
                        </a:rPr>
                        <a:t>名称</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rowSpan="2">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占用</a:t>
                      </a:r>
                    </a:p>
                    <a:p>
                      <a:pPr lvl="0" algn="ctr">
                        <a:spcBef>
                          <a:spcPct val="0"/>
                        </a:spcBef>
                        <a:buClrTx/>
                        <a:buSzTx/>
                        <a:buFontTx/>
                        <a:buNone/>
                      </a:pPr>
                      <a:r>
                        <a:rPr sz="1400">
                          <a:solidFill>
                            <a:srgbClr val="000000"/>
                          </a:solidFill>
                          <a:latin typeface="Times New Roman" pitchFamily="18" charset="0"/>
                          <a:ea typeface="Times New Roman" pitchFamily="18" charset="0"/>
                        </a:rPr>
                        <a:t>次数</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rowSpan="2">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每次占</a:t>
                      </a:r>
                    </a:p>
                    <a:p>
                      <a:pPr lvl="0" algn="ctr">
                        <a:spcBef>
                          <a:spcPct val="0"/>
                        </a:spcBef>
                        <a:buClrTx/>
                        <a:buSzTx/>
                        <a:buFontTx/>
                        <a:buNone/>
                      </a:pPr>
                      <a:r>
                        <a:rPr sz="1400">
                          <a:solidFill>
                            <a:srgbClr val="000000"/>
                          </a:solidFill>
                          <a:latin typeface="Times New Roman" pitchFamily="18" charset="0"/>
                          <a:ea typeface="Times New Roman" pitchFamily="18" charset="0"/>
                        </a:rPr>
                        <a:t>用时间</a:t>
                      </a:r>
                      <a:endParaRPr sz="1400">
                        <a:ea typeface="Times New Roman" pitchFamily="18" charset="0"/>
                      </a:endParaRPr>
                    </a:p>
                    <a:p>
                      <a:pPr lvl="0" algn="ctr" eaLnBrk="0" hangingPunct="0">
                        <a:spcBef>
                          <a:spcPct val="0"/>
                        </a:spcBef>
                        <a:buClrTx/>
                        <a:buSzTx/>
                        <a:buFontTx/>
                        <a:buNone/>
                      </a:pPr>
                      <a:r>
                        <a:rPr sz="1400">
                          <a:solidFill>
                            <a:srgbClr val="000000"/>
                          </a:solidFill>
                          <a:latin typeface="Times New Roman" pitchFamily="18" charset="0"/>
                          <a:ea typeface="Times New Roman" pitchFamily="18" charset="0"/>
                        </a:rPr>
                        <a:t>（分）</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gridSpan="2">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占用时间（</a:t>
                      </a:r>
                      <a:r>
                        <a:rPr sz="1400">
                          <a:solidFill>
                            <a:srgbClr val="000000"/>
                          </a:solidFill>
                          <a:latin typeface="Times New Roman" pitchFamily="18" charset="0"/>
                        </a:rPr>
                        <a:t>分</a:t>
                      </a:r>
                      <a:r>
                        <a:rPr sz="1400">
                          <a:solidFill>
                            <a:srgbClr val="000000"/>
                          </a:solidFill>
                          <a:latin typeface="Times New Roman" pitchFamily="18" charset="0"/>
                          <a:ea typeface="Times New Roman" pitchFamily="18" charset="0"/>
                        </a:rPr>
                        <a:t>）</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hMerge="1">
                  <a:txBody>
                    <a:bodyPr vert="horz" wrap="square"/>
                    <a:lstStyle/>
                    <a:p>
                      <a:endParaRPr/>
                    </a:p>
                  </a:txBody>
                  <a:tcPr>
                    <a:lnR w="12700" cap="rnd">
                      <a:miter lim="800000"/>
                    </a:lnR>
                    <a:lnT w="12700" cap="rnd">
                      <a:solidFill>
                        <a:prstClr val="black"/>
                      </a:solidFill>
                      <a:miter lim="800000"/>
                    </a:lnT>
                    <a:lnB w="12700" cap="rnd">
                      <a:solidFill>
                        <a:prstClr val="black"/>
                      </a:solidFill>
                      <a:miter lim="800000"/>
                    </a:lnB>
                  </a:tcPr>
                </a:tc>
                <a:tc gridSpan="5">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各道岔组占用时间（</a:t>
                      </a:r>
                      <a:r>
                        <a:rPr sz="1400">
                          <a:solidFill>
                            <a:srgbClr val="000000"/>
                          </a:solidFill>
                          <a:latin typeface="Times New Roman" pitchFamily="18" charset="0"/>
                        </a:rPr>
                        <a:t>分</a:t>
                      </a:r>
                      <a:r>
                        <a:rPr sz="1400">
                          <a:solidFill>
                            <a:srgbClr val="000000"/>
                          </a:solidFill>
                          <a:latin typeface="Times New Roman" pitchFamily="18" charset="0"/>
                          <a:ea typeface="Times New Roman" pitchFamily="18" charset="0"/>
                        </a:rPr>
                        <a:t>）</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R w="12700" cap="rnd">
                      <a:miter lim="800000"/>
                    </a:lnR>
                    <a:lnT w="12700" cap="rnd">
                      <a:solidFill>
                        <a:prstClr val="black"/>
                      </a:solidFill>
                      <a:miter lim="800000"/>
                    </a:lnT>
                    <a:lnB w="12700" cap="rnd">
                      <a:solidFill>
                        <a:prstClr val="black"/>
                      </a:solidFill>
                      <a:miter lim="800000"/>
                    </a:lnB>
                  </a:tcPr>
                </a:tc>
                <a:extLst>
                  <a:ext uri="{0D108BD9-81ED-4DB2-BD59-A6C34878D82A}">
                    <a16:rowId xmlns:a16="http://schemas.microsoft.com/office/drawing/2014/main" val="10000"/>
                  </a:ext>
                </a:extLst>
              </a:tr>
              <a:tr h="625475">
                <a:tc vMerge="1">
                  <a:txBody>
                    <a:bodyPr vert="horz" wrap="square"/>
                    <a:lstStyle/>
                    <a:p>
                      <a:endParaRPr/>
                    </a:p>
                  </a:txBody>
                  <a:tcPr>
                    <a:lnL w="12700" cap="rnd">
                      <a:solidFill>
                        <a:prstClr val="black"/>
                      </a:solidFill>
                      <a:miter lim="800000"/>
                    </a:lnL>
                    <a:lnR w="12700" cap="rnd">
                      <a:solidFill>
                        <a:prstClr val="black"/>
                      </a:solidFill>
                      <a:miter lim="800000"/>
                    </a:lnR>
                    <a:lnB w="12700" cap="rnd">
                      <a:miter lim="800000"/>
                    </a:lnB>
                  </a:tcPr>
                </a:tc>
                <a:tc vMerge="1">
                  <a:txBody>
                    <a:bodyPr vert="horz" wrap="square"/>
                    <a:lstStyle/>
                    <a:p>
                      <a:endParaRPr/>
                    </a:p>
                  </a:txBody>
                  <a:tcPr>
                    <a:lnL w="12700" cap="rnd">
                      <a:solidFill>
                        <a:prstClr val="black"/>
                      </a:solidFill>
                      <a:miter lim="800000"/>
                    </a:lnL>
                    <a:lnR w="12700" cap="rnd">
                      <a:solidFill>
                        <a:prstClr val="black"/>
                      </a:solidFill>
                      <a:miter lim="800000"/>
                    </a:lnR>
                    <a:lnB w="12700" cap="rnd">
                      <a:miter lim="800000"/>
                    </a:lnB>
                  </a:tcPr>
                </a:tc>
                <a:tc vMerge="1">
                  <a:txBody>
                    <a:bodyPr vert="horz" wrap="square"/>
                    <a:lstStyle/>
                    <a:p>
                      <a:endParaRPr/>
                    </a:p>
                  </a:txBody>
                  <a:tcPr>
                    <a:lnL w="12700" cap="rnd">
                      <a:solidFill>
                        <a:prstClr val="black"/>
                      </a:solidFill>
                      <a:miter lim="800000"/>
                    </a:lnL>
                    <a:lnR w="12700" cap="rnd">
                      <a:solidFill>
                        <a:prstClr val="black"/>
                      </a:solidFill>
                      <a:miter lim="800000"/>
                    </a:lnR>
                    <a:lnB w="12700" cap="rnd">
                      <a:miter lim="800000"/>
                    </a:lnB>
                  </a:tcPr>
                </a:tc>
                <a:tc vMerge="1">
                  <a:txBody>
                    <a:bodyPr vert="horz" wrap="square"/>
                    <a:lstStyle/>
                    <a:p>
                      <a:endParaRPr/>
                    </a:p>
                  </a:txBody>
                  <a:tcPr>
                    <a:lnL w="12700" cap="rnd">
                      <a:solidFill>
                        <a:prstClr val="black"/>
                      </a:solidFill>
                      <a:miter lim="800000"/>
                    </a:lnL>
                    <a:lnR w="12700" cap="rnd">
                      <a:solidFill>
                        <a:prstClr val="black"/>
                      </a:solidFill>
                      <a:miter lim="800000"/>
                    </a:lnR>
                    <a:lnB w="12700" cap="rnd">
                      <a:miter lim="800000"/>
                    </a:lnB>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总计</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其中</a:t>
                      </a:r>
                      <a:endParaRPr sz="1400">
                        <a:ea typeface="Times New Roman" pitchFamily="18" charset="0"/>
                      </a:endParaRPr>
                    </a:p>
                    <a:p>
                      <a:pPr lvl="0" algn="ctr" eaLnBrk="0" hangingPunct="0">
                        <a:spcBef>
                          <a:spcPct val="0"/>
                        </a:spcBef>
                        <a:buClrTx/>
                        <a:buSzTx/>
                        <a:buFontTx/>
                        <a:buNone/>
                      </a:pPr>
                      <a:r>
                        <a:rPr sz="1400">
                          <a:solidFill>
                            <a:srgbClr val="000000"/>
                          </a:solidFill>
                          <a:latin typeface="Times New Roman" pitchFamily="18" charset="0"/>
                          <a:ea typeface="Times New Roman" pitchFamily="18" charset="0"/>
                        </a:rPr>
                        <a:t>∑t</a:t>
                      </a:r>
                      <a:r>
                        <a:rPr sz="1400" baseline="-30000">
                          <a:solidFill>
                            <a:srgbClr val="000000"/>
                          </a:solidFill>
                          <a:latin typeface="Times New Roman" pitchFamily="18" charset="0"/>
                          <a:ea typeface="Times New Roman" pitchFamily="18" charset="0"/>
                        </a:rPr>
                        <a:t>固</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extLst>
                  <a:ext uri="{0D108BD9-81ED-4DB2-BD59-A6C34878D82A}">
                    <a16:rowId xmlns:a16="http://schemas.microsoft.com/office/drawing/2014/main" val="10001"/>
                  </a:ext>
                </a:extLst>
              </a:tr>
              <a:tr h="246062">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1</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2</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3</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4</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5</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6</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gridSpan="5">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7</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R w="12700" cap="rnd">
                      <a:miter lim="800000"/>
                    </a:lnR>
                    <a:lnT w="12700" cap="rnd">
                      <a:solidFill>
                        <a:prstClr val="black"/>
                      </a:solidFill>
                      <a:miter lim="800000"/>
                    </a:lnT>
                    <a:lnB w="12700" cap="rnd">
                      <a:solidFill>
                        <a:prstClr val="black"/>
                      </a:solidFill>
                      <a:miter lim="800000"/>
                    </a:lnB>
                  </a:tcPr>
                </a:tc>
                <a:extLst>
                  <a:ext uri="{0D108BD9-81ED-4DB2-BD59-A6C34878D82A}">
                    <a16:rowId xmlns:a16="http://schemas.microsoft.com/office/drawing/2014/main" val="10002"/>
                  </a:ext>
                </a:extLst>
              </a:tr>
              <a:tr h="523875">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gridSpan="5">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R w="12700" cap="rnd">
                      <a:miter lim="800000"/>
                    </a:lnR>
                    <a:lnT w="12700" cap="rnd">
                      <a:solidFill>
                        <a:prstClr val="black"/>
                      </a:solidFill>
                      <a:miter lim="800000"/>
                    </a:lnT>
                    <a:lnB w="12700" cap="rnd">
                      <a:solidFill>
                        <a:prstClr val="black"/>
                      </a:solidFill>
                      <a:miter lim="800000"/>
                    </a:lnB>
                  </a:tcPr>
                </a:tc>
                <a:extLst>
                  <a:ext uri="{0D108BD9-81ED-4DB2-BD59-A6C34878D82A}">
                    <a16:rowId xmlns:a16="http://schemas.microsoft.com/office/drawing/2014/main" val="10003"/>
                  </a:ext>
                </a:extLst>
              </a:tr>
              <a:tr h="625475">
                <a:tc gridSpan="2">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lvl="0" algn="ctr">
                        <a:spcBef>
                          <a:spcPct val="0"/>
                        </a:spcBef>
                        <a:buClrTx/>
                        <a:buSzTx/>
                        <a:buFontTx/>
                        <a:buNone/>
                      </a:pPr>
                      <a:r>
                        <a:rPr sz="1400">
                          <a:solidFill>
                            <a:srgbClr val="000000"/>
                          </a:solidFill>
                          <a:latin typeface="Times New Roman" pitchFamily="18" charset="0"/>
                          <a:ea typeface="Times New Roman" pitchFamily="18" charset="0"/>
                        </a:rPr>
                        <a:t>各项作业占用总时间（</a:t>
                      </a:r>
                      <a:r>
                        <a:rPr sz="1400">
                          <a:solidFill>
                            <a:srgbClr val="000000"/>
                          </a:solidFill>
                          <a:latin typeface="Times New Roman" pitchFamily="18" charset="0"/>
                        </a:rPr>
                        <a:t>分</a:t>
                      </a:r>
                      <a:r>
                        <a:rPr sz="1400">
                          <a:solidFill>
                            <a:srgbClr val="000000"/>
                          </a:solidFill>
                          <a:latin typeface="Times New Roman" pitchFamily="18" charset="0"/>
                          <a:ea typeface="Times New Roman" pitchFamily="18" charset="0"/>
                        </a:rPr>
                        <a:t>）</a:t>
                      </a:r>
                      <a:endParaRPr sz="1400">
                        <a:latin typeface="Arial" pitchFamily="34" charset="0"/>
                      </a:endParaRPr>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AFFFEA"/>
                    </a:solidFill>
                  </a:tcPr>
                </a:tc>
                <a:tc hMerge="1">
                  <a:txBody>
                    <a:bodyPr vert="horz" wrap="square"/>
                    <a:lstStyle/>
                    <a:p>
                      <a:endParaRPr/>
                    </a:p>
                  </a:txBody>
                  <a:tcPr>
                    <a:lnR w="12700" cap="rnd">
                      <a:miter lim="800000"/>
                    </a:lnR>
                    <a:lnT w="12700" cap="rnd">
                      <a:solidFill>
                        <a:prstClr val="black"/>
                      </a:solidFill>
                      <a:miter lim="800000"/>
                    </a:lnT>
                    <a:lnB w="12700" cap="rnd">
                      <a:solidFill>
                        <a:prstClr val="black"/>
                      </a:solidFill>
                      <a:miter lim="800000"/>
                    </a:lnB>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gridSpan="5">
                  <a:txBody>
                    <a:bodyPr vert="horz" wrap="square"/>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1800" b="0" i="0" u="none" baseline="0">
                          <a:solidFill>
                            <a:schemeClr val="tx1"/>
                          </a:solidFill>
                          <a:effectLst/>
                          <a:latin typeface="Tahoma" pitchFamily="34" charset="0"/>
                          <a:ea typeface="宋体" pitchFamily="2" charset="-122"/>
                        </a:defRPr>
                      </a:lvl5pPr>
                    </a:lstStyle>
                    <a:p>
                      <a:pPr marL="0" lvl="0" indent="0">
                        <a:buNone/>
                      </a:pPr>
                      <a:endParaRPr sz="1400"/>
                    </a:p>
                  </a:txBody>
                  <a:tcPr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T w="12700" cap="rnd">
                      <a:solidFill>
                        <a:prstClr val="black"/>
                      </a:solidFill>
                      <a:miter lim="800000"/>
                    </a:lnT>
                    <a:lnB w="12700" cap="rnd">
                      <a:solidFill>
                        <a:prstClr val="black"/>
                      </a:solidFill>
                      <a:miter lim="800000"/>
                    </a:lnB>
                  </a:tcPr>
                </a:tc>
                <a:tc hMerge="1">
                  <a:txBody>
                    <a:bodyPr vert="horz" wrap="square"/>
                    <a:lstStyle/>
                    <a:p>
                      <a:endParaRPr/>
                    </a:p>
                  </a:txBody>
                  <a:tcPr>
                    <a:lnR w="12700" cap="rnd">
                      <a:miter lim="800000"/>
                    </a:lnR>
                    <a:lnT w="12700" cap="rnd">
                      <a:solidFill>
                        <a:prstClr val="black"/>
                      </a:solidFill>
                      <a:miter lim="800000"/>
                    </a:lnT>
                    <a:lnB w="12700" cap="rnd">
                      <a:solidFill>
                        <a:prstClr val="black"/>
                      </a:solidFill>
                      <a:miter lim="800000"/>
                    </a:lnB>
                  </a:tcPr>
                </a:tc>
                <a:extLst>
                  <a:ext uri="{0D108BD9-81ED-4DB2-BD59-A6C34878D82A}">
                    <a16:rowId xmlns:a16="http://schemas.microsoft.com/office/drawing/2014/main" val="10004"/>
                  </a:ext>
                </a:extLst>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90115" name="Picture 3"/>
          <p:cNvPicPr>
            <a:picLocks noGrp="1"/>
          </p:cNvPicPr>
          <p:nvPr>
            <p:ph type="body" idx="4294967295"/>
          </p:nvPr>
        </p:nvPicPr>
        <p:blipFill>
          <a:blip r:embed="rId2"/>
          <a:stretch>
            <a:fillRect/>
          </a:stretch>
        </p:blipFill>
        <p:spPr>
          <a:xfrm>
            <a:off x="163513" y="1643063"/>
            <a:ext cx="8748712" cy="4387850"/>
          </a:xfrm>
          <a:prstGeom prst="rect">
            <a:avLst/>
          </a:prstGeom>
          <a:noFill/>
          <a:ln>
            <a:miter lim="800000"/>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91139" name="Picture 3"/>
          <p:cNvPicPr>
            <a:picLocks noGrp="1"/>
          </p:cNvPicPr>
          <p:nvPr>
            <p:ph type="body" idx="4294967295"/>
          </p:nvPr>
        </p:nvPicPr>
        <p:blipFill>
          <a:blip r:embed="rId2"/>
          <a:stretch>
            <a:fillRect/>
          </a:stretch>
        </p:blipFill>
        <p:spPr>
          <a:xfrm>
            <a:off x="250825" y="1736725"/>
            <a:ext cx="8709025" cy="4367213"/>
          </a:xfrm>
          <a:prstGeom prst="rect">
            <a:avLst/>
          </a:prstGeom>
          <a:noFill/>
          <a:ln>
            <a:miter lim="800000"/>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79875"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4、咽喉道岔组通过能力利用率</a:t>
            </a:r>
          </a:p>
          <a:p>
            <a:pPr lvl="0">
              <a:buNone/>
            </a:pPr>
            <a:endParaRPr sz="2400"/>
          </a:p>
          <a:p>
            <a:pPr lvl="0">
              <a:buNone/>
            </a:pPr>
            <a:endParaRPr sz="2400"/>
          </a:p>
          <a:p>
            <a:pPr lvl="0">
              <a:buNone/>
            </a:pPr>
            <a:r>
              <a:rPr sz="2400"/>
              <a:t>式中：T-----咽喉道岔组占用时间，由第7栏计算值查得；</a:t>
            </a:r>
          </a:p>
          <a:p>
            <a:pPr lvl="0">
              <a:buNone/>
            </a:pPr>
            <a:r>
              <a:rPr sz="2400"/>
              <a:t>      r</a:t>
            </a:r>
            <a:r>
              <a:rPr sz="2400" baseline="-25000"/>
              <a:t>空</a:t>
            </a:r>
            <a:r>
              <a:rPr sz="2400"/>
              <a:t>---咽喉道岔组的空费系数，可采用0.15～0.2；</a:t>
            </a:r>
          </a:p>
          <a:p>
            <a:pPr lvl="0">
              <a:buNone/>
            </a:pPr>
            <a:r>
              <a:rPr sz="2400"/>
              <a:t>∑t</a:t>
            </a:r>
            <a:r>
              <a:rPr sz="2400" baseline="-25000"/>
              <a:t>固</a:t>
            </a:r>
            <a:r>
              <a:rPr sz="2400"/>
              <a:t>——固定作业占用咽喉道岔组总时间，由第6栏计算查得。</a:t>
            </a:r>
          </a:p>
        </p:txBody>
      </p:sp>
      <p:sp>
        <p:nvSpPr>
          <p:cNvPr id="79876"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sp>
        <p:nvSpPr>
          <p:cNvPr id="79878" name="Rectangle 6"/>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79877" name="Object 5"/>
          <p:cNvGraphicFramePr>
            <a:graphicFrameLocks noChangeAspect="1"/>
          </p:cNvGraphicFramePr>
          <p:nvPr/>
        </p:nvGraphicFramePr>
        <p:xfrm>
          <a:off x="2195513" y="2492375"/>
          <a:ext cx="3168650" cy="890588"/>
        </p:xfrm>
        <a:graphic>
          <a:graphicData uri="http://schemas.openxmlformats.org/presentationml/2006/ole">
            <mc:AlternateContent>
              <mc:Choice xmlns:v="urn:schemas-microsoft-com:vml" Requires="v">
                <p:oleObj spid="_x0000_s1043" name="公式" r:id="rId2" imgW="3168650" imgH="890588" progId="Equation.3">
                  <p:embed/>
                </p:oleObj>
              </mc:Choice>
              <mc:Fallback>
                <p:oleObj name="公式" r:id="rId2" imgW="3168650" imgH="890588" progId="Equation.3">
                  <p:embed/>
                  <p:pic>
                    <p:nvPicPr>
                      <p:cNvPr id="0" name="OLE substitute image"/>
                      <p:cNvPicPr/>
                      <p:nvPr/>
                    </p:nvPicPr>
                    <p:blipFill>
                      <a:blip r:embed="rId3"/>
                      <a:stretch>
                        <a:fillRect/>
                      </a:stretch>
                    </p:blipFill>
                    <p:spPr>
                      <a:xfrm>
                        <a:off x="2195513" y="2492375"/>
                        <a:ext cx="3168650" cy="890588"/>
                      </a:xfrm>
                      <a:prstGeom prst="rect">
                        <a:avLst/>
                      </a:prstGeom>
                      <a:noFill/>
                      <a:ln>
                        <a:miter lim="800000"/>
                      </a:ln>
                    </p:spPr>
                  </p:pic>
                </p:oleObj>
              </mc:Fallback>
            </mc:AlternateContent>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12"/>
          <a:stretch>
            <a:fillRect/>
          </a:stretch>
        </a:blipFill>
        <a:effectLst/>
      </p:bgPr>
    </p:bg>
    <p:spTree>
      <p:nvGrpSpPr>
        <p:cNvPr id="1" name=""/>
        <p:cNvGrpSpPr/>
        <p:nvPr/>
      </p:nvGrpSpPr>
      <p:grpSpPr>
        <a:xfrm>
          <a:off x="0" y="0"/>
          <a:ext cx="0" cy="0"/>
        </a:xfrm>
      </p:grpSpPr>
      <p:sp>
        <p:nvSpPr>
          <p:cNvPr id="86019"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5、咽喉通过能力</a:t>
            </a:r>
          </a:p>
          <a:p>
            <a:pPr lvl="0">
              <a:buNone/>
            </a:pPr>
            <a:r>
              <a:rPr sz="2400"/>
              <a:t>车站各衔接方向的通过能力：</a:t>
            </a:r>
          </a:p>
          <a:p>
            <a:pPr lvl="0">
              <a:buNone/>
            </a:pPr>
            <a:endParaRPr sz="2400"/>
          </a:p>
          <a:p>
            <a:pPr lvl="0">
              <a:buNone/>
            </a:pPr>
            <a:endParaRPr sz="2400"/>
          </a:p>
          <a:p>
            <a:pPr lvl="0">
              <a:buNone/>
            </a:pPr>
            <a:r>
              <a:rPr sz="2400"/>
              <a:t>式中   ，   --i方向货物列车接车或发车的通过能力（列）；</a:t>
            </a:r>
          </a:p>
          <a:p>
            <a:pPr lvl="0">
              <a:buNone/>
            </a:pPr>
            <a:r>
              <a:rPr sz="2400"/>
              <a:t>        ，   --i方向列入计算中接入或出发的通过咽喉道岔组的货物列车数。</a:t>
            </a:r>
          </a:p>
        </p:txBody>
      </p:sp>
      <p:sp>
        <p:nvSpPr>
          <p:cNvPr id="86020"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sp>
        <p:nvSpPr>
          <p:cNvPr id="86022" name="Rectangle 6"/>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86021" name="Object 5"/>
          <p:cNvGraphicFramePr>
            <a:graphicFrameLocks noChangeAspect="1"/>
          </p:cNvGraphicFramePr>
          <p:nvPr/>
        </p:nvGraphicFramePr>
        <p:xfrm>
          <a:off x="2339975" y="2781300"/>
          <a:ext cx="3024188" cy="973138"/>
        </p:xfrm>
        <a:graphic>
          <a:graphicData uri="http://schemas.openxmlformats.org/presentationml/2006/ole">
            <mc:AlternateContent>
              <mc:Choice xmlns:v="urn:schemas-microsoft-com:vml" Requires="v">
                <p:oleObj spid="_x0000_s1044" name="公式" r:id="rId2" imgW="3024188" imgH="973138" progId="Equation.3">
                  <p:embed/>
                </p:oleObj>
              </mc:Choice>
              <mc:Fallback>
                <p:oleObj name="公式" r:id="rId2" imgW="3024188" imgH="973138" progId="Equation.3">
                  <p:embed/>
                  <p:pic>
                    <p:nvPicPr>
                      <p:cNvPr id="0" name="OLE substitute image"/>
                      <p:cNvPicPr/>
                      <p:nvPr/>
                    </p:nvPicPr>
                    <p:blipFill>
                      <a:blip r:embed="rId3"/>
                      <a:stretch>
                        <a:fillRect/>
                      </a:stretch>
                    </p:blipFill>
                    <p:spPr>
                      <a:xfrm>
                        <a:off x="2339975" y="2781300"/>
                        <a:ext cx="3024188" cy="973138"/>
                      </a:xfrm>
                      <a:prstGeom prst="rect">
                        <a:avLst/>
                      </a:prstGeom>
                      <a:noFill/>
                      <a:ln>
                        <a:miter lim="800000"/>
                      </a:ln>
                    </p:spPr>
                  </p:pic>
                </p:oleObj>
              </mc:Fallback>
            </mc:AlternateContent>
          </a:graphicData>
        </a:graphic>
      </p:graphicFrame>
      <p:sp>
        <p:nvSpPr>
          <p:cNvPr id="86024" name="Rectangle 8"/>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86023" name="Object 7"/>
          <p:cNvGraphicFramePr>
            <a:graphicFrameLocks noChangeAspect="1"/>
          </p:cNvGraphicFramePr>
          <p:nvPr/>
        </p:nvGraphicFramePr>
        <p:xfrm>
          <a:off x="1373188" y="3748088"/>
          <a:ext cx="431800" cy="431800"/>
        </p:xfrm>
        <a:graphic>
          <a:graphicData uri="http://schemas.openxmlformats.org/presentationml/2006/ole">
            <mc:AlternateContent>
              <mc:Choice xmlns:v="urn:schemas-microsoft-com:vml" Requires="v">
                <p:oleObj spid="_x0000_s1045" name="公式" r:id="rId4" imgW="431800" imgH="431800" progId="Equation.3">
                  <p:embed/>
                </p:oleObj>
              </mc:Choice>
              <mc:Fallback>
                <p:oleObj name="公式" r:id="rId4" imgW="431800" imgH="431800" progId="Equation.3">
                  <p:embed/>
                  <p:pic>
                    <p:nvPicPr>
                      <p:cNvPr id="0" name="OLE substitute image"/>
                      <p:cNvPicPr/>
                      <p:nvPr/>
                    </p:nvPicPr>
                    <p:blipFill>
                      <a:blip r:embed="rId5"/>
                      <a:stretch>
                        <a:fillRect/>
                      </a:stretch>
                    </p:blipFill>
                    <p:spPr>
                      <a:xfrm>
                        <a:off x="1373188" y="3748088"/>
                        <a:ext cx="431800" cy="431800"/>
                      </a:xfrm>
                      <a:prstGeom prst="rect">
                        <a:avLst/>
                      </a:prstGeom>
                      <a:noFill/>
                      <a:ln>
                        <a:miter lim="800000"/>
                      </a:ln>
                    </p:spPr>
                  </p:pic>
                </p:oleObj>
              </mc:Fallback>
            </mc:AlternateContent>
          </a:graphicData>
        </a:graphic>
      </p:graphicFrame>
      <p:sp>
        <p:nvSpPr>
          <p:cNvPr id="86026" name="矩形 86025"/>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86025" name="Object 9"/>
          <p:cNvGraphicFramePr>
            <a:graphicFrameLocks noChangeAspect="1"/>
          </p:cNvGraphicFramePr>
          <p:nvPr/>
        </p:nvGraphicFramePr>
        <p:xfrm>
          <a:off x="1936750" y="3803650"/>
          <a:ext cx="360363" cy="360363"/>
        </p:xfrm>
        <a:graphic>
          <a:graphicData uri="http://schemas.openxmlformats.org/presentationml/2006/ole">
            <mc:AlternateContent>
              <mc:Choice xmlns:v="urn:schemas-microsoft-com:vml" Requires="v">
                <p:oleObj spid="_x0000_s1046" name="公式" r:id="rId6" imgW="360363" imgH="360363" progId="Equation.3">
                  <p:embed/>
                </p:oleObj>
              </mc:Choice>
              <mc:Fallback>
                <p:oleObj name="公式" r:id="rId6" imgW="360363" imgH="360363" progId="Equation.3">
                  <p:embed/>
                  <p:pic>
                    <p:nvPicPr>
                      <p:cNvPr id="0" name="OLE substitute image"/>
                      <p:cNvPicPr/>
                      <p:nvPr/>
                    </p:nvPicPr>
                    <p:blipFill>
                      <a:blip r:embed="rId7"/>
                      <a:stretch>
                        <a:fillRect/>
                      </a:stretch>
                    </p:blipFill>
                    <p:spPr>
                      <a:xfrm>
                        <a:off x="1936750" y="3803650"/>
                        <a:ext cx="360363" cy="360363"/>
                      </a:xfrm>
                      <a:prstGeom prst="rect">
                        <a:avLst/>
                      </a:prstGeom>
                      <a:noFill/>
                      <a:ln>
                        <a:miter lim="800000"/>
                      </a:ln>
                    </p:spPr>
                  </p:pic>
                </p:oleObj>
              </mc:Fallback>
            </mc:AlternateContent>
          </a:graphicData>
        </a:graphic>
      </p:graphicFrame>
      <p:sp>
        <p:nvSpPr>
          <p:cNvPr id="86028" name="矩形 86027"/>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86027" name="对象 86026"/>
          <p:cNvGraphicFramePr>
            <a:graphicFrameLocks noChangeAspect="1"/>
          </p:cNvGraphicFramePr>
          <p:nvPr/>
        </p:nvGraphicFramePr>
        <p:xfrm>
          <a:off x="1187450" y="4178300"/>
          <a:ext cx="365125" cy="431800"/>
        </p:xfrm>
        <a:graphic>
          <a:graphicData uri="http://schemas.openxmlformats.org/presentationml/2006/ole">
            <mc:AlternateContent>
              <mc:Choice xmlns:v="urn:schemas-microsoft-com:vml" Requires="v">
                <p:oleObj spid="_x0000_s1047" name="公式" r:id="rId8" imgW="365125" imgH="431800" progId="Equation.3">
                  <p:embed/>
                </p:oleObj>
              </mc:Choice>
              <mc:Fallback>
                <p:oleObj name="公式" r:id="rId8" imgW="365125" imgH="431800" progId="Equation.3">
                  <p:embed/>
                  <p:pic>
                    <p:nvPicPr>
                      <p:cNvPr id="0" name="OLE substitute image"/>
                      <p:cNvPicPr/>
                      <p:nvPr/>
                    </p:nvPicPr>
                    <p:blipFill>
                      <a:blip r:embed="rId9"/>
                      <a:stretch>
                        <a:fillRect/>
                      </a:stretch>
                    </p:blipFill>
                    <p:spPr>
                      <a:xfrm>
                        <a:off x="1187450" y="4178300"/>
                        <a:ext cx="365125" cy="431800"/>
                      </a:xfrm>
                      <a:prstGeom prst="rect">
                        <a:avLst/>
                      </a:prstGeom>
                      <a:noFill/>
                      <a:ln>
                        <a:miter lim="800000"/>
                      </a:ln>
                    </p:spPr>
                  </p:pic>
                </p:oleObj>
              </mc:Fallback>
            </mc:AlternateContent>
          </a:graphicData>
        </a:graphic>
      </p:graphicFrame>
      <p:sp>
        <p:nvSpPr>
          <p:cNvPr id="86030" name="矩形 86029"/>
          <p:cNvSpPr/>
          <p:nvPr/>
        </p:nvSpPr>
        <p:spPr>
          <a:xfrm>
            <a:off x="0" y="0"/>
            <a:ext cx="9144000" cy="0"/>
          </a:xfrm>
          <a:prstGeom prst="rect">
            <a:avLst/>
          </a:prstGeom>
          <a:noFill/>
          <a:ln>
            <a:noFill/>
            <a:miter lim="800000"/>
          </a:ln>
        </p:spPr>
        <p:txBody>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effectLst/>
                <a:latin typeface="Arial" pitchFamily="34" charset="0"/>
                <a:ea typeface="宋体" pitchFamily="2" charset="-122"/>
              </a:defRPr>
            </a:lvl5pPr>
          </a:lstStyle>
          <a:p>
            <a:endParaRPr/>
          </a:p>
        </p:txBody>
      </p:sp>
      <p:graphicFrame>
        <p:nvGraphicFramePr>
          <p:cNvPr id="86029" name="对象 86028"/>
          <p:cNvGraphicFramePr>
            <a:graphicFrameLocks noChangeAspect="1"/>
          </p:cNvGraphicFramePr>
          <p:nvPr/>
        </p:nvGraphicFramePr>
        <p:xfrm>
          <a:off x="1778000" y="4237038"/>
          <a:ext cx="288925" cy="376237"/>
        </p:xfrm>
        <a:graphic>
          <a:graphicData uri="http://schemas.openxmlformats.org/presentationml/2006/ole">
            <mc:AlternateContent>
              <mc:Choice xmlns:v="urn:schemas-microsoft-com:vml" Requires="v">
                <p:oleObj spid="_x0000_s1048" name="公式" r:id="rId10" imgW="288925" imgH="376237" progId="Equation.3">
                  <p:embed/>
                </p:oleObj>
              </mc:Choice>
              <mc:Fallback>
                <p:oleObj name="公式" r:id="rId10" imgW="288925" imgH="376237" progId="Equation.3">
                  <p:embed/>
                  <p:pic>
                    <p:nvPicPr>
                      <p:cNvPr id="0" name="OLE substitute image"/>
                      <p:cNvPicPr/>
                      <p:nvPr/>
                    </p:nvPicPr>
                    <p:blipFill>
                      <a:blip r:embed="rId11"/>
                      <a:stretch>
                        <a:fillRect/>
                      </a:stretch>
                    </p:blipFill>
                    <p:spPr>
                      <a:xfrm>
                        <a:off x="1778000" y="4237038"/>
                        <a:ext cx="288925" cy="376237"/>
                      </a:xfrm>
                      <a:prstGeom prst="rect">
                        <a:avLst/>
                      </a:prstGeom>
                      <a:noFill/>
                      <a:ln>
                        <a:miter lim="800000"/>
                      </a:ln>
                    </p:spPr>
                  </p:pic>
                </p:oleObj>
              </mc:Fallback>
            </mc:AlternateContent>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87043" name="Picture 3"/>
          <p:cNvPicPr>
            <a:picLocks noGrp="1"/>
          </p:cNvPicPr>
          <p:nvPr>
            <p:ph type="body" idx="4294967295"/>
          </p:nvPr>
        </p:nvPicPr>
        <p:blipFill>
          <a:blip r:embed="rId2"/>
          <a:stretch>
            <a:fillRect/>
          </a:stretch>
        </p:blipFill>
        <p:spPr>
          <a:xfrm>
            <a:off x="755650" y="2060575"/>
            <a:ext cx="8204200" cy="4114800"/>
          </a:xfrm>
          <a:prstGeom prst="rect">
            <a:avLst/>
          </a:prstGeom>
          <a:noFill/>
          <a:ln>
            <a:miter lim="800000"/>
          </a:ln>
        </p:spPr>
      </p:pic>
      <p:sp>
        <p:nvSpPr>
          <p:cNvPr id="87044"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二、咽喉通过能力</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09572" name="Picture 4"/>
          <p:cNvPicPr>
            <a:picLocks noGrp="1"/>
          </p:cNvPicPr>
          <p:nvPr>
            <p:ph type="body" idx="4294967295"/>
          </p:nvPr>
        </p:nvPicPr>
        <p:blipFill>
          <a:blip r:embed="rId2"/>
          <a:stretch>
            <a:fillRect/>
          </a:stretch>
        </p:blipFill>
        <p:spPr>
          <a:xfrm>
            <a:off x="0" y="476250"/>
            <a:ext cx="9144000" cy="6697663"/>
          </a:xfrm>
          <a:prstGeom prst="rect">
            <a:avLst/>
          </a:prstGeom>
          <a:noFill/>
          <a:ln>
            <a:noFill/>
            <a:miter lim="800000"/>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10595" name="Picture 3"/>
          <p:cNvPicPr>
            <a:picLocks noGrp="1"/>
          </p:cNvPicPr>
          <p:nvPr>
            <p:ph type="body" idx="4294967295"/>
          </p:nvPr>
        </p:nvPicPr>
        <p:blipFill>
          <a:blip r:embed="rId2"/>
          <a:stretch>
            <a:fillRect/>
          </a:stretch>
        </p:blipFill>
        <p:spPr>
          <a:xfrm>
            <a:off x="755650" y="1989138"/>
            <a:ext cx="8204200" cy="4114800"/>
          </a:xfrm>
          <a:prstGeom prst="rect">
            <a:avLst/>
          </a:prstGeom>
          <a:noFill/>
          <a:ln>
            <a:miter lim="800000"/>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11619" name="Picture 3"/>
          <p:cNvPicPr>
            <a:picLocks noGrp="1"/>
          </p:cNvPicPr>
          <p:nvPr>
            <p:ph type="body" idx="4294967295"/>
          </p:nvPr>
        </p:nvPicPr>
        <p:blipFill>
          <a:blip r:embed="rId2"/>
          <a:stretch>
            <a:fillRect/>
          </a:stretch>
        </p:blipFill>
        <p:spPr>
          <a:xfrm>
            <a:off x="755650" y="1989138"/>
            <a:ext cx="8204200" cy="4114800"/>
          </a:xfrm>
          <a:prstGeom prst="rect">
            <a:avLst/>
          </a:prstGeom>
          <a:noFill/>
          <a:ln>
            <a:miter lim="800000"/>
          </a:ln>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1" name=""/>
        <p:cNvGrpSpPr/>
        <p:nvPr/>
      </p:nvGrpSpPr>
      <p:grpSpPr>
        <a:xfrm>
          <a:off x="0" y="0"/>
          <a:ext cx="0" cy="0"/>
        </a:xfrm>
      </p:grpSpPr>
      <p:graphicFrame>
        <p:nvGraphicFramePr>
          <p:cNvPr id="108549" name="Object 5"/>
          <p:cNvGraphicFramePr>
            <a:graphicFrameLocks noChangeAspect="1"/>
          </p:cNvGraphicFramePr>
          <p:nvPr/>
        </p:nvGraphicFramePr>
        <p:xfrm>
          <a:off x="941388" y="-2081212"/>
          <a:ext cx="371475" cy="266700"/>
        </p:xfrm>
        <a:graphic>
          <a:graphicData uri="http://schemas.openxmlformats.org/presentationml/2006/ole">
            <mc:AlternateContent>
              <mc:Choice xmlns:v="urn:schemas-microsoft-com:vml" Requires="v">
                <p:oleObj spid="_x0000_s1049" name="公式" r:id="rId2" imgW="371475" imgH="266700" progId="Equation.3">
                  <p:embed/>
                </p:oleObj>
              </mc:Choice>
              <mc:Fallback>
                <p:oleObj name="公式" r:id="rId2" imgW="371475" imgH="266700" progId="Equation.3">
                  <p:embed/>
                  <p:pic>
                    <p:nvPicPr>
                      <p:cNvPr id="0" name="OLE substitute image"/>
                      <p:cNvPicPr/>
                      <p:nvPr/>
                    </p:nvPicPr>
                    <p:blipFill>
                      <a:blip r:embed="rId3"/>
                      <a:stretch>
                        <a:fillRect/>
                      </a:stretch>
                    </p:blipFill>
                    <p:spPr>
                      <a:xfrm>
                        <a:off x="941388" y="-2081212"/>
                        <a:ext cx="371475" cy="266700"/>
                      </a:xfrm>
                      <a:prstGeom prst="rect">
                        <a:avLst/>
                      </a:prstGeom>
                      <a:noFill/>
                      <a:ln>
                        <a:miter lim="800000"/>
                      </a:ln>
                    </p:spPr>
                  </p:pic>
                </p:oleObj>
              </mc:Fallback>
            </mc:AlternateContent>
          </a:graphicData>
        </a:graphic>
      </p:graphicFrame>
      <p:graphicFrame>
        <p:nvGraphicFramePr>
          <p:cNvPr id="108548" name="Object 4"/>
          <p:cNvGraphicFramePr>
            <a:graphicFrameLocks noChangeAspect="1"/>
          </p:cNvGraphicFramePr>
          <p:nvPr/>
        </p:nvGraphicFramePr>
        <p:xfrm>
          <a:off x="941388" y="-2081212"/>
          <a:ext cx="381000" cy="257175"/>
        </p:xfrm>
        <a:graphic>
          <a:graphicData uri="http://schemas.openxmlformats.org/presentationml/2006/ole">
            <mc:AlternateContent>
              <mc:Choice xmlns:v="urn:schemas-microsoft-com:vml" Requires="v">
                <p:oleObj spid="_x0000_s1050" name="公式" r:id="rId4" imgW="381000" imgH="257175" progId="Equation.3">
                  <p:embed/>
                </p:oleObj>
              </mc:Choice>
              <mc:Fallback>
                <p:oleObj name="公式" r:id="rId4" imgW="381000" imgH="257175" progId="Equation.3">
                  <p:embed/>
                  <p:pic>
                    <p:nvPicPr>
                      <p:cNvPr id="0" name="OLE substitute image"/>
                      <p:cNvPicPr/>
                      <p:nvPr/>
                    </p:nvPicPr>
                    <p:blipFill>
                      <a:blip r:embed="rId5"/>
                      <a:stretch>
                        <a:fillRect/>
                      </a:stretch>
                    </p:blipFill>
                    <p:spPr>
                      <a:xfrm>
                        <a:off x="941388" y="-2081212"/>
                        <a:ext cx="381000" cy="257175"/>
                      </a:xfrm>
                      <a:prstGeom prst="rect">
                        <a:avLst/>
                      </a:prstGeom>
                      <a:noFill/>
                      <a:ln>
                        <a:miter lim="800000"/>
                      </a:ln>
                    </p:spPr>
                  </p:pic>
                </p:oleObj>
              </mc:Fallback>
            </mc:AlternateContent>
          </a:graphicData>
        </a:graphic>
      </p:graphicFrame>
      <p:sp>
        <p:nvSpPr>
          <p:cNvPr id="108747" name="矩形 108746"/>
          <p:cNvSpPr/>
          <p:nvPr/>
        </p:nvSpPr>
        <p:spPr>
          <a:xfrm>
            <a:off x="941388" y="-2081212"/>
            <a:ext cx="1895475" cy="0"/>
          </a:xfrm>
          <a:prstGeom prst="rect">
            <a:avLst/>
          </a:prstGeom>
          <a:noFill/>
          <a:ln>
            <a:noFill/>
            <a:miter lim="800000"/>
          </a:ln>
        </p:spPr>
        <p:txBody>
          <a:bodyPr wrap="none">
            <a:sp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r>
              <a:rPr sz="1000">
                <a:solidFill>
                  <a:srgbClr val="000000"/>
                </a:solidFill>
                <a:latin typeface="Times New Roman" pitchFamily="18" charset="0"/>
                <a:ea typeface="MS Gothic" pitchFamily="49" charset="-128"/>
              </a:rPr>
              <a:t>固定作业时间</a:t>
            </a:r>
          </a:p>
        </p:txBody>
      </p:sp>
      <p:sp>
        <p:nvSpPr>
          <p:cNvPr id="108756" name="矩形 108755"/>
          <p:cNvSpPr/>
          <p:nvPr/>
        </p:nvSpPr>
        <p:spPr>
          <a:xfrm>
            <a:off x="941388" y="-2081212"/>
            <a:ext cx="1895475" cy="0"/>
          </a:xfrm>
          <a:prstGeom prst="rect">
            <a:avLst/>
          </a:prstGeom>
          <a:noFill/>
          <a:ln>
            <a:noFill/>
            <a:miter lim="800000"/>
          </a:ln>
        </p:spPr>
        <p:txBody>
          <a:bodyPr wrap="none">
            <a:sp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r>
              <a:rPr sz="1000">
                <a:solidFill>
                  <a:srgbClr val="000000"/>
                </a:solidFill>
                <a:latin typeface="Times New Roman" pitchFamily="18" charset="0"/>
                <a:ea typeface="MS Gothic" pitchFamily="49" charset="-128"/>
              </a:rPr>
              <a:t> 妨碍作业时间</a:t>
            </a:r>
          </a:p>
        </p:txBody>
      </p:sp>
      <p:pic>
        <p:nvPicPr>
          <p:cNvPr id="113422" name="图片 113421"/>
          <p:cNvPicPr/>
          <p:nvPr/>
        </p:nvPicPr>
        <p:blipFill>
          <a:blip r:embed="rId6"/>
          <a:stretch>
            <a:fillRect/>
          </a:stretch>
        </p:blipFill>
        <p:spPr>
          <a:xfrm>
            <a:off x="900113" y="414338"/>
            <a:ext cx="6551612" cy="6107112"/>
          </a:xfrm>
          <a:prstGeom prst="rect">
            <a:avLst/>
          </a:prstGeom>
          <a:noFill/>
          <a:ln>
            <a:noFill/>
            <a:miter lim="800000"/>
          </a:ln>
          <a:effectLst/>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13666" name="NotDefined 2"/>
          <p:cNvSpPr>
            <a:spLocks noGrp="1"/>
          </p:cNvSpPr>
          <p:nvPr>
            <p:ph type="title"/>
          </p:nvPr>
        </p:nvSpPr>
        <p:spPr>
          <a:xfrm>
            <a:off x="1150938" y="214313"/>
            <a:ext cx="7793037" cy="1462087"/>
          </a:xfr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t>内容总结</a:t>
            </a:r>
          </a:p>
        </p:txBody>
      </p:sp>
      <p:sp>
        <p:nvSpPr>
          <p:cNvPr id="113667" name="Text Box 3"/>
          <p:cNvSpPr txBox="1"/>
          <p:nvPr/>
        </p:nvSpPr>
        <p:spPr>
          <a:xfrm>
            <a:off x="971550" y="2349500"/>
            <a:ext cx="7561263" cy="1587500"/>
          </a:xfrm>
          <a:prstGeom prst="rect">
            <a:avLst/>
          </a:prstGeom>
          <a:noFill/>
          <a:ln>
            <a:noFill/>
            <a:miter lim="800000"/>
          </a:ln>
        </p:spPr>
        <p:txBody>
          <a:bodyPr>
            <a:spAutoFit/>
          </a:bodyPr>
          <a:lstStyle>
            <a:defPPr>
              <a:defRPr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itchFamily="2" charset="-122"/>
              </a:defRPr>
            </a:lvl5pPr>
          </a:lstStyle>
          <a:p>
            <a:pPr lvl="0">
              <a:spcBef>
                <a:spcPct val="50000"/>
              </a:spcBef>
            </a:pPr>
            <a:r>
              <a:rPr sz="2800">
                <a:latin typeface="Tahoma" pitchFamily="34" charset="0"/>
              </a:rPr>
              <a:t>一、计算车站通过能力的基本规定（区分主要作业和固定作业）</a:t>
            </a:r>
          </a:p>
          <a:p>
            <a:pPr lvl="0">
              <a:spcBef>
                <a:spcPct val="50000"/>
              </a:spcBef>
            </a:pPr>
            <a:r>
              <a:rPr sz="2800">
                <a:latin typeface="Tahoma" pitchFamily="34" charset="0"/>
              </a:rPr>
              <a:t>二、咽喉通过能力</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sp>
        <p:nvSpPr>
          <p:cNvPr id="88067"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1、</a:t>
            </a:r>
            <a:r>
              <a:rPr sz="2400" b="1"/>
              <a:t>各种列车占用到发线时间标准</a:t>
            </a:r>
            <a:r>
              <a:t> </a:t>
            </a:r>
          </a:p>
        </p:txBody>
      </p:sp>
      <p:sp>
        <p:nvSpPr>
          <p:cNvPr id="88068"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pic>
        <p:nvPicPr>
          <p:cNvPr id="88069" name="Picture 5"/>
          <p:cNvPicPr/>
          <p:nvPr/>
        </p:nvPicPr>
        <p:blipFill>
          <a:blip r:embed="rId2"/>
          <a:stretch>
            <a:fillRect/>
          </a:stretch>
        </p:blipFill>
        <p:spPr>
          <a:xfrm>
            <a:off x="611188" y="2565400"/>
            <a:ext cx="7561262" cy="1652588"/>
          </a:xfrm>
          <a:prstGeom prst="rect">
            <a:avLst/>
          </a:prstGeom>
          <a:noFill/>
          <a:ln>
            <a:noFill/>
            <a:miter lim="800000"/>
          </a:ln>
          <a:effectLst/>
        </p:spPr>
      </p:pic>
      <p:pic>
        <p:nvPicPr>
          <p:cNvPr id="88070" name="Picture 6"/>
          <p:cNvPicPr/>
          <p:nvPr/>
        </p:nvPicPr>
        <p:blipFill>
          <a:blip r:embed="rId3"/>
          <a:stretch>
            <a:fillRect/>
          </a:stretch>
        </p:blipFill>
        <p:spPr>
          <a:xfrm>
            <a:off x="655638" y="3292475"/>
            <a:ext cx="7561262" cy="1552575"/>
          </a:xfrm>
          <a:prstGeom prst="rect">
            <a:avLst/>
          </a:prstGeom>
          <a:noFill/>
          <a:ln>
            <a:noFill/>
            <a:miter lim="800000"/>
          </a:ln>
          <a:effectLst/>
        </p:spPr>
      </p:pic>
      <p:pic>
        <p:nvPicPr>
          <p:cNvPr id="88071" name="Picture 7"/>
          <p:cNvPicPr/>
          <p:nvPr/>
        </p:nvPicPr>
        <p:blipFill>
          <a:blip r:embed="rId4"/>
          <a:stretch>
            <a:fillRect/>
          </a:stretch>
        </p:blipFill>
        <p:spPr>
          <a:xfrm>
            <a:off x="566738" y="4346575"/>
            <a:ext cx="7848600" cy="1530350"/>
          </a:xfrm>
          <a:prstGeom prst="rect">
            <a:avLst/>
          </a:prstGeom>
          <a:noFill/>
          <a:ln>
            <a:noFill/>
            <a:miter lim="800000"/>
          </a:ln>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88069"/>
                                        </p:tgtEl>
                                        <p:attrNameLst>
                                          <p:attrName>style.visibility</p:attrName>
                                        </p:attrNameLst>
                                      </p:cBhvr>
                                      <p:to>
                                        <p:strVal val="visible"/>
                                      </p:to>
                                    </p:set>
                                    <p:animEffect transition="in" filter="box(in)">
                                      <p:cBhvr>
                                        <p:cTn id="7" dur="500"/>
                                        <p:tgtEl>
                                          <p:spTgt spid="8806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88070"/>
                                        </p:tgtEl>
                                        <p:attrNameLst>
                                          <p:attrName>style.visibility</p:attrName>
                                        </p:attrNameLst>
                                      </p:cBhvr>
                                      <p:to>
                                        <p:strVal val="visible"/>
                                      </p:to>
                                    </p:set>
                                    <p:animEffect transition="in" filter="diamond(in)">
                                      <p:cBhvr>
                                        <p:cTn id="12" dur="2000"/>
                                        <p:tgtEl>
                                          <p:spTgt spid="8807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6" dur="500" fill="hold" nodeType="clickEffect">
                                  <p:stCondLst>
                                    <p:cond delay="0"/>
                                  </p:stCondLst>
                                  <p:childTnLst>
                                    <p:set>
                                      <p:cBhvr>
                                        <p:cTn id="16" dur="1" fill="hold">
                                          <p:stCondLst>
                                            <p:cond delay="0"/>
                                          </p:stCondLst>
                                        </p:cTn>
                                        <p:tgtEl>
                                          <p:spTgt spid="88071"/>
                                        </p:tgtEl>
                                        <p:attrNameLst>
                                          <p:attrName>style.visibility</p:attrName>
                                        </p:attrNameLst>
                                      </p:cBhvr>
                                      <p:to>
                                        <p:strVal val="visible"/>
                                      </p:to>
                                    </p:set>
                                    <p:animEffect transition="in" filter="barn(inHorizontal)">
                                      <p:cBhvr>
                                        <p:cTn id="17" dur="500"/>
                                        <p:tgtEl>
                                          <p:spTgt spid="880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a:effectLst/>
      </p:bgPr>
    </p:bg>
    <p:spTree>
      <p:nvGrpSpPr>
        <p:cNvPr id="1" name=""/>
        <p:cNvGrpSpPr/>
        <p:nvPr/>
      </p:nvGrpSpPr>
      <p:grpSpPr>
        <a:xfrm>
          <a:off x="0" y="0"/>
          <a:ext cx="0" cy="0"/>
        </a:xfrm>
      </p:grpSpPr>
      <p:pic>
        <p:nvPicPr>
          <p:cNvPr id="89092" name="Picture 4"/>
          <p:cNvPicPr/>
          <p:nvPr/>
        </p:nvPicPr>
        <p:blipFill>
          <a:blip r:embed="rId2"/>
          <a:stretch>
            <a:fillRect/>
          </a:stretch>
        </p:blipFill>
        <p:spPr>
          <a:xfrm>
            <a:off x="696913" y="2098675"/>
            <a:ext cx="7921625" cy="1443038"/>
          </a:xfrm>
          <a:prstGeom prst="rect">
            <a:avLst/>
          </a:prstGeom>
          <a:noFill/>
          <a:ln>
            <a:noFill/>
            <a:miter lim="800000"/>
          </a:ln>
          <a:effectLst/>
        </p:spPr>
      </p:pic>
      <p:pic>
        <p:nvPicPr>
          <p:cNvPr id="89093" name="Picture 5"/>
          <p:cNvPicPr/>
          <p:nvPr/>
        </p:nvPicPr>
        <p:blipFill>
          <a:blip r:embed="rId3"/>
          <a:stretch>
            <a:fillRect/>
          </a:stretch>
        </p:blipFill>
        <p:spPr>
          <a:xfrm>
            <a:off x="739775" y="2803525"/>
            <a:ext cx="7848600" cy="1416050"/>
          </a:xfrm>
          <a:prstGeom prst="rect">
            <a:avLst/>
          </a:prstGeom>
          <a:noFill/>
          <a:ln>
            <a:noFill/>
            <a:miter lim="800000"/>
          </a:ln>
          <a:effectLst/>
        </p:spPr>
      </p:pic>
      <p:pic>
        <p:nvPicPr>
          <p:cNvPr id="89094" name="Picture 6"/>
          <p:cNvPicPr/>
          <p:nvPr/>
        </p:nvPicPr>
        <p:blipFill>
          <a:blip r:embed="rId4"/>
          <a:stretch>
            <a:fillRect/>
          </a:stretch>
        </p:blipFill>
        <p:spPr>
          <a:xfrm>
            <a:off x="814388" y="3611563"/>
            <a:ext cx="7840662" cy="1470025"/>
          </a:xfrm>
          <a:prstGeom prst="rect">
            <a:avLst/>
          </a:prstGeom>
          <a:noFill/>
          <a:ln>
            <a:noFill/>
            <a:miter lim="800000"/>
          </a:ln>
          <a:effectLst/>
        </p:spPr>
      </p:pic>
      <p:pic>
        <p:nvPicPr>
          <p:cNvPr id="89095" name="Picture 7"/>
          <p:cNvPicPr/>
          <p:nvPr/>
        </p:nvPicPr>
        <p:blipFill>
          <a:blip r:embed="rId5"/>
          <a:stretch>
            <a:fillRect/>
          </a:stretch>
        </p:blipFill>
        <p:spPr>
          <a:xfrm>
            <a:off x="900113" y="4724400"/>
            <a:ext cx="7632700" cy="1382713"/>
          </a:xfrm>
          <a:prstGeom prst="rect">
            <a:avLst/>
          </a:prstGeom>
          <a:noFill/>
          <a:ln>
            <a:noFill/>
            <a:miter lim="800000"/>
          </a:ln>
          <a:effectLst/>
        </p:spPr>
      </p:pic>
      <p:sp>
        <p:nvSpPr>
          <p:cNvPr id="89096" name="Rectangle 8"/>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89092"/>
                                        </p:tgtEl>
                                        <p:attrNameLst>
                                          <p:attrName>style.visibility</p:attrName>
                                        </p:attrNameLst>
                                      </p:cBhvr>
                                      <p:to>
                                        <p:strVal val="visible"/>
                                      </p:to>
                                    </p:set>
                                    <p:animEffect transition="in" filter="box(in)">
                                      <p:cBhvr>
                                        <p:cTn id="7" dur="500"/>
                                        <p:tgtEl>
                                          <p:spTgt spid="8909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89093"/>
                                        </p:tgtEl>
                                        <p:attrNameLst>
                                          <p:attrName>style.visibility</p:attrName>
                                        </p:attrNameLst>
                                      </p:cBhvr>
                                      <p:to>
                                        <p:strVal val="visible"/>
                                      </p:to>
                                    </p:set>
                                    <p:animEffect transition="in" filter="diamond(in)">
                                      <p:cBhvr>
                                        <p:cTn id="12" dur="2000"/>
                                        <p:tgtEl>
                                          <p:spTgt spid="8909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5" presetClass="entr" presetSubtype="10" dur="500" fill="hold" nodeType="clickEffect">
                                  <p:stCondLst>
                                    <p:cond delay="0"/>
                                  </p:stCondLst>
                                  <p:childTnLst>
                                    <p:set>
                                      <p:cBhvr>
                                        <p:cTn id="16" dur="1" fill="hold">
                                          <p:stCondLst>
                                            <p:cond delay="0"/>
                                          </p:stCondLst>
                                        </p:cTn>
                                        <p:tgtEl>
                                          <p:spTgt spid="89094"/>
                                        </p:tgtEl>
                                        <p:attrNameLst>
                                          <p:attrName>style.visibility</p:attrName>
                                        </p:attrNameLst>
                                      </p:cBhvr>
                                      <p:to>
                                        <p:strVal val="visible"/>
                                      </p:to>
                                    </p:set>
                                    <p:animEffect transition="in" filter="checkerboard(across)">
                                      <p:cBhvr>
                                        <p:cTn id="17" dur="500"/>
                                        <p:tgtEl>
                                          <p:spTgt spid="8909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8" presetClass="entr" presetSubtype="16" dur="2000" fill="hold" nodeType="clickEffect">
                                  <p:stCondLst>
                                    <p:cond delay="0"/>
                                  </p:stCondLst>
                                  <p:childTnLst>
                                    <p:set>
                                      <p:cBhvr>
                                        <p:cTn id="21" dur="1" fill="hold">
                                          <p:stCondLst>
                                            <p:cond delay="0"/>
                                          </p:stCondLst>
                                        </p:cTn>
                                        <p:tgtEl>
                                          <p:spTgt spid="89095"/>
                                        </p:tgtEl>
                                        <p:attrNameLst>
                                          <p:attrName>style.visibility</p:attrName>
                                        </p:attrNameLst>
                                      </p:cBhvr>
                                      <p:to>
                                        <p:strVal val="visible"/>
                                      </p:to>
                                    </p:set>
                                    <p:animEffect transition="in" filter="diamond(in)">
                                      <p:cBhvr>
                                        <p:cTn id="22" dur="2000"/>
                                        <p:tgtEl>
                                          <p:spTgt spid="890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92164" name="Picture 4"/>
          <p:cNvPicPr/>
          <p:nvPr/>
        </p:nvPicPr>
        <p:blipFill>
          <a:blip r:embed="rId2"/>
          <a:stretch>
            <a:fillRect/>
          </a:stretch>
        </p:blipFill>
        <p:spPr>
          <a:xfrm>
            <a:off x="331788" y="2217738"/>
            <a:ext cx="8491537" cy="1566862"/>
          </a:xfrm>
          <a:prstGeom prst="rect">
            <a:avLst/>
          </a:prstGeom>
          <a:noFill/>
          <a:ln>
            <a:noFill/>
            <a:miter lim="800000"/>
          </a:ln>
          <a:effectLst/>
        </p:spPr>
      </p:pic>
      <p:pic>
        <p:nvPicPr>
          <p:cNvPr id="92165" name="Picture 5"/>
          <p:cNvPicPr/>
          <p:nvPr/>
        </p:nvPicPr>
        <p:blipFill>
          <a:blip r:embed="rId3"/>
          <a:stretch>
            <a:fillRect/>
          </a:stretch>
        </p:blipFill>
        <p:spPr>
          <a:xfrm>
            <a:off x="323850" y="3860800"/>
            <a:ext cx="8424863" cy="1585913"/>
          </a:xfrm>
          <a:prstGeom prst="rect">
            <a:avLst/>
          </a:prstGeom>
          <a:noFill/>
          <a:ln>
            <a:noFill/>
            <a:miter lim="800000"/>
          </a:ln>
          <a:effectLst/>
        </p:spPr>
      </p:pic>
      <p:sp>
        <p:nvSpPr>
          <p:cNvPr id="92166" name="Rectangle 6"/>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92164"/>
                                        </p:tgtEl>
                                        <p:attrNameLst>
                                          <p:attrName>style.visibility</p:attrName>
                                        </p:attrNameLst>
                                      </p:cBhvr>
                                      <p:to>
                                        <p:strVal val="visible"/>
                                      </p:to>
                                    </p:set>
                                    <p:animEffect transition="in" filter="box(in)">
                                      <p:cBhvr>
                                        <p:cTn id="7" dur="500"/>
                                        <p:tgtEl>
                                          <p:spTgt spid="9216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92165"/>
                                        </p:tgtEl>
                                        <p:attrNameLst>
                                          <p:attrName>style.visibility</p:attrName>
                                        </p:attrNameLst>
                                      </p:cBhvr>
                                      <p:to>
                                        <p:strVal val="visible"/>
                                      </p:to>
                                    </p:set>
                                    <p:animEffect transition="in" filter="diamond(in)">
                                      <p:cBhvr>
                                        <p:cTn id="12" dur="2000"/>
                                        <p:tgtEl>
                                          <p:spTgt spid="92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3187"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latin typeface="宋体" pitchFamily="2" charset="-122"/>
              </a:rPr>
              <a:t>2、</a:t>
            </a:r>
            <a:r>
              <a:rPr sz="2400" b="1">
                <a:latin typeface="宋体" pitchFamily="2" charset="-122"/>
              </a:rPr>
              <a:t>到、发车场（或到发线）通过能力</a:t>
            </a:r>
            <a:r>
              <a:t> </a:t>
            </a:r>
          </a:p>
        </p:txBody>
      </p:sp>
      <p:sp>
        <p:nvSpPr>
          <p:cNvPr id="93188"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pic>
        <p:nvPicPr>
          <p:cNvPr id="93189" name="Picture 5"/>
          <p:cNvPicPr/>
          <p:nvPr/>
        </p:nvPicPr>
        <p:blipFill>
          <a:blip r:embed="rId2"/>
          <a:stretch>
            <a:fillRect/>
          </a:stretch>
        </p:blipFill>
        <p:spPr>
          <a:xfrm>
            <a:off x="539750" y="2636838"/>
            <a:ext cx="7993063" cy="1741487"/>
          </a:xfrm>
          <a:prstGeom prst="rect">
            <a:avLst/>
          </a:prstGeom>
          <a:noFill/>
          <a:ln>
            <a:noFill/>
            <a:miter lim="800000"/>
          </a:ln>
          <a:effectLst/>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94211"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3、货物列车到发线通过能力</a:t>
            </a:r>
            <a:r>
              <a:t> </a:t>
            </a:r>
          </a:p>
        </p:txBody>
      </p:sp>
      <p:sp>
        <p:nvSpPr>
          <p:cNvPr id="94212"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pic>
        <p:nvPicPr>
          <p:cNvPr id="94213" name="Picture 5"/>
          <p:cNvPicPr/>
          <p:nvPr/>
        </p:nvPicPr>
        <p:blipFill>
          <a:blip r:embed="rId2"/>
          <a:stretch>
            <a:fillRect/>
          </a:stretch>
        </p:blipFill>
        <p:spPr>
          <a:xfrm>
            <a:off x="766763" y="2565400"/>
            <a:ext cx="7659687" cy="2103438"/>
          </a:xfrm>
          <a:prstGeom prst="rect">
            <a:avLst/>
          </a:prstGeom>
          <a:noFill/>
          <a:ln>
            <a:noFill/>
            <a:miter lim="800000"/>
          </a:ln>
          <a:effectLst/>
        </p:spPr>
      </p:pic>
      <p:pic>
        <p:nvPicPr>
          <p:cNvPr id="94214" name="Picture 6"/>
          <p:cNvPicPr/>
          <p:nvPr/>
        </p:nvPicPr>
        <p:blipFill>
          <a:blip r:embed="rId3"/>
          <a:stretch>
            <a:fillRect/>
          </a:stretch>
        </p:blipFill>
        <p:spPr>
          <a:xfrm>
            <a:off x="755650" y="2565400"/>
            <a:ext cx="5688013" cy="3221038"/>
          </a:xfrm>
          <a:prstGeom prst="rect">
            <a:avLst/>
          </a:prstGeom>
          <a:noFill/>
          <a:ln>
            <a:noFill/>
            <a:miter lim="800000"/>
          </a:ln>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4213"/>
                                        </p:tgtEl>
                                        <p:attrNameLst>
                                          <p:attrName>style.visibility</p:attrName>
                                        </p:attrNameLst>
                                      </p:cBhvr>
                                      <p:to>
                                        <p:strVal val="visible"/>
                                      </p:to>
                                    </p:set>
                                    <p:anim calcmode="lin" valueType="num">
                                      <p:cBhvr additive="base">
                                        <p:cTn id="7" dur="500" fill="hold"/>
                                        <p:tgtEl>
                                          <p:spTgt spid="94213"/>
                                        </p:tgtEl>
                                        <p:attrNameLst>
                                          <p:attrName>ppt_x</p:attrName>
                                        </p:attrNameLst>
                                      </p:cBhvr>
                                      <p:tavLst>
                                        <p:tav tm="0">
                                          <p:val>
                                            <p:strVal val="#ppt_x"/>
                                          </p:val>
                                        </p:tav>
                                        <p:tav tm="100000">
                                          <p:val>
                                            <p:strVal val="#ppt_x"/>
                                          </p:val>
                                        </p:tav>
                                      </p:tavLst>
                                    </p:anim>
                                    <p:anim calcmode="lin" valueType="num">
                                      <p:cBhvr additive="base">
                                        <p:cTn id="8" dur="500" fill="hold"/>
                                        <p:tgtEl>
                                          <p:spTgt spid="9421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94214"/>
                                        </p:tgtEl>
                                        <p:attrNameLst>
                                          <p:attrName>style.visibility</p:attrName>
                                        </p:attrNameLst>
                                      </p:cBhvr>
                                      <p:to>
                                        <p:strVal val="visible"/>
                                      </p:to>
                                    </p:set>
                                    <p:anim calcmode="lin" valueType="num">
                                      <p:cBhvr additive="base">
                                        <p:cTn id="13" dur="500" fill="hold"/>
                                        <p:tgtEl>
                                          <p:spTgt spid="94214"/>
                                        </p:tgtEl>
                                        <p:attrNameLst>
                                          <p:attrName>ppt_x</p:attrName>
                                        </p:attrNameLst>
                                      </p:cBhvr>
                                      <p:tavLst>
                                        <p:tav tm="0">
                                          <p:val>
                                            <p:strVal val="#ppt_x"/>
                                          </p:val>
                                        </p:tav>
                                        <p:tav tm="100000">
                                          <p:val>
                                            <p:strVal val="#ppt_x"/>
                                          </p:val>
                                        </p:tav>
                                      </p:tavLst>
                                    </p:anim>
                                    <p:anim calcmode="lin" valueType="num">
                                      <p:cBhvr additive="base">
                                        <p:cTn id="14" dur="500" fill="hold"/>
                                        <p:tgtEl>
                                          <p:spTgt spid="942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5235"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4、旅客列车到发线通过能力</a:t>
            </a:r>
          </a:p>
        </p:txBody>
      </p:sp>
      <p:sp>
        <p:nvSpPr>
          <p:cNvPr id="95236"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pic>
        <p:nvPicPr>
          <p:cNvPr id="95237" name="Picture 5"/>
          <p:cNvPicPr/>
          <p:nvPr/>
        </p:nvPicPr>
        <p:blipFill>
          <a:blip r:embed="rId2"/>
          <a:stretch>
            <a:fillRect/>
          </a:stretch>
        </p:blipFill>
        <p:spPr>
          <a:xfrm>
            <a:off x="458788" y="2520950"/>
            <a:ext cx="8493125" cy="2703513"/>
          </a:xfrm>
          <a:prstGeom prst="rect">
            <a:avLst/>
          </a:prstGeom>
          <a:noFill/>
          <a:ln>
            <a:noFill/>
            <a:miter lim="800000"/>
          </a:ln>
          <a:effectLst/>
        </p:spPr>
      </p:pic>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6259"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800"/>
              <a:t>5、分方向按列车种类别通过能力</a:t>
            </a:r>
          </a:p>
        </p:txBody>
      </p:sp>
      <p:sp>
        <p:nvSpPr>
          <p:cNvPr id="96260"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pic>
        <p:nvPicPr>
          <p:cNvPr id="96263" name="Picture 7"/>
          <p:cNvPicPr/>
          <p:nvPr/>
        </p:nvPicPr>
        <p:blipFill>
          <a:blip r:embed="rId2"/>
          <a:stretch>
            <a:fillRect/>
          </a:stretch>
        </p:blipFill>
        <p:spPr>
          <a:xfrm>
            <a:off x="604838" y="2613025"/>
            <a:ext cx="7497762" cy="919163"/>
          </a:xfrm>
          <a:prstGeom prst="rect">
            <a:avLst/>
          </a:prstGeom>
          <a:noFill/>
          <a:ln>
            <a:noFill/>
            <a:miter lim="800000"/>
          </a:ln>
          <a:effectLst/>
        </p:spPr>
      </p:pic>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97283" name="NotDefined 3"/>
          <p:cNvSpPr>
            <a:spLocks noGrp="1"/>
          </p:cNvSpPr>
          <p:nvPr>
            <p:ph type="body" idx="4294967295"/>
          </p:nvPr>
        </p:nvSpPr>
        <p:spPr>
          <a:xfrm>
            <a:off x="755650" y="1989138"/>
            <a:ext cx="8204200" cy="4114800"/>
          </a:xfr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3200" b="0" i="0" u="none" baseline="0">
                <a:solidFill>
                  <a:schemeClr val="tx1"/>
                </a:solidFill>
                <a:effectLst/>
                <a:latin typeface="Tahom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hlink"/>
              </a:buClr>
              <a:buSzPct val="55000"/>
              <a:buFont typeface="Wingdings" pitchFamily="2" charset="2"/>
              <a:buChar char="n"/>
              <a:defRPr kumimoji="0" lang="zh-CN" altLang="en-US" sz="2800" b="0" i="0" u="none" baseline="0">
                <a:solidFill>
                  <a:schemeClr val="tx1"/>
                </a:solidFill>
                <a:effectLst/>
                <a:latin typeface="Tahom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folHlink"/>
              </a:buClr>
              <a:buSzPct val="50000"/>
              <a:buFont typeface="Wingdings" pitchFamily="2" charset="2"/>
              <a:buChar char="n"/>
              <a:defRPr kumimoji="0" lang="zh-CN" altLang="en-US" sz="2400" b="0" i="0" u="none" baseline="0">
                <a:solidFill>
                  <a:schemeClr val="tx1"/>
                </a:solidFill>
                <a:effectLst/>
                <a:latin typeface="Tahom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Pct val="50000"/>
              <a:buFont typeface="Wingdings" pitchFamily="2" charset="2"/>
              <a:buChar char="n"/>
              <a:defRPr kumimoji="0" lang="zh-CN" altLang="en-US" sz="2000" b="0" i="0" u="none" baseline="0">
                <a:solidFill>
                  <a:schemeClr val="tx1"/>
                </a:solidFill>
                <a:effectLst/>
                <a:latin typeface="Tahoma" pitchFamily="34" charset="0"/>
                <a:ea typeface="宋体" pitchFamily="2" charset="-122"/>
              </a:defRPr>
            </a:lvl5pPr>
          </a:lstStyle>
          <a:p>
            <a:pPr lvl="0"/>
            <a:r>
              <a:rPr sz="2400"/>
              <a:t>6、接发各方向货物列车能力</a:t>
            </a:r>
            <a:r>
              <a:t> </a:t>
            </a:r>
          </a:p>
        </p:txBody>
      </p:sp>
      <p:sp>
        <p:nvSpPr>
          <p:cNvPr id="97284" name="Rectangle 4"/>
          <p:cNvSpPr>
            <a:spLocks noGrp="1"/>
          </p:cNvSpPr>
          <p:nvPr>
            <p:ph type="title"/>
          </p:nvPr>
        </p:nvSpPr>
        <p:spPr>
          <a:xfrm>
            <a:off x="1150938" y="1052513"/>
            <a:ext cx="7793037" cy="623887"/>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latin typeface="Tahoma" pitchFamily="34" charset="0"/>
                <a:ea typeface="宋体" pitchFamily="2" charset="-122"/>
              </a:defRPr>
            </a:lvl1pPr>
          </a:lstStyle>
          <a:p>
            <a:pPr lvl="0"/>
            <a:r>
              <a:rPr sz="2800">
                <a:ea typeface="黑体" pitchFamily="2" charset="-122"/>
              </a:rPr>
              <a:t>三、到发线通过能力</a:t>
            </a:r>
          </a:p>
        </p:txBody>
      </p:sp>
      <p:pic>
        <p:nvPicPr>
          <p:cNvPr id="97285" name="Picture 5"/>
          <p:cNvPicPr/>
          <p:nvPr/>
        </p:nvPicPr>
        <p:blipFill>
          <a:blip r:embed="rId2"/>
          <a:stretch>
            <a:fillRect/>
          </a:stretch>
        </p:blipFill>
        <p:spPr>
          <a:xfrm>
            <a:off x="827088" y="2492375"/>
            <a:ext cx="7200900" cy="3770313"/>
          </a:xfrm>
          <a:prstGeom prst="rect">
            <a:avLst/>
          </a:prstGeom>
          <a:noFill/>
          <a:ln>
            <a:noFill/>
            <a:miter lim="800000"/>
          </a:ln>
          <a:effectLst/>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98307" name="Picture 3"/>
          <p:cNvPicPr>
            <a:picLocks noGrp="1"/>
          </p:cNvPicPr>
          <p:nvPr>
            <p:ph type="body" idx="4294967295"/>
          </p:nvPr>
        </p:nvPicPr>
        <p:blipFill>
          <a:blip r:embed="rId2"/>
          <a:stretch>
            <a:fillRect/>
          </a:stretch>
        </p:blipFill>
        <p:spPr>
          <a:xfrm>
            <a:off x="539750" y="1844675"/>
            <a:ext cx="8204200" cy="4114800"/>
          </a:xfrm>
          <a:prstGeom prst="rect">
            <a:avLst/>
          </a:prstGeom>
          <a:noFill/>
          <a:ln>
            <a:miter lim="800000"/>
          </a:ln>
        </p:spPr>
      </p:pic>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99332" name="Picture 4"/>
          <p:cNvPicPr>
            <a:picLocks noGrp="1"/>
          </p:cNvPicPr>
          <p:nvPr>
            <p:ph type="body" idx="4294967295"/>
          </p:nvPr>
        </p:nvPicPr>
        <p:blipFill>
          <a:blip r:embed="rId2"/>
          <a:stretch>
            <a:fillRect/>
          </a:stretch>
        </p:blipFill>
        <p:spPr>
          <a:xfrm>
            <a:off x="684213" y="1628775"/>
            <a:ext cx="8204200" cy="4114800"/>
          </a:xfrm>
          <a:prstGeom prst="rect">
            <a:avLst/>
          </a:prstGeom>
          <a:noFill/>
          <a:ln>
            <a:miter lim="800000"/>
          </a:ln>
        </p:spPr>
      </p:pic>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pic>
        <p:nvPicPr>
          <p:cNvPr id="100355" name="Picture 3"/>
          <p:cNvPicPr>
            <a:picLocks noGrp="1"/>
          </p:cNvPicPr>
          <p:nvPr>
            <p:ph type="body" idx="4294967295"/>
          </p:nvPr>
        </p:nvPicPr>
        <p:blipFill>
          <a:blip r:embed="rId2"/>
          <a:stretch>
            <a:fillRect/>
          </a:stretch>
        </p:blipFill>
        <p:spPr>
          <a:xfrm>
            <a:off x="395288" y="1628775"/>
            <a:ext cx="8564562" cy="4295775"/>
          </a:xfrm>
          <a:prstGeom prst="rect">
            <a:avLst/>
          </a:prstGeom>
          <a:noFill/>
          <a:ln>
            <a:miter lim="800000"/>
          </a:ln>
        </p:spPr>
      </p:pic>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https://d.book118.com/126041052151010034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fontScheme name="Blends">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lends 1">
        <a:dk1>
          <a:srgbClr val="000000"/>
        </a:dk1>
        <a:lt1>
          <a:srgbClr val="FFFFFF"/>
        </a:lt1>
        <a:dk2>
          <a:srgbClr val="969696"/>
        </a:dk2>
        <a:lt2>
          <a:srgbClr val="DDDDDD"/>
        </a:lt2>
        <a:accent1>
          <a:srgbClr val="00E4A8"/>
        </a:accent1>
        <a:accent2>
          <a:srgbClr val="3333CC"/>
        </a:accent2>
        <a:accent3>
          <a:srgbClr val="9BBB59"/>
        </a:accent3>
        <a:accent4>
          <a:srgbClr val="8064A2"/>
        </a:accent4>
        <a:accent5>
          <a:srgbClr val="4BACC6"/>
        </a:accent5>
        <a:accent6>
          <a:srgbClr val="F79646"/>
        </a:accent6>
        <a:hlink>
          <a:srgbClr val="FF5050"/>
        </a:hlink>
        <a:folHlink>
          <a:srgbClr val="FFCF01"/>
        </a:folHlink>
      </a:clrScheme>
      <a:clrMap bg1="dk1" tx1="lt1" bg2="dk2"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9BBB59"/>
        </a:accent3>
        <a:accent4>
          <a:srgbClr val="8064A2"/>
        </a:accent4>
        <a:accent5>
          <a:srgbClr val="4BACC6"/>
        </a:accent5>
        <a:accent6>
          <a:srgbClr val="F79646"/>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9BBB59"/>
        </a:accent3>
        <a:accent4>
          <a:srgbClr val="8064A2"/>
        </a:accent4>
        <a:accent5>
          <a:srgbClr val="4BACC6"/>
        </a:accent5>
        <a:accent6>
          <a:srgbClr val="F79646"/>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333333"/>
        </a:dk2>
        <a:lt2>
          <a:srgbClr val="000066"/>
        </a:lt2>
        <a:accent1>
          <a:srgbClr val="C4709A"/>
        </a:accent1>
        <a:accent2>
          <a:srgbClr val="4B4EB5"/>
        </a:accent2>
        <a:accent3>
          <a:srgbClr val="9BBB59"/>
        </a:accent3>
        <a:accent4>
          <a:srgbClr val="8064A2"/>
        </a:accent4>
        <a:accent5>
          <a:srgbClr val="4BACC6"/>
        </a:accent5>
        <a:accent6>
          <a:srgbClr val="F79646"/>
        </a:accent6>
        <a:hlink>
          <a:srgbClr val="C481CF"/>
        </a:hlink>
        <a:folHlink>
          <a:srgbClr val="76B749"/>
        </a:folHlink>
      </a:clrScheme>
      <a:clrMap bg1="lt1" tx1="dk1" bg2="dk2" tx2="lt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9BBB59"/>
        </a:accent3>
        <a:accent4>
          <a:srgbClr val="8064A2"/>
        </a:accent4>
        <a:accent5>
          <a:srgbClr val="4BACC6"/>
        </a:accent5>
        <a:accent6>
          <a:srgbClr val="F79646"/>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36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36</vt:i4>
      </vt:variant>
    </vt:vector>
  </HeadingPairs>
  <TitlesOfParts>
    <vt:vector baseType="lpstr" size="45">
      <vt:lpstr>Arial</vt:lpstr>
      <vt:lpstr>Calibri</vt:lpstr>
      <vt:lpstr>宋体</vt:lpstr>
      <vt:lpstr>Tahoma</vt:lpstr>
      <vt:lpstr>Wingdings</vt:lpstr>
      <vt:lpstr>黑体</vt:lpstr>
      <vt:lpstr>Times New Roman</vt:lpstr>
      <vt:lpstr>MS Gothic</vt:lpstr>
      <vt:lpstr>Office Theme</vt:lpstr>
      <vt:lpstr>项目四：《车站行车工作细则》编制规定</vt:lpstr>
      <vt:lpstr>内容安排</vt:lpstr>
      <vt:lpstr>一、计算车站通过能力的基本规定</vt:lpstr>
      <vt:lpstr>一、计算车站通过能力的基本规定</vt:lpstr>
      <vt:lpstr>一、计算车站通过能力的基本规定</vt:lpstr>
      <vt:lpstr>一、计算车站通过能力的基本规定</vt:lpstr>
      <vt:lpstr>一、计算车站通过能力的基本规定</vt:lpstr>
      <vt:lpstr>一、计算车站通过能力的基本规定</vt:lpstr>
      <vt:lpstr>一、计算车站通过能力的基本规定</vt:lpstr>
      <vt:lpstr>一、计算车站通过能力的基本规定</vt:lpstr>
      <vt:lpstr>二、咽喉通过能力</vt:lpstr>
      <vt:lpstr>二、咽喉通过能力</vt:lpstr>
      <vt:lpstr>二、咽喉通过能力</vt:lpstr>
      <vt:lpstr>二、咽喉通过能力</vt:lpstr>
      <vt:lpstr>PowerPoint Presentation</vt:lpstr>
      <vt:lpstr>PowerPoint Presentation</vt:lpstr>
      <vt:lpstr>二、咽喉通过能力</vt:lpstr>
      <vt:lpstr>二、咽喉通过能力</vt:lpstr>
      <vt:lpstr>二、咽喉通过能力</vt:lpstr>
      <vt:lpstr>PowerPoint Presentation</vt:lpstr>
      <vt:lpstr>PowerPoint Presentation</vt:lpstr>
      <vt:lpstr>PowerPoint Presentation</vt:lpstr>
      <vt:lpstr>PowerPoint Presentation</vt:lpstr>
      <vt:lpstr>内容总结</vt:lpstr>
      <vt:lpstr>三、到发线通过能力</vt:lpstr>
      <vt:lpstr>三、到发线通过能力</vt:lpstr>
      <vt:lpstr>三、到发线通过能力</vt:lpstr>
      <vt:lpstr>三、到发线通过能力</vt:lpstr>
      <vt:lpstr>三、到发线通过能力</vt:lpstr>
      <vt:lpstr>三、到发线通过能力</vt:lpstr>
      <vt:lpstr>三、到发线通过能力</vt:lpstr>
      <vt:lpstr>三、到发线通过能力</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2024-09-04T00:43:39.849</cp:lastPrinted>
  <dcterms:created xsi:type="dcterms:W3CDTF">2024-09-03T16:43:39Z</dcterms:created>
  <dcterms:modified xsi:type="dcterms:W3CDTF">2024-09-03T16:43:41Z</dcterms:modified>
</cp:coreProperties>
</file>