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86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4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image" Target="../media/image1.png" /><Relationship Id="rId6" Type="http://schemas.openxmlformats.org/officeDocument/2006/relationships/tags" Target="../tags/tag67.xml" /><Relationship Id="rId7" Type="http://schemas.openxmlformats.org/officeDocument/2006/relationships/tags" Target="../tags/tag68.xml" /><Relationship Id="rId8" Type="http://schemas.openxmlformats.org/officeDocument/2006/relationships/tags" Target="../tags/tag69.xml" /><Relationship Id="rId9" Type="http://schemas.openxmlformats.org/officeDocument/2006/relationships/image" Target="../media/image2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7A4D49-B26D-41BC-BEEE-4799CED9D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1F002D-2A5D-49FB-A623-C5751E27E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77C35D-F7B0-4181-B2E2-B4992E3E3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221837-E95F-43F4-98AE-A48360029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89DBF6-0B11-4D2A-B61E-772A7C746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BCB642-E666-4F3E-8E6B-0519165E5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34613F-BE8A-457A-B576-E1CBE7939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7FAFD7-11D4-4D71-9D30-9BFCF7EC7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96C078-E3BC-4395-AD8E-5FDE801A7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01802D-6885-4D44-A1D8-B3D408D54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64F878-8B57-40A1-A2B3-C50F96BE2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10"/>
          <p:cNvSpPr/>
          <p:nvPr>
            <p:custDataLst>
              <p:tags r:id="rId1"/>
            </p:custDataLst>
          </p:nvPr>
        </p:nvSpPr>
        <p:spPr>
          <a:xfrm>
            <a:off x="7112628" y="1680532"/>
            <a:ext cx="4231647" cy="4231647"/>
          </a:xfrm>
          <a:prstGeom prst="ellipse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668" name="椭圆 18"/>
          <p:cNvSpPr/>
          <p:nvPr>
            <p:custDataLst>
              <p:tags r:id="rId2"/>
            </p:custDataLst>
          </p:nvPr>
        </p:nvSpPr>
        <p:spPr>
          <a:xfrm>
            <a:off x="8717280" y="5265420"/>
            <a:ext cx="1417320" cy="480060"/>
          </a:xfrm>
          <a:prstGeom prst="ellipse">
            <a:avLst/>
          </a:prstGeom>
          <a:solidFill>
            <a:schemeClr val="accent5">
              <a:lumMod val="75000"/>
              <a:alpha val="82000"/>
            </a:schemeClr>
          </a:solidFill>
          <a:ln>
            <a:solidFill>
              <a:schemeClr val="accent1">
                <a:shade val="50000"/>
              </a:schemeClr>
            </a:solidFill>
          </a:ln>
          <a:effectLst>
            <a:softEdge rad="152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pic>
        <p:nvPicPr>
          <p:cNvPr id="2097153" name="图片 23" descr="花瓶里插着绿色的植物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711616" y="872960"/>
            <a:ext cx="4831872" cy="5112079"/>
          </a:xfrm>
          <a:prstGeom prst="rect">
            <a:avLst/>
          </a:prstGeom>
        </p:spPr>
      </p:pic>
      <p:pic>
        <p:nvPicPr>
          <p:cNvPr id="2097155" name="图形 2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rot="13500000" flipV="1">
            <a:off x="10611683" y="4921591"/>
            <a:ext cx="457200" cy="457200"/>
          </a:xfrm>
          <a:prstGeom prst="rect">
            <a:avLst/>
          </a:prstGeom>
        </p:spPr>
      </p:pic>
      <p:sp>
        <p:nvSpPr>
          <p:cNvPr id="1048670" name="矩形: 圆角 4"/>
          <p:cNvSpPr/>
          <p:nvPr>
            <p:custDataLst>
              <p:tags r:id="rId7"/>
            </p:custDataLst>
          </p:nvPr>
        </p:nvSpPr>
        <p:spPr>
          <a:xfrm>
            <a:off x="499745" y="494030"/>
            <a:ext cx="191770" cy="191770"/>
          </a:xfrm>
          <a:prstGeom prst="roundRect">
            <a:avLst>
              <a:gd name="adj" fmla="val 34059"/>
            </a:avLst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672" name="矩形: 圆角 5"/>
          <p:cNvSpPr/>
          <p:nvPr>
            <p:custDataLst>
              <p:tags r:id="rId8"/>
            </p:custDataLst>
          </p:nvPr>
        </p:nvSpPr>
        <p:spPr>
          <a:xfrm>
            <a:off x="614680" y="461645"/>
            <a:ext cx="118110" cy="118110"/>
          </a:xfrm>
          <a:prstGeom prst="roundRect">
            <a:avLst>
              <a:gd name="adj" fmla="val 31794"/>
            </a:avLst>
          </a:pr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1247775" y="4543425"/>
            <a:ext cx="1495425" cy="48514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>
            <a:outerShdw blurRad="177800" dist="88900" dir="2700000" algn="tl" rotWithShape="0">
              <a:schemeClr val="accent4">
                <a:alpha val="40000"/>
              </a:schemeClr>
            </a:outerShdw>
          </a:effectLst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1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lt"/>
                <a:cs typeface="MiSans" panose="00000500000000000000" pitchFamily="2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155700" y="3700780"/>
            <a:ext cx="5519420" cy="41465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>
                    <a:lumMod val="50000"/>
                  </a:schemeClr>
                </a:solidFill>
                <a:latin typeface="+mn-lt"/>
                <a:ea typeface="+mn-lt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 descr="7b0a20202020227461726765744d6f64756c65223a202270726f636573734f6e6c696e65466f6e7473220a7d0a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155700" y="1637665"/>
            <a:ext cx="5520055" cy="201676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7" descr="绿色的叶子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60741"/>
          <a:stretch>
            <a:fillRect/>
          </a:stretch>
        </p:blipFill>
        <p:spPr>
          <a:xfrm>
            <a:off x="10172700" y="0"/>
            <a:ext cx="20193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1" hasCustomPrompt="1"/>
            <p:custDataLst>
              <p:tags r:id="rId3"/>
            </p:custDataLst>
          </p:nvPr>
        </p:nvSpPr>
        <p:spPr>
          <a:xfrm>
            <a:off x="1156335" y="648000"/>
            <a:ext cx="5486400" cy="91313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400" b="0" i="0" u="none" strike="noStrike" kern="1200" cap="none" spc="0" normalizeH="0" baseline="0" noProof="1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ea"/>
                <a:ea typeface="+mj-ea"/>
                <a:cs typeface="MiSans" panose="00000500000000000000" pitchFamily="2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任意多边形 8"/>
          <p:cNvSpPr/>
          <p:nvPr>
            <p:custDataLst>
              <p:tags r:id="rId1"/>
            </p:custDataLst>
          </p:nvPr>
        </p:nvSpPr>
        <p:spPr>
          <a:xfrm>
            <a:off x="7042150" y="2153920"/>
            <a:ext cx="5149850" cy="47040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7511" h="6859">
                <a:moveTo>
                  <a:pt x="3593" y="0"/>
                </a:moveTo>
                <a:lnTo>
                  <a:pt x="5137" y="0"/>
                </a:lnTo>
                <a:lnTo>
                  <a:pt x="5138" y="0"/>
                </a:lnTo>
                <a:cubicBezTo>
                  <a:pt x="6051" y="163"/>
                  <a:pt x="6866" y="611"/>
                  <a:pt x="7488" y="1248"/>
                </a:cubicBezTo>
                <a:lnTo>
                  <a:pt x="7511" y="1271"/>
                </a:lnTo>
                <a:lnTo>
                  <a:pt x="7511" y="6861"/>
                </a:lnTo>
                <a:lnTo>
                  <a:pt x="832" y="6861"/>
                </a:lnTo>
                <a:lnTo>
                  <a:pt x="805" y="6824"/>
                </a:lnTo>
                <a:cubicBezTo>
                  <a:pt x="298" y="6111"/>
                  <a:pt x="0" y="5239"/>
                  <a:pt x="0" y="4297"/>
                </a:cubicBezTo>
                <a:cubicBezTo>
                  <a:pt x="0" y="2150"/>
                  <a:pt x="1550" y="365"/>
                  <a:pt x="3592" y="0"/>
                </a:cubicBezTo>
                <a:lnTo>
                  <a:pt x="3593" y="0"/>
                </a:ln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pitchFamily="2" charset="-122"/>
            </a:endParaRPr>
          </a:p>
        </p:txBody>
      </p:sp>
      <p:sp>
        <p:nvSpPr>
          <p:cNvPr id="1048706" name="圆角矩形 32"/>
          <p:cNvSpPr/>
          <p:nvPr>
            <p:custDataLst>
              <p:tags r:id="rId2"/>
            </p:custDataLst>
          </p:nvPr>
        </p:nvSpPr>
        <p:spPr>
          <a:xfrm>
            <a:off x="1245870" y="4949825"/>
            <a:ext cx="572770" cy="75565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MiSans" panose="00000500000000000000" pitchFamily="2" charset="-122"/>
            </a:endParaRPr>
          </a:p>
        </p:txBody>
      </p:sp>
      <p:pic>
        <p:nvPicPr>
          <p:cNvPr id="2097159" name="文本框 10" descr="VCG41N1278916910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880" r="29823"/>
          <a:stretch>
            <a:fillRect/>
          </a:stretch>
        </p:blipFill>
        <p:spPr>
          <a:xfrm flipH="1">
            <a:off x="6134100" y="945515"/>
            <a:ext cx="6057900" cy="5912485"/>
          </a:xfrm>
          <a:prstGeom prst="rect">
            <a:avLst/>
          </a:prstGeom>
          <a:noFill/>
        </p:spPr>
      </p:pic>
      <p:sp>
        <p:nvSpPr>
          <p:cNvPr id="1048708" name="矩形: 圆角 4"/>
          <p:cNvSpPr/>
          <p:nvPr>
            <p:custDataLst>
              <p:tags r:id="rId5"/>
            </p:custDataLst>
          </p:nvPr>
        </p:nvSpPr>
        <p:spPr>
          <a:xfrm>
            <a:off x="499745" y="494030"/>
            <a:ext cx="191770" cy="191770"/>
          </a:xfrm>
          <a:prstGeom prst="roundRect">
            <a:avLst>
              <a:gd name="adj" fmla="val 34059"/>
            </a:avLst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MiSans" panose="00000500000000000000" pitchFamily="2" charset="-122"/>
            </a:endParaRPr>
          </a:p>
        </p:txBody>
      </p:sp>
      <p:sp>
        <p:nvSpPr>
          <p:cNvPr id="1048710" name="矩形: 圆角 5"/>
          <p:cNvSpPr/>
          <p:nvPr>
            <p:custDataLst>
              <p:tags r:id="rId6"/>
            </p:custDataLst>
          </p:nvPr>
        </p:nvSpPr>
        <p:spPr>
          <a:xfrm>
            <a:off x="614680" y="461645"/>
            <a:ext cx="118110" cy="118110"/>
          </a:xfrm>
          <a:prstGeom prst="roundRect">
            <a:avLst>
              <a:gd name="adj" fmla="val 31794"/>
            </a:avLst>
          </a:pr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MiSans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1118235" y="1363345"/>
            <a:ext cx="4742180" cy="202311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11600" b="0" i="0" u="none" strike="noStrike" kern="1200" cap="none" spc="0" normalizeH="0" baseline="0" noProof="1">
                <a:ln w="15875"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118235" y="3429000"/>
            <a:ext cx="5520055" cy="141795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4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4"/>
          <p:cNvSpPr/>
          <p:nvPr>
            <p:custDataLst>
              <p:tags r:id="rId1"/>
            </p:custDataLst>
          </p:nvPr>
        </p:nvSpPr>
        <p:spPr>
          <a:xfrm>
            <a:off x="499745" y="494030"/>
            <a:ext cx="191770" cy="191770"/>
          </a:xfrm>
          <a:prstGeom prst="roundRect">
            <a:avLst>
              <a:gd name="adj" fmla="val 34059"/>
            </a:avLst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784" name="矩形: 圆角 5"/>
          <p:cNvSpPr/>
          <p:nvPr>
            <p:custDataLst>
              <p:tags r:id="rId2"/>
            </p:custDataLst>
          </p:nvPr>
        </p:nvSpPr>
        <p:spPr>
          <a:xfrm>
            <a:off x="614680" y="461645"/>
            <a:ext cx="118110" cy="118110"/>
          </a:xfrm>
          <a:prstGeom prst="roundRect">
            <a:avLst>
              <a:gd name="adj" fmla="val 31794"/>
            </a:avLst>
          </a:pr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786" name="椭圆 10"/>
          <p:cNvSpPr/>
          <p:nvPr>
            <p:custDataLst>
              <p:tags r:id="rId3"/>
            </p:custDataLst>
          </p:nvPr>
        </p:nvSpPr>
        <p:spPr>
          <a:xfrm>
            <a:off x="7112628" y="1680532"/>
            <a:ext cx="4231647" cy="4231647"/>
          </a:xfrm>
          <a:prstGeom prst="ellipse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788" name="椭圆 13"/>
          <p:cNvSpPr/>
          <p:nvPr>
            <p:custDataLst>
              <p:tags r:id="rId4"/>
            </p:custDataLst>
          </p:nvPr>
        </p:nvSpPr>
        <p:spPr>
          <a:xfrm>
            <a:off x="8717280" y="5265420"/>
            <a:ext cx="1417320" cy="480060"/>
          </a:xfrm>
          <a:prstGeom prst="ellipse">
            <a:avLst/>
          </a:prstGeom>
          <a:solidFill>
            <a:schemeClr val="accent5">
              <a:lumMod val="75000"/>
              <a:alpha val="82000"/>
            </a:schemeClr>
          </a:solidFill>
          <a:ln>
            <a:solidFill>
              <a:schemeClr val="accent1">
                <a:shade val="50000"/>
              </a:schemeClr>
            </a:solidFill>
          </a:ln>
          <a:effectLst>
            <a:softEdge rad="152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pic>
        <p:nvPicPr>
          <p:cNvPr id="2097161" name="图片 23" descr="花瓶里插着绿色的植物&#10;&#10;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711616" y="872960"/>
            <a:ext cx="4831872" cy="5112079"/>
          </a:xfrm>
          <a:prstGeom prst="rect">
            <a:avLst/>
          </a:prstGeom>
        </p:spPr>
      </p:pic>
      <p:sp>
        <p:nvSpPr>
          <p:cNvPr id="1048790" name="署名"/>
          <p:cNvSpPr txBox="1">
            <a:spLocks noGrp="1"/>
          </p:cNvSpPr>
          <p:nvPr>
            <p:ph type="body" idx="3" hasCustomPrompt="1"/>
            <p:custDataLst>
              <p:tags r:id="rId7"/>
            </p:custDataLst>
          </p:nvPr>
        </p:nvSpPr>
        <p:spPr>
          <a:xfrm>
            <a:off x="1256665" y="4291965"/>
            <a:ext cx="1495425" cy="467995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>
            <a:outerShdw blurRad="177800" dist="88900" dir="2700000" algn="tl" rotWithShape="0">
              <a:schemeClr val="accent4">
                <a:alpha val="40000"/>
              </a:schemeClr>
            </a:outerShdw>
          </a:effectLst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1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lt"/>
                <a:cs typeface="MiSans" panose="00000500000000000000" pitchFamily="2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92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1160145" y="1906905"/>
            <a:ext cx="5520055" cy="191389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图形 2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rot="13500000" flipV="1">
            <a:off x="10611683" y="4921591"/>
            <a:ext cx="457200" cy="457200"/>
          </a:xfrm>
          <a:prstGeom prst="rect">
            <a:avLst/>
          </a:prstGeom>
        </p:spPr>
      </p:pic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4.xml" /><Relationship Id="rId13" Type="http://schemas.openxmlformats.org/officeDocument/2006/relationships/tags" Target="../tags/tag75.xml" /><Relationship Id="rId14" Type="http://schemas.openxmlformats.org/officeDocument/2006/relationships/tags" Target="../tags/tag76.xml" /><Relationship Id="rId15" Type="http://schemas.openxmlformats.org/officeDocument/2006/relationships/tags" Target="../tags/tag77.xml" /><Relationship Id="rId16" Type="http://schemas.openxmlformats.org/officeDocument/2006/relationships/tags" Target="../tags/tag78.xml" /><Relationship Id="rId17" Type="http://schemas.openxmlformats.org/officeDocument/2006/relationships/tags" Target="../tags/tag79.xml" /><Relationship Id="rId18" Type="http://schemas.openxmlformats.org/officeDocument/2006/relationships/tags" Target="../tags/tag80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93130"/>
            <a:ext cx="10969200" cy="458383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090568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pitchFamily="2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1.xml" /><Relationship Id="rId4" Type="http://schemas.openxmlformats.org/officeDocument/2006/relationships/tags" Target="../tags/tag82.xml" /><Relationship Id="rId5" Type="http://schemas.openxmlformats.org/officeDocument/2006/relationships/tags" Target="../tags/tag83.xml" /><Relationship Id="rId6" Type="http://schemas.openxmlformats.org/officeDocument/2006/relationships/tags" Target="../tags/tag8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2.xml" /><Relationship Id="rId11" Type="http://schemas.openxmlformats.org/officeDocument/2006/relationships/tags" Target="../tags/tag93.xml" /><Relationship Id="rId12" Type="http://schemas.openxmlformats.org/officeDocument/2006/relationships/tags" Target="../tags/tag94.xml" /><Relationship Id="rId13" Type="http://schemas.openxmlformats.org/officeDocument/2006/relationships/tags" Target="../tags/tag95.xml" /><Relationship Id="rId14" Type="http://schemas.openxmlformats.org/officeDocument/2006/relationships/tags" Target="../tags/tag96.xml" /><Relationship Id="rId15" Type="http://schemas.openxmlformats.org/officeDocument/2006/relationships/tags" Target="../tags/tag97.xml" /><Relationship Id="rId16" Type="http://schemas.openxmlformats.org/officeDocument/2006/relationships/tags" Target="../tags/tag98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042235025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现代汉语短语PPT课件大纲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标题 1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2" name="序号"/>
          <p:cNvSpPr txBox="1"/>
          <p:nvPr>
            <p:custDataLst>
              <p:tags r:id="rId4"/>
            </p:custDataLst>
          </p:nvPr>
        </p:nvSpPr>
        <p:spPr>
          <a:xfrm>
            <a:off x="1156335" y="2378075"/>
            <a:ext cx="1669415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01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24" name="标题"/>
          <p:cNvSpPr txBox="1"/>
          <p:nvPr>
            <p:custDataLst>
              <p:tags r:id="rId5"/>
            </p:custDataLst>
          </p:nvPr>
        </p:nvSpPr>
        <p:spPr>
          <a:xfrm>
            <a:off x="1156335" y="3065145"/>
            <a:ext cx="1915160" cy="120650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添加目录标题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26" name="序号"/>
          <p:cNvSpPr txBox="1"/>
          <p:nvPr>
            <p:custDataLst>
              <p:tags r:id="rId6"/>
            </p:custDataLst>
          </p:nvPr>
        </p:nvSpPr>
        <p:spPr>
          <a:xfrm>
            <a:off x="4014470" y="2378075"/>
            <a:ext cx="1645920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02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28" name="标题"/>
          <p:cNvSpPr txBox="1"/>
          <p:nvPr>
            <p:custDataLst>
              <p:tags r:id="rId7"/>
            </p:custDataLst>
          </p:nvPr>
        </p:nvSpPr>
        <p:spPr>
          <a:xfrm>
            <a:off x="4014470" y="3065145"/>
            <a:ext cx="1917065" cy="120650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现代汉语短语概述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0" name="序号"/>
          <p:cNvSpPr txBox="1"/>
          <p:nvPr>
            <p:custDataLst>
              <p:tags r:id="rId8"/>
            </p:custDataLst>
          </p:nvPr>
        </p:nvSpPr>
        <p:spPr>
          <a:xfrm>
            <a:off x="6975475" y="2378075"/>
            <a:ext cx="1668780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03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9"/>
            </p:custDataLst>
          </p:nvPr>
        </p:nvSpPr>
        <p:spPr>
          <a:xfrm>
            <a:off x="6975475" y="3065145"/>
            <a:ext cx="1915795" cy="120650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常见短语类型及实例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0"/>
            </p:custDataLst>
          </p:nvPr>
        </p:nvSpPr>
        <p:spPr>
          <a:xfrm>
            <a:off x="1156335" y="4509770"/>
            <a:ext cx="1669415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04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6" name="标题"/>
          <p:cNvSpPr txBox="1"/>
          <p:nvPr>
            <p:custDataLst>
              <p:tags r:id="rId11"/>
            </p:custDataLst>
          </p:nvPr>
        </p:nvSpPr>
        <p:spPr>
          <a:xfrm>
            <a:off x="1156335" y="5196840"/>
            <a:ext cx="1915160" cy="120650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短语的分析与辨析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8" name="序号"/>
          <p:cNvSpPr txBox="1"/>
          <p:nvPr>
            <p:custDataLst>
              <p:tags r:id="rId12"/>
            </p:custDataLst>
          </p:nvPr>
        </p:nvSpPr>
        <p:spPr>
          <a:xfrm>
            <a:off x="4014470" y="4509770"/>
            <a:ext cx="1645920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05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40" name="标题"/>
          <p:cNvSpPr txBox="1"/>
          <p:nvPr>
            <p:custDataLst>
              <p:tags r:id="rId13"/>
            </p:custDataLst>
          </p:nvPr>
        </p:nvSpPr>
        <p:spPr>
          <a:xfrm>
            <a:off x="4014470" y="5196840"/>
            <a:ext cx="1917065" cy="120650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短语的运用与提高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42" name="序号"/>
          <p:cNvSpPr txBox="1"/>
          <p:nvPr>
            <p:custDataLst>
              <p:tags r:id="rId14"/>
            </p:custDataLst>
          </p:nvPr>
        </p:nvSpPr>
        <p:spPr>
          <a:xfrm>
            <a:off x="6975475" y="4509770"/>
            <a:ext cx="1668780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06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5"/>
            </p:custDataLst>
          </p:nvPr>
        </p:nvSpPr>
        <p:spPr>
          <a:xfrm>
            <a:off x="6975475" y="5196840"/>
            <a:ext cx="1915795" cy="120650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现代汉语短语的发展趋势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4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638" lnSpcReduction="10000"/>
          </a:bodyPr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87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638" lnSpcReduction="10000"/>
          </a:bodyPr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2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现代汉语短语概述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短语的定义和作用</a:t>
            </a:r>
            <a:endParaRPr lang="zh-CN" altLang="en-US"/>
          </a:p>
        </p:txBody>
      </p:sp>
      <p:sp>
        <p:nvSpPr>
          <p:cNvPr id="104898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定义：短语是由两个或两个以上的词组成的语言单位，具有特定的意义和语法功能。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作用：短语在现代汉语中起着重要的作用，可以表达复杂的思想，使语言更加简洁、生动、形象。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类型：短语可以分为名词短语、动词短语、形容词短语、副词短语等。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特点：短语具有独立性和完整性，可以在句子中独立使用，也可以与其他短语或句子成分组合使用。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短语的构成要素</a:t>
            </a:r>
            <a:endParaRPr lang="zh-CN" altLang="en-US"/>
          </a:p>
        </p:txBody>
      </p:sp>
      <p:sp>
        <p:nvSpPr>
          <p:cNvPr id="1049022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75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矩形 4"/>
          <p:cNvSpPr/>
          <p:nvPr>
            <p:custDataLst>
              <p:tags r:id="rId3"/>
            </p:custDataLst>
          </p:nvPr>
        </p:nvSpPr>
        <p:spPr>
          <a:xfrm>
            <a:off x="622352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文本框 5"/>
          <p:cNvSpPr txBox="1"/>
          <p:nvPr>
            <p:custDataLst>
              <p:tags r:id="rId4"/>
            </p:custDataLst>
          </p:nvPr>
        </p:nvSpPr>
        <p:spPr>
          <a:xfrm>
            <a:off x="92042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定语：句子的修饰成分，表示主语或宾语的性质、状态、数量等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28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8066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30" name="矩形 57"/>
          <p:cNvSpPr/>
          <p:nvPr>
            <p:custDataLst>
              <p:tags r:id="rId6"/>
            </p:custDataLst>
          </p:nvPr>
        </p:nvSpPr>
        <p:spPr>
          <a:xfrm>
            <a:off x="4328643" y="4365314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文本框 58"/>
          <p:cNvSpPr txBox="1"/>
          <p:nvPr>
            <p:custDataLst>
              <p:tags r:id="rId7"/>
            </p:custDataLst>
          </p:nvPr>
        </p:nvSpPr>
        <p:spPr>
          <a:xfrm>
            <a:off x="462671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状语：句子的修饰成分，表示动作发生的时间、地点、方式等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34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723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矩形 61"/>
          <p:cNvSpPr/>
          <p:nvPr>
            <p:custDataLst>
              <p:tags r:id="rId9"/>
            </p:custDataLst>
          </p:nvPr>
        </p:nvSpPr>
        <p:spPr>
          <a:xfrm>
            <a:off x="8034934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文本框 62"/>
          <p:cNvSpPr txBox="1"/>
          <p:nvPr>
            <p:custDataLst>
              <p:tags r:id="rId10"/>
            </p:custDataLst>
          </p:nvPr>
        </p:nvSpPr>
        <p:spPr>
          <a:xfrm>
            <a:off x="8333010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补语：句子的修饰成分，表示主语或宾语的状态、结果等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40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8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42" name="矩形 65"/>
          <p:cNvSpPr/>
          <p:nvPr>
            <p:custDataLst>
              <p:tags r:id="rId12"/>
            </p:custDataLst>
          </p:nvPr>
        </p:nvSpPr>
        <p:spPr>
          <a:xfrm>
            <a:off x="608400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文本框 66"/>
          <p:cNvSpPr txBox="1"/>
          <p:nvPr>
            <p:custDataLst>
              <p:tags r:id="rId13"/>
            </p:custDataLst>
          </p:nvPr>
        </p:nvSpPr>
        <p:spPr>
          <a:xfrm>
            <a:off x="906476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主语：句子的主要成分，表示动作的发出者或状态的承受者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46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47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矩形 69"/>
          <p:cNvSpPr/>
          <p:nvPr>
            <p:custDataLst>
              <p:tags r:id="rId15"/>
            </p:custDataLst>
          </p:nvPr>
        </p:nvSpPr>
        <p:spPr>
          <a:xfrm>
            <a:off x="4314057" y="1864645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文本框 70"/>
          <p:cNvSpPr txBox="1"/>
          <p:nvPr>
            <p:custDataLst>
              <p:tags r:id="rId16"/>
            </p:custDataLst>
          </p:nvPr>
        </p:nvSpPr>
        <p:spPr>
          <a:xfrm>
            <a:off x="4612133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谓语：句子的主要成分，表示主语的行为或状态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52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770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54" name="矩形 73"/>
          <p:cNvSpPr/>
          <p:nvPr>
            <p:custDataLst>
              <p:tags r:id="rId18"/>
            </p:custDataLst>
          </p:nvPr>
        </p:nvSpPr>
        <p:spPr>
          <a:xfrm>
            <a:off x="8020347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文本框 74"/>
          <p:cNvSpPr txBox="1"/>
          <p:nvPr>
            <p:custDataLst>
              <p:tags r:id="rId19"/>
            </p:custDataLst>
          </p:nvPr>
        </p:nvSpPr>
        <p:spPr>
          <a:xfrm>
            <a:off x="8318424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宾语：句子的主要成分，表示动作的承受者或状态的承受者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内容占位符 1"/>
          <p:cNvSpPr>
            <a:spLocks noGrp="1"/>
          </p:cNvSpPr>
          <p:nvPr>
            <p:ph idx="2"/>
          </p:nvPr>
        </p:nvSpPr>
        <p:spPr/>
        <p:txBody>
          <a:bodyPr>
            <a:normAutofit fontScale="25000"/>
          </a:bodyPr>
          <a:lstStyle/>
          <a:p>
            <a:r>
              <a:rPr lang="zh-CN" altLang="en-US"/>
              <a:t>名词短语：由名词或名词性短语构成</a:t>
            </a:r>
            <a:endParaRPr lang="zh-CN" altLang="en-US"/>
          </a:p>
          <a:p>
            <a:r>
              <a:rPr lang="zh-CN" altLang="en-US"/>
              <a:t>动词短语：由动词或动词性短语构成</a:t>
            </a:r>
            <a:endParaRPr lang="zh-CN" altLang="en-US"/>
          </a:p>
          <a:p>
            <a:r>
              <a:rPr lang="zh-CN" altLang="en-US"/>
              <a:t>形容词短语：由形容词或形容词性短语构成</a:t>
            </a:r>
            <a:endParaRPr lang="zh-CN" altLang="en-US"/>
          </a:p>
          <a:p>
            <a:r>
              <a:rPr lang="zh-CN" altLang="en-US"/>
              <a:t>副词短语：由副词或副词性短语构成</a:t>
            </a:r>
            <a:endParaRPr lang="zh-CN" altLang="en-US"/>
          </a:p>
          <a:p>
            <a:r>
              <a:rPr lang="zh-CN" altLang="en-US"/>
              <a:t>连词短语：由连词或连词性短语构成</a:t>
            </a:r>
            <a:endParaRPr lang="zh-CN" altLang="en-US"/>
          </a:p>
          <a:p>
            <a:r>
              <a:rPr lang="zh-CN" altLang="en-US"/>
              <a:t>介词短语：由介词或介词性短语构成</a:t>
            </a:r>
            <a:endParaRPr lang="zh-CN" altLang="en-US"/>
          </a:p>
          <a:p>
            <a:r>
              <a:rPr lang="zh-CN" altLang="en-US"/>
              <a:t>感叹词短语：由感叹词或感叹词性短语构成</a:t>
            </a:r>
            <a:endParaRPr lang="zh-CN" altLang="en-US"/>
          </a:p>
          <a:p>
            <a:r>
              <a:rPr lang="zh-CN" altLang="en-US"/>
              <a:t>拟声词短语：由拟声词或拟声词性短语构成</a:t>
            </a:r>
            <a:endParaRPr lang="zh-CN" altLang="en-US"/>
          </a:p>
          <a:p>
            <a:r>
              <a:rPr lang="zh-CN" altLang="en-US"/>
              <a:t>代词短语：由代词或代词性短语构成</a:t>
            </a:r>
            <a:endParaRPr lang="zh-CN" altLang="en-US"/>
          </a:p>
          <a:p>
            <a:r>
              <a:rPr lang="zh-CN" altLang="en-US"/>
              <a:t>数词短语：由数词或数词性短语构成</a:t>
            </a:r>
            <a:endParaRPr lang="zh-CN" altLang="en-US"/>
          </a:p>
          <a:p>
            <a:r>
              <a:rPr lang="zh-CN" altLang="en-US"/>
              <a:t>量词短语：由量词或量词性短语构成</a:t>
            </a:r>
            <a:endParaRPr lang="zh-CN" altLang="en-US"/>
          </a:p>
          <a:p>
            <a:r>
              <a:rPr lang="zh-CN" altLang="en-US"/>
              <a:t>方位词短语：由方位词或方位词性短语构成</a:t>
            </a:r>
            <a:endParaRPr lang="zh-CN" altLang="en-US"/>
          </a:p>
          <a:p>
            <a:r>
              <a:rPr lang="zh-CN" altLang="en-US"/>
              <a:t>指示词短语：由指示词或指示词性短语构成</a:t>
            </a:r>
            <a:endParaRPr lang="zh-CN" altLang="en-US"/>
          </a:p>
          <a:p>
            <a:r>
              <a:rPr lang="zh-CN" altLang="en-US"/>
              <a:t>疑问词短语：由疑问词或疑问词性短语构成</a:t>
            </a:r>
            <a:endParaRPr lang="zh-CN" altLang="en-US"/>
          </a:p>
          <a:p>
            <a:r>
              <a:rPr lang="zh-CN" altLang="en-US"/>
              <a:t>否定词短语：由否定词或否定词性短语构成</a:t>
            </a:r>
            <a:endParaRPr lang="zh-CN" altLang="en-US"/>
          </a:p>
          <a:p>
            <a:r>
              <a:rPr lang="zh-CN" altLang="en-US"/>
              <a:t>肯定词短语：由肯定词或肯定词性短语构成</a:t>
            </a:r>
            <a:endParaRPr lang="zh-CN" altLang="en-US"/>
          </a:p>
          <a:p>
            <a:r>
              <a:rPr lang="zh-CN" altLang="en-US"/>
              <a:t>并列短语：由并列词或并列词性短语构成</a:t>
            </a:r>
            <a:endParaRPr lang="zh-CN" altLang="en-US"/>
          </a:p>
          <a:p>
            <a:r>
              <a:rPr lang="zh-CN" altLang="en-US"/>
              <a:t>偏正短语：由偏正词或偏正词性短语构成</a:t>
            </a:r>
            <a:endParaRPr lang="zh-CN" altLang="en-US"/>
          </a:p>
          <a:p>
            <a:r>
              <a:rPr lang="zh-CN" altLang="en-US"/>
              <a:t>动宾短语：由动宾词或动宾词性短语构成</a:t>
            </a:r>
            <a:endParaRPr lang="zh-CN" altLang="en-US"/>
          </a:p>
          <a:p>
            <a:r>
              <a:rPr lang="zh-CN" altLang="en-US"/>
              <a:t>主谓短语：由主谓词或主谓词性短语构成</a:t>
            </a:r>
            <a:endParaRPr lang="zh-CN" altLang="en-US"/>
          </a:p>
          <a:p>
            <a:r>
              <a:rPr lang="zh-CN" altLang="en-US"/>
              <a:t>连动短语：由连动词或连动词性短语构成</a:t>
            </a:r>
            <a:endParaRPr lang="zh-CN" altLang="en-US"/>
          </a:p>
          <a:p>
            <a:r>
              <a:rPr lang="zh-CN" altLang="en-US"/>
              <a:t>兼语短语：由兼语词或兼语词性短语构成</a:t>
            </a:r>
            <a:endParaRPr lang="zh-CN" altLang="en-US"/>
          </a:p>
          <a:p>
            <a:r>
              <a:rPr lang="zh-CN" altLang="en-US"/>
              <a:t>同位短语：由同位词或同位词性短语构成</a:t>
            </a:r>
            <a:endParaRPr lang="zh-CN" altLang="en-US"/>
          </a:p>
          <a:p>
            <a:r>
              <a:rPr lang="zh-CN" altLang="en-US"/>
              <a:t>定中短语：由定中词或定中词性短语构成</a:t>
            </a:r>
            <a:endParaRPr lang="zh-CN" altLang="en-US"/>
          </a:p>
          <a:p>
            <a:r>
              <a:rPr lang="zh-CN" altLang="en-US"/>
              <a:t>状中短语：由状中词或状中词性短语构成</a:t>
            </a:r>
            <a:endParaRPr lang="zh-CN" altLang="en-US"/>
          </a:p>
          <a:p>
            <a:r>
              <a:rPr lang="zh-CN" altLang="en-US"/>
              <a:t>补语短语：由补语词或补语词性短语构成</a:t>
            </a:r>
            <a:endParaRPr lang="zh-CN" altLang="en-US"/>
          </a:p>
          <a:p>
            <a:r>
              <a:rPr lang="zh-CN" altLang="en-US"/>
              <a:t>宾语短语：由宾语词或宾语词性短语构成</a:t>
            </a:r>
            <a:endParaRPr lang="zh-CN" altLang="en-US"/>
          </a:p>
          <a:p>
            <a:r>
              <a:rPr lang="zh-CN" altLang="en-US"/>
              <a:t>主语短语：由主语词或主语词性短语</a:t>
            </a:r>
            <a:endParaRPr lang="zh-CN" altLang="en-US"/>
          </a:p>
        </p:txBody>
      </p:sp>
      <p:sp>
        <p:nvSpPr>
          <p:cNvPr id="104909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短语的分类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638" lnSpcReduction="10000"/>
          </a:bodyPr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12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常见短语类型及实例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并列短语</a:t>
            </a:r>
            <a:endParaRPr lang="zh-CN" altLang="en-US"/>
          </a:p>
        </p:txBody>
      </p:sp>
      <p:sp>
        <p:nvSpPr>
          <p:cNvPr id="1049180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定义：由两个或两个以上意义相同或相近的词语或短语组成的短语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结构：由两个或两个以上意义相同或相近的词语或短语组成，中间用“和”、“或”、“以及”等连词连接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实例：“蓝天白云”、“春夏秋冬”、“衣食住行”等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用法：用于描述事物、表达观点、说明情况等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主谓短语</a:t>
            </a:r>
            <a:endParaRPr lang="zh-CN" altLang="en-US"/>
          </a:p>
        </p:txBody>
      </p:sp>
      <p:sp>
        <p:nvSpPr>
          <p:cNvPr id="104922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2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3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特点：主语和谓语之间存在逻辑关系，主语是动作的发出者，谓语是动作的承受者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4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作用：表达一个完整的意思，使句子更加简洁明了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4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定义：由主语和谓语两部分组成的短语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4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例子：我吃饭，他看书，她唱歌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动宾短语</a:t>
            </a:r>
            <a:endParaRPr lang="zh-CN" altLang="en-US"/>
          </a:p>
        </p:txBody>
      </p:sp>
      <p:sp>
        <p:nvSpPr>
          <p:cNvPr id="104928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特点：动词在前，宾语在后，表示动作和受动者之间的关系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定义：由动词和宾语组成的短语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例子：吃饭、睡觉、看书、打球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作用：表达动作和受动者之间的关系，使句子更加简洁明了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偏正短语</a:t>
            </a:r>
            <a:endParaRPr lang="zh-CN" altLang="en-US"/>
          </a:p>
        </p:txBody>
      </p:sp>
      <p:sp>
        <p:nvSpPr>
          <p:cNvPr id="104934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4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定义：由修饰语和中心语组成的短语，修饰语在前，中心语在后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5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例子：美丽的花园、高大的建筑、温暖的阳光、明亮的教室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5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6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特点：修饰语对中心语进行修饰，使中心语更具体、形象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6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作用：使句子更加生动、形象，增强表达效果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介词短语</a:t>
            </a:r>
            <a:endParaRPr lang="zh-CN" altLang="en-US"/>
          </a:p>
        </p:txBody>
      </p:sp>
      <p:sp>
        <p:nvSpPr>
          <p:cNvPr id="104940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0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1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实例：“在桌子上”、“从明天开始”、“因为下雨”等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2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特点：具有明确的指向性和逻辑关系，能够表达复杂的语义关系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2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定义：由介词和名词、代词等组成的短语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2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常见类型：时间介词短语、地点介词短语、原因介词短语等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https://d.book118.com/126042235025010031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  <p:tag name="KSO_WM_TEMPLATE_THUMBS_INDEX" val="1、1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05.15&quot;,&quot;height&quot;:&quot;339.1&quot;}"/>
  <p:tag name="KSO_WM_SLIDE_ID" val="custom2023027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11.35&quot;,&quot;height&quot;:&quot;342.95&quot;}"/>
  <p:tag name="KSO_WM_SLIDE_ID" val="custom2023027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11.35&quot;,&quot;height&quot;:&quot;342.95&quot;}"/>
  <p:tag name="KSO_WM_SLIDE_ID" val="custom2023027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11.35&quot;,&quot;height&quot;:&quot;342.95&quot;}"/>
  <p:tag name="KSO_WM_SLIDE_ID" val="custom2023027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6">
      <a:dk1>
        <a:srgbClr val="000000"/>
      </a:dk1>
      <a:lt1>
        <a:srgbClr val="FFFFFF"/>
      </a:lt1>
      <a:dk2>
        <a:srgbClr val="49412A"/>
      </a:dk2>
      <a:lt2>
        <a:srgbClr val="F9F8F5"/>
      </a:lt2>
      <a:accent1>
        <a:srgbClr val="458731"/>
      </a:accent1>
      <a:accent2>
        <a:srgbClr val="629532"/>
      </a:accent2>
      <a:accent3>
        <a:srgbClr val="7FA333"/>
      </a:accent3>
      <a:accent4>
        <a:srgbClr val="9BB135"/>
      </a:accent4>
      <a:accent5>
        <a:srgbClr val="B8BF36"/>
      </a:accent5>
      <a:accent6>
        <a:srgbClr val="D5CD37"/>
      </a:accent6>
      <a:hlink>
        <a:srgbClr val="0563C1"/>
      </a:hlink>
      <a:folHlink>
        <a:srgbClr val="954D72"/>
      </a:folHlink>
    </a:clrScheme>
    <a:fontScheme name="自定义 10">
      <a:majorFont>
        <a:latin typeface="汉仪书宋二简"/>
        <a:ea typeface="汉仪书宋二简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汉仪书宋二简</vt:lpstr>
      <vt:lpstr>MiSans</vt:lpstr>
      <vt:lpstr>Wingdings</vt:lpstr>
      <vt:lpstr>Calibri Light</vt:lpstr>
      <vt:lpstr>微软雅黑</vt:lpstr>
      <vt:lpstr>Office Theme</vt:lpstr>
      <vt:lpstr>现代汉语短语PPT课件大纲</vt:lpstr>
      <vt:lpstr>目录</vt:lpstr>
      <vt:lpstr>添加章节标题</vt:lpstr>
      <vt:lpstr>现代汉语短语概述</vt:lpstr>
      <vt:lpstr>短语的定义和作用</vt:lpstr>
      <vt:lpstr>短语的构成要素</vt:lpstr>
      <vt:lpstr>短语的分类</vt:lpstr>
      <vt:lpstr>常见短语类型及实例</vt:lpstr>
      <vt:lpstr>并列短语</vt:lpstr>
      <vt:lpstr>主谓短语</vt:lpstr>
      <vt:lpstr>动宾短语</vt:lpstr>
      <vt:lpstr>偏正短语</vt:lpstr>
      <vt:lpstr>介词短语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2024-08-29T13:30:01.807</cp:lastPrinted>
  <dcterms:created xsi:type="dcterms:W3CDTF">2024-08-29T05:30:01Z</dcterms:created>
  <dcterms:modified xsi:type="dcterms:W3CDTF">2024-08-29T05:30:04Z</dcterms:modified>
</cp:coreProperties>
</file>