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IIWEGW+MS-UIGothic"/>
      <p:regular r:id="rId18"/>
    </p:embeddedFont>
    <p:embeddedFont>
      <p:font typeface="JLHGOQ+GISNMD+MicrosoftYaHei-Bold"/>
      <p:regular r:id="rId19"/>
    </p:embeddedFont>
    <p:embeddedFont>
      <p:font typeface="JSIUWI+EITECP+ArialMT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D798C-38A2-4698-8A39-6CC790CF0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452BE-4B37-496E-8C7B-EE6FCA6B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07D09-FA77-48C6-B62E-1BD70F923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E0455-7DC3-4BC2-BF38-B1782DE2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ACD272-83DB-4B17-A885-E27AE4A0F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D9E396-CC79-4FBA-896F-3924F09AA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7E2066-E258-46E6-AEF3-0BEBCB168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B5F8A-69E2-4D3B-BDEF-D0B86D697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8EE76-E997-474F-957F-458056166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923ED-A5B5-41DF-B89D-41F3766C3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D0725-2755-40FF-9E8B-E6252C9E4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00104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621155" y="2255797"/>
            <a:ext cx="10096727" cy="17564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46"/>
              </a:lnSpc>
              <a:spcBef>
                <a:spcPct val="0"/>
              </a:spcBef>
              <a:spcAft>
                <a:spcPct val="0"/>
              </a:spcAft>
            </a:pPr>
            <a:r>
              <a:rPr sz="3500" spc="25">
                <a:solidFill>
                  <a:srgbClr val="FFFDFD"/>
                </a:solidFill>
                <a:latin typeface="IIWEGW+MS-UIGothic"/>
                <a:cs typeface="IIWEGW+MS-UIGothic"/>
              </a:rPr>
              <a:t>家庭装修</a:t>
            </a:r>
            <a:r>
              <a:rPr sz="3500" spc="23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3500" spc="25">
                <a:solidFill>
                  <a:srgbClr val="FFFDFD"/>
                </a:solidFill>
                <a:latin typeface="IIWEGW+MS-UIGothic"/>
                <a:cs typeface="IIWEGW+MS-UIGothic"/>
              </a:rPr>
              <a:t>收要注意什么</a:t>
            </a:r>
            <a:r>
              <a:rPr sz="3500" spc="21">
                <a:solidFill>
                  <a:srgbClr val="FFFDFD"/>
                </a:solidFill>
                <a:latin typeface="JLHGOQ+GISNMD+MicrosoftYaHei-Bold"/>
                <a:cs typeface="JLHGOQ+GISNMD+MicrosoftYaHei-Bold"/>
              </a:rPr>
              <a:t>6</a:t>
            </a:r>
            <a:r>
              <a:rPr sz="3500" spc="28">
                <a:solidFill>
                  <a:srgbClr val="FFFDFD"/>
                </a:solidFill>
                <a:latin typeface="IIWEGW+MS-UIGothic"/>
                <a:cs typeface="IIWEGW+MS-UIGothic"/>
              </a:rPr>
              <a:t>个</a:t>
            </a:r>
            <a:r>
              <a:rPr sz="3500" spc="23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3500" spc="23">
                <a:solidFill>
                  <a:srgbClr val="FFFDFD"/>
                </a:solidFill>
                <a:latin typeface="IIWEGW+MS-UIGothic"/>
                <a:cs typeface="IIWEGW+MS-UIGothic"/>
              </a:rPr>
              <a:t>收要点来助</a:t>
            </a:r>
            <a:r>
              <a:rPr sz="3500">
                <a:solidFill>
                  <a:srgbClr val="FFFDFD"/>
                </a:solidFill>
                <a:latin typeface="SimSun"/>
                <a:cs typeface="SimSun"/>
              </a:rPr>
              <a:t>阵</a:t>
            </a:r>
          </a:p>
          <a:p>
            <a:pPr marL="3943350" marR="0">
              <a:lnSpc>
                <a:spcPts val="3500"/>
              </a:lnSpc>
              <a:spcBef>
                <a:spcPts val="1580"/>
              </a:spcBef>
              <a:spcAft>
                <a:spcPct val="0"/>
              </a:spcAft>
            </a:pPr>
            <a:r>
              <a:rPr sz="3500" spc="23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3500">
                <a:solidFill>
                  <a:srgbClr val="FFFDFD"/>
                </a:solidFill>
                <a:latin typeface="IIWEGW+MS-UIGothic"/>
                <a:cs typeface="IIWEG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1888704"/>
            <a:ext cx="3119275" cy="21159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IUWI+EITECP+ArialMT"/>
                <a:cs typeface="JSIUWI+EITECP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收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与准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IUWI+EITECP+ArialMT"/>
                <a:cs typeface="JSIUWI+EITECP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整体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构与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划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IUWI+EITECP+ArialMT"/>
                <a:cs typeface="JSIUWI+EITECP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水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燃气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IIWEGW+MS-UIGothic"/>
                <a:cs typeface="IIWEGW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3742410"/>
            <a:ext cx="2085517" cy="149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IUWI+EITECP+ArialMT"/>
                <a:cs typeface="JSIUWI+EITECP+ArialMT"/>
              </a:rPr>
              <a:t>•</a:t>
            </a:r>
            <a:r>
              <a:rPr sz="2750" spc="-5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50">
                <a:solidFill>
                  <a:srgbClr val="FFFFFF"/>
                </a:solidFill>
                <a:latin typeface="IIWEGW+MS-UIGothic"/>
                <a:cs typeface="IIWEGW+MS-UIGothic"/>
              </a:rPr>
              <a:t>地面</a:t>
            </a:r>
            <a:r>
              <a:rPr sz="26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2650">
                <a:solidFill>
                  <a:srgbClr val="FFFFFF"/>
                </a:solidFill>
                <a:latin typeface="IIWEGW+MS-UIGothic"/>
                <a:cs typeface="IIWEGW+MS-UIGothic"/>
              </a:rPr>
              <a:t>收</a:t>
            </a:r>
          </a:p>
          <a:p>
            <a:pPr marL="0" marR="0">
              <a:lnSpc>
                <a:spcPts val="2865"/>
              </a:lnSpc>
              <a:spcBef>
                <a:spcPts val="1337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IUWI+EITECP+ArialMT"/>
                <a:cs typeface="JSIUWI+EITECP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面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66945" y="4974804"/>
            <a:ext cx="3804780" cy="881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JSIUWI+EITECP+ArialMT"/>
                <a:cs typeface="JSIUWI+EITECP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收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细节</a:t>
            </a:r>
            <a:r>
              <a:rPr sz="2700">
                <a:solidFill>
                  <a:srgbClr val="FFFFFF"/>
                </a:solidFill>
                <a:latin typeface="IIWEGW+MS-UIGothic"/>
                <a:cs typeface="IIWEGW+MS-UIGothic"/>
              </a:rPr>
              <a:t>与收尾工作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45529" y="31256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3600">
                <a:solidFill>
                  <a:srgbClr val="FFFFFF"/>
                </a:solidFill>
                <a:latin typeface="IIWEGW+MS-UIGothic"/>
                <a:cs typeface="IIWEGW+MS-UIGothic"/>
              </a:rPr>
              <a:t>收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3600">
                <a:solidFill>
                  <a:srgbClr val="FFFFFF"/>
                </a:solidFill>
                <a:latin typeface="IIWEGW+MS-UIGothic"/>
                <a:cs typeface="IIWEGW+MS-UIGothic"/>
              </a:rPr>
              <a:t>与准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装修完成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LHGOQ+GISNMD+MicrosoftYaHei-Bold"/>
                <a:cs typeface="JLHGOQ+GISNM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LHGOQ+GISNMD+MicrosoftYaHei-Bold"/>
                <a:cs typeface="JLHGOQ+GISNM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LHGOQ+GISNMD+MicrosoftYaHei-Bold"/>
                <a:cs typeface="JLHGOQ+GISNM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IIWEGW+MS-UIGothic"/>
                <a:cs typeface="IIWEGW+MS-UIGothic"/>
              </a:rPr>
              <a:t>装修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进场</a:t>
            </a:r>
            <a:r>
              <a:rPr sz="2000">
                <a:solidFill>
                  <a:srgbClr val="609FFF"/>
                </a:solidFill>
                <a:latin typeface="IIWEGW+MS-UIGothic"/>
                <a:cs typeface="IIWEGW+MS-UIGothic"/>
              </a:rPr>
              <a:t>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IIWEGW+MS-UIGothic"/>
                <a:cs typeface="IIWEGW+MS-UIGothic"/>
              </a:rPr>
              <a:t>装修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过</a:t>
            </a:r>
            <a:r>
              <a:rPr sz="2000" spc="23">
                <a:solidFill>
                  <a:srgbClr val="609FFF"/>
                </a:solidFill>
                <a:latin typeface="IIWEGW+MS-UIGothic"/>
                <a:cs typeface="IIWEGW+MS-UIGothic"/>
              </a:rPr>
              <a:t>程中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IIWEGW+MS-UIGothic"/>
                <a:cs typeface="IIWEGW+MS-UIGothic"/>
              </a:rPr>
              <a:t>装修完成后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提前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预约验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收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IIWEGW+MS-UIGothic"/>
                <a:cs typeface="IIWEGW+MS-UIGothic"/>
              </a:rPr>
              <a:t>提前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预约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IIWEGW+MS-UIGothic"/>
                <a:cs typeface="IIWEGW+MS-UIGothic"/>
              </a:rPr>
              <a:t>避免冲突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验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收前需做好准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工作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IWEGW+MS-UIGothic"/>
                <a:cs typeface="IIWEGW+MS-UIGothic"/>
              </a:rPr>
              <a:t>了解装修合同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IWEGW+MS-UIGothic"/>
                <a:cs typeface="IIWEGW+MS-UIGothic"/>
              </a:rPr>
              <a:t>注意自身安全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收前，需要仔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了解装修合同中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定的装修内容、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准和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等条款，以便更好地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程中，需要注意自身安全，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如注意高空作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的安全措施、避免使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用危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的工具等。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IIWEGW+MS-UIGothic"/>
                <a:cs typeface="IIWEGW+MS-UIGothic"/>
              </a:rPr>
              <a:t>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2000" spc="25">
                <a:solidFill>
                  <a:srgbClr val="FFFDFD"/>
                </a:solidFill>
                <a:latin typeface="IIWEGW+MS-UIGothic"/>
                <a:cs typeface="IIWEGW+MS-UIGothic"/>
              </a:rPr>
              <a:t>工具和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>
                <a:solidFill>
                  <a:srgbClr val="FFFDFD"/>
                </a:solidFill>
                <a:latin typeface="IIWEGW+MS-UIGothic"/>
                <a:cs typeface="IIWEGW+MS-UIGothic"/>
              </a:rPr>
              <a:t>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收前，需要准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好相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的工具和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料，如卷尺、水平尺、手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筒、合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图纸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等，以便更好地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DFD"/>
                </a:solidFill>
                <a:latin typeface="IIWEGW+MS-UIGothic"/>
                <a:cs typeface="IIWEG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45529" y="31256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IWEGW+MS-UIGothic"/>
                <a:cs typeface="IIWEGW+MS-UIGothic"/>
              </a:rPr>
              <a:t>整体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3600">
                <a:solidFill>
                  <a:srgbClr val="FFFFFF"/>
                </a:solidFill>
                <a:latin typeface="IIWEGW+MS-UIGothic"/>
                <a:cs typeface="IIWEGW+MS-UIGothic"/>
              </a:rPr>
              <a:t>构与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3600">
                <a:solidFill>
                  <a:srgbClr val="FFFFFF"/>
                </a:solidFill>
                <a:latin typeface="IIWEGW+MS-UIGothic"/>
                <a:cs typeface="IIWEGW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核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装修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目与合同是否一致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JLHGOQ+GISNMD+MicrosoftYaHei-Bold"/>
                <a:cs typeface="JLHGOQ+GISNMD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JLHGOQ+GISNMD+MicrosoftYaHei-Bold"/>
                <a:cs typeface="JLHGOQ+GISNMD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房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整体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构是否符合合同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确保房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构安全，没有存在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患，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如裂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缝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、漏水等。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装修材料与合同是否一致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0444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装修材料是否与合同中列出的材料一致，包括品牌、型号、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量等。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36137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装修材料的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保性能，确保使用安全。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IWEGW+MS-UIGothic"/>
                <a:cs typeface="IIWEGW+MS-UIGothic"/>
              </a:rPr>
              <a:t>水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3600">
                <a:solidFill>
                  <a:srgbClr val="FFFFFF"/>
                </a:solidFill>
                <a:latin typeface="IIWEGW+MS-UIGothic"/>
                <a:cs typeface="IIWEGW+MS-UIGothic"/>
              </a:rPr>
              <a:t>燃气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3600">
                <a:solidFill>
                  <a:srgbClr val="FFFFFF"/>
                </a:solidFill>
                <a:latin typeface="IIWEGW+MS-UIGothic"/>
                <a:cs typeface="IIWEGW+MS-UIGothic"/>
              </a:rPr>
              <a:t>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水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改造完成情况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IIWEGW+MS-UIGothic"/>
                <a:cs typeface="IIWEGW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改造工程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行全面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致的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包括水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路的布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、管道的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铺设</a:t>
            </a: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、开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关插座的位置等，确保施工符合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IWEGW+MS-UIGothic"/>
                <a:cs typeface="IIWEGW+MS-UIGothic"/>
              </a:rPr>
              <a:t>要求。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水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IIWEGW+MS-UIGothic"/>
                <a:cs typeface="IIWEGW+MS-UIGothic"/>
              </a:rPr>
              <a:t>路改造后的安全性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09FFF"/>
                </a:solidFill>
                <a:latin typeface="IIWEGW+MS-UIGothic"/>
                <a:cs typeface="IIWEGW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https://d.book118.com/126100104132010054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IIWEGW+MS-UIGothic</vt:lpstr>
      <vt:lpstr>SimSun</vt:lpstr>
      <vt:lpstr>JLHGOQ+GISNMD+MicrosoftYaHei-Bold</vt:lpstr>
      <vt:lpstr>JSIUWI+EITECP+ArialMT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2024-09-21T16:30:25.287</cp:lastPrinted>
  <dcterms:created xsi:type="dcterms:W3CDTF">2024-09-21T08:30:25Z</dcterms:created>
  <dcterms:modified xsi:type="dcterms:W3CDTF">2024-09-21T08:30:26Z</dcterms:modified>
</cp:coreProperties>
</file>