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91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477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91D7FD-9DC3-4E40-A26C-AE4D91701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D55BFF-FF70-42D4-B72C-9BC420697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02D074-310F-4A95-A1C9-387C19B0B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76F30C-D674-4AFF-92E0-3495A902B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4A98A5-DF8B-434B-ACBC-4359266FA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DEEA31-5DDC-48BC-BD4D-79EDE428F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712279-E76C-4C71-AF92-EC0070F2D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85E445-5FC0-4123-A176-C17D95A0C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923A83-A9D1-4224-A562-FEA8A8450B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E6EE1D-8C8C-49CF-8A10-1141D74EB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8399AC-17E3-47C3-B8A7-E70DF467A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6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2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4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6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8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4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6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8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0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2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4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6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8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6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8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2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2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0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12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6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0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48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0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2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4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6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0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6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8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0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2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6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0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2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4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8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4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6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8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0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2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0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2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4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6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8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8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0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2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4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2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4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6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048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0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2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056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8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0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2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90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70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9072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6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8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0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2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4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6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0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2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4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6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8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0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2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4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6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8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00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4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4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4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50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2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72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4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6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8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0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2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4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6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8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0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2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4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6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0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2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4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6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8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10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14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9416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18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0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4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>
              <a:gd name="adj" fmla="val 16667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58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0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4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905" r:id="rId2"/>
    <p:sldLayoutId id="2147483906" r:id="rId3"/>
    <p:sldLayoutId id="2147483907" r:id="rId4"/>
    <p:sldLayoutId id="2147483908" r:id="rId5"/>
    <p:sldLayoutId id="2147483909" r:id="rId6"/>
    <p:sldLayoutId id="2147483910" r:id="rId7"/>
    <p:sldLayoutId id="2147483911" r:id="rId8"/>
    <p:sldLayoutId id="2147483912" r:id="rId9"/>
    <p:sldLayoutId id="2147483913" r:id="rId10"/>
    <p:sldLayoutId id="214748391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tags" Target="../tags/tag403.xml" /><Relationship Id="rId15" Type="http://schemas.openxmlformats.org/officeDocument/2006/relationships/tags" Target="../tags/tag404.xml" /><Relationship Id="rId16" Type="http://schemas.openxmlformats.org/officeDocument/2006/relationships/tags" Target="../tags/tag405.xml" /><Relationship Id="rId17" Type="http://schemas.openxmlformats.org/officeDocument/2006/relationships/tags" Target="../tags/tag406.xml" /><Relationship Id="rId18" Type="http://schemas.openxmlformats.org/officeDocument/2006/relationships/tags" Target="../tags/tag407.xml" /><Relationship Id="rId2" Type="http://schemas.openxmlformats.org/officeDocument/2006/relationships/tags" Target="../tags/tag391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08.xml" /><Relationship Id="rId4" Type="http://schemas.openxmlformats.org/officeDocument/2006/relationships/tags" Target="../tags/tag409.xml" /><Relationship Id="rId5" Type="http://schemas.openxmlformats.org/officeDocument/2006/relationships/tags" Target="../tags/tag4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11.xml" /><Relationship Id="rId3" Type="http://schemas.openxmlformats.org/officeDocument/2006/relationships/tags" Target="../tags/tag412.xml" /><Relationship Id="rId4" Type="http://schemas.openxmlformats.org/officeDocument/2006/relationships/tags" Target="../tags/tag413.xml" /><Relationship Id="rId5" Type="http://schemas.openxmlformats.org/officeDocument/2006/relationships/tags" Target="../tags/tag4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23.xml" /><Relationship Id="rId11" Type="http://schemas.openxmlformats.org/officeDocument/2006/relationships/tags" Target="../tags/tag424.xml" /><Relationship Id="rId12" Type="http://schemas.openxmlformats.org/officeDocument/2006/relationships/tags" Target="../tags/tag425.xml" /><Relationship Id="rId13" Type="http://schemas.openxmlformats.org/officeDocument/2006/relationships/tags" Target="../tags/tag426.xml" /><Relationship Id="rId2" Type="http://schemas.openxmlformats.org/officeDocument/2006/relationships/tags" Target="../tags/tag415.xml" /><Relationship Id="rId3" Type="http://schemas.openxmlformats.org/officeDocument/2006/relationships/tags" Target="../tags/tag416.xml" /><Relationship Id="rId4" Type="http://schemas.openxmlformats.org/officeDocument/2006/relationships/tags" Target="../tags/tag417.xml" /><Relationship Id="rId5" Type="http://schemas.openxmlformats.org/officeDocument/2006/relationships/tags" Target="../tags/tag418.xml" /><Relationship Id="rId6" Type="http://schemas.openxmlformats.org/officeDocument/2006/relationships/tags" Target="../tags/tag419.xml" /><Relationship Id="rId7" Type="http://schemas.openxmlformats.org/officeDocument/2006/relationships/tags" Target="../tags/tag420.xml" /><Relationship Id="rId8" Type="http://schemas.openxmlformats.org/officeDocument/2006/relationships/tags" Target="../tags/tag421.xml" /><Relationship Id="rId9" Type="http://schemas.openxmlformats.org/officeDocument/2006/relationships/tags" Target="../tags/tag42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27.xml" /><Relationship Id="rId3" Type="http://schemas.openxmlformats.org/officeDocument/2006/relationships/tags" Target="../tags/tag428.xml" /><Relationship Id="rId4" Type="http://schemas.openxmlformats.org/officeDocument/2006/relationships/tags" Target="../tags/tag429.xml" /><Relationship Id="rId5" Type="http://schemas.openxmlformats.org/officeDocument/2006/relationships/tags" Target="../tags/tag430.xml" /><Relationship Id="rId6" Type="http://schemas.openxmlformats.org/officeDocument/2006/relationships/tags" Target="../tags/tag431.xml" /><Relationship Id="rId7" Type="http://schemas.openxmlformats.org/officeDocument/2006/relationships/tags" Target="../tags/tag432.xml" /><Relationship Id="rId8" Type="http://schemas.openxmlformats.org/officeDocument/2006/relationships/tags" Target="../tags/tag433.xml" /><Relationship Id="rId9" Type="http://schemas.openxmlformats.org/officeDocument/2006/relationships/tags" Target="../tags/tag43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435.xml" /><Relationship Id="rId4" Type="http://schemas.openxmlformats.org/officeDocument/2006/relationships/tags" Target="../tags/tag436.xml" /><Relationship Id="rId5" Type="http://schemas.openxmlformats.org/officeDocument/2006/relationships/tags" Target="../tags/tag43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46.xml" /><Relationship Id="rId11" Type="http://schemas.openxmlformats.org/officeDocument/2006/relationships/tags" Target="../tags/tag447.xml" /><Relationship Id="rId12" Type="http://schemas.openxmlformats.org/officeDocument/2006/relationships/tags" Target="../tags/tag448.xml" /><Relationship Id="rId13" Type="http://schemas.openxmlformats.org/officeDocument/2006/relationships/tags" Target="../tags/tag449.xml" /><Relationship Id="rId2" Type="http://schemas.openxmlformats.org/officeDocument/2006/relationships/tags" Target="../tags/tag438.xml" /><Relationship Id="rId3" Type="http://schemas.openxmlformats.org/officeDocument/2006/relationships/tags" Target="../tags/tag439.xml" /><Relationship Id="rId4" Type="http://schemas.openxmlformats.org/officeDocument/2006/relationships/tags" Target="../tags/tag440.xml" /><Relationship Id="rId5" Type="http://schemas.openxmlformats.org/officeDocument/2006/relationships/tags" Target="../tags/tag441.xml" /><Relationship Id="rId6" Type="http://schemas.openxmlformats.org/officeDocument/2006/relationships/tags" Target="../tags/tag442.xml" /><Relationship Id="rId7" Type="http://schemas.openxmlformats.org/officeDocument/2006/relationships/tags" Target="../tags/tag443.xml" /><Relationship Id="rId8" Type="http://schemas.openxmlformats.org/officeDocument/2006/relationships/tags" Target="../tags/tag444.xml" /><Relationship Id="rId9" Type="http://schemas.openxmlformats.org/officeDocument/2006/relationships/tags" Target="../tags/tag44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58.xml" /><Relationship Id="rId11" Type="http://schemas.openxmlformats.org/officeDocument/2006/relationships/tags" Target="../tags/tag459.xml" /><Relationship Id="rId12" Type="http://schemas.openxmlformats.org/officeDocument/2006/relationships/tags" Target="../tags/tag460.xml" /><Relationship Id="rId13" Type="http://schemas.openxmlformats.org/officeDocument/2006/relationships/tags" Target="../tags/tag461.xml" /><Relationship Id="rId2" Type="http://schemas.openxmlformats.org/officeDocument/2006/relationships/tags" Target="../tags/tag450.xml" /><Relationship Id="rId3" Type="http://schemas.openxmlformats.org/officeDocument/2006/relationships/tags" Target="../tags/tag451.xml" /><Relationship Id="rId4" Type="http://schemas.openxmlformats.org/officeDocument/2006/relationships/tags" Target="../tags/tag452.xml" /><Relationship Id="rId5" Type="http://schemas.openxmlformats.org/officeDocument/2006/relationships/tags" Target="../tags/tag453.xml" /><Relationship Id="rId6" Type="http://schemas.openxmlformats.org/officeDocument/2006/relationships/tags" Target="../tags/tag454.xml" /><Relationship Id="rId7" Type="http://schemas.openxmlformats.org/officeDocument/2006/relationships/tags" Target="../tags/tag455.xml" /><Relationship Id="rId8" Type="http://schemas.openxmlformats.org/officeDocument/2006/relationships/tags" Target="../tags/tag456.xml" /><Relationship Id="rId9" Type="http://schemas.openxmlformats.org/officeDocument/2006/relationships/tags" Target="../tags/tag45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70.xml" /><Relationship Id="rId11" Type="http://schemas.openxmlformats.org/officeDocument/2006/relationships/tags" Target="../tags/tag471.xml" /><Relationship Id="rId12" Type="http://schemas.openxmlformats.org/officeDocument/2006/relationships/tags" Target="../tags/tag472.xml" /><Relationship Id="rId13" Type="http://schemas.openxmlformats.org/officeDocument/2006/relationships/tags" Target="../tags/tag473.xml" /><Relationship Id="rId2" Type="http://schemas.openxmlformats.org/officeDocument/2006/relationships/tags" Target="../tags/tag462.xml" /><Relationship Id="rId3" Type="http://schemas.openxmlformats.org/officeDocument/2006/relationships/tags" Target="../tags/tag463.xml" /><Relationship Id="rId4" Type="http://schemas.openxmlformats.org/officeDocument/2006/relationships/tags" Target="../tags/tag464.xml" /><Relationship Id="rId5" Type="http://schemas.openxmlformats.org/officeDocument/2006/relationships/tags" Target="../tags/tag465.xml" /><Relationship Id="rId6" Type="http://schemas.openxmlformats.org/officeDocument/2006/relationships/tags" Target="../tags/tag466.xml" /><Relationship Id="rId7" Type="http://schemas.openxmlformats.org/officeDocument/2006/relationships/tags" Target="../tags/tag467.xml" /><Relationship Id="rId8" Type="http://schemas.openxmlformats.org/officeDocument/2006/relationships/tags" Target="../tags/tag468.xml" /><Relationship Id="rId9" Type="http://schemas.openxmlformats.org/officeDocument/2006/relationships/tags" Target="../tags/tag46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474.xml" /><Relationship Id="rId4" Type="http://schemas.openxmlformats.org/officeDocument/2006/relationships/tags" Target="../tags/tag475.xml" /><Relationship Id="rId5" Type="http://schemas.openxmlformats.org/officeDocument/2006/relationships/tags" Target="../tags/tag47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6123114143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 fontScale="90000"/>
          </a:bodyPr>
          <a:lstStyle/>
          <a:p>
            <a:r>
              <a:rPr lang="zh-CN" altLang="en-US"/>
              <a:t>2024年能源与环保行业市场分析及投资前景预测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908350"/>
            <a:ext cx="5283151" cy="606002"/>
          </a:xfrm>
        </p:spPr>
        <p:txBody>
          <a:bodyPr/>
          <a:lstStyle/>
          <a:p>
            <a:r>
              <a:rPr lang="en-US" altLang="zh-CN"/>
              <a:t>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199" y="4708175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矩形: 圆角 9"/>
          <p:cNvSpPr/>
          <p:nvPr>
            <p:custDataLst>
              <p:tags r:id="rId2"/>
            </p:custDataLst>
          </p:nvPr>
        </p:nvSpPr>
        <p:spPr>
          <a:xfrm>
            <a:off x="6477802" y="767654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4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9566" name="序号"/>
          <p:cNvSpPr txBox="1"/>
          <p:nvPr>
            <p:custDataLst>
              <p:tags r:id="rId4"/>
            </p:custDataLst>
          </p:nvPr>
        </p:nvSpPr>
        <p:spPr>
          <a:xfrm>
            <a:off x="6647120" y="828342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8" name="项标题"/>
          <p:cNvSpPr txBox="1"/>
          <p:nvPr>
            <p:custDataLst>
              <p:tags r:id="rId5"/>
            </p:custDataLst>
          </p:nvPr>
        </p:nvSpPr>
        <p:spPr>
          <a:xfrm>
            <a:off x="7707907" y="82834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能源与环保行业概述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0" name="矩形: 圆角 10"/>
          <p:cNvSpPr/>
          <p:nvPr>
            <p:custDataLst>
              <p:tags r:id="rId6"/>
            </p:custDataLst>
          </p:nvPr>
        </p:nvSpPr>
        <p:spPr>
          <a:xfrm>
            <a:off x="6477802" y="197505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序号"/>
          <p:cNvSpPr txBox="1"/>
          <p:nvPr>
            <p:custDataLst>
              <p:tags r:id="rId7"/>
            </p:custDataLst>
          </p:nvPr>
        </p:nvSpPr>
        <p:spPr>
          <a:xfrm>
            <a:off x="6647120" y="203574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项标题"/>
          <p:cNvSpPr txBox="1"/>
          <p:nvPr>
            <p:custDataLst>
              <p:tags r:id="rId8"/>
            </p:custDataLst>
          </p:nvPr>
        </p:nvSpPr>
        <p:spPr>
          <a:xfrm>
            <a:off x="7707907" y="203574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能源市场分析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6" name="矩形: 圆角 1"/>
          <p:cNvSpPr/>
          <p:nvPr>
            <p:custDataLst>
              <p:tags r:id="rId9"/>
            </p:custDataLst>
          </p:nvPr>
        </p:nvSpPr>
        <p:spPr>
          <a:xfrm>
            <a:off x="6477802" y="3182456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序号"/>
          <p:cNvSpPr txBox="1"/>
          <p:nvPr>
            <p:custDataLst>
              <p:tags r:id="rId10"/>
            </p:custDataLst>
          </p:nvPr>
        </p:nvSpPr>
        <p:spPr>
          <a:xfrm>
            <a:off x="6647120" y="3243144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0" name="项标题"/>
          <p:cNvSpPr txBox="1"/>
          <p:nvPr>
            <p:custDataLst>
              <p:tags r:id="rId11"/>
            </p:custDataLst>
          </p:nvPr>
        </p:nvSpPr>
        <p:spPr>
          <a:xfrm>
            <a:off x="7707907" y="3243144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环保市场分析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2" name="矩形: 圆角 6"/>
          <p:cNvSpPr/>
          <p:nvPr>
            <p:custDataLst>
              <p:tags r:id="rId12"/>
            </p:custDataLst>
          </p:nvPr>
        </p:nvSpPr>
        <p:spPr>
          <a:xfrm>
            <a:off x="6477802" y="4390428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序号"/>
          <p:cNvSpPr txBox="1"/>
          <p:nvPr>
            <p:custDataLst>
              <p:tags r:id="rId13"/>
            </p:custDataLst>
          </p:nvPr>
        </p:nvSpPr>
        <p:spPr>
          <a:xfrm>
            <a:off x="6647120" y="4451116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6" name="项标题"/>
          <p:cNvSpPr txBox="1"/>
          <p:nvPr>
            <p:custDataLst>
              <p:tags r:id="rId14"/>
            </p:custDataLst>
          </p:nvPr>
        </p:nvSpPr>
        <p:spPr>
          <a:xfrm>
            <a:off x="7707907" y="445111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投资前景预测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8" name="矩形: 圆角 14"/>
          <p:cNvSpPr/>
          <p:nvPr>
            <p:custDataLst>
              <p:tags r:id="rId15"/>
            </p:custDataLst>
          </p:nvPr>
        </p:nvSpPr>
        <p:spPr>
          <a:xfrm>
            <a:off x="6477802" y="5560370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序号"/>
          <p:cNvSpPr txBox="1"/>
          <p:nvPr>
            <p:custDataLst>
              <p:tags r:id="rId16"/>
            </p:custDataLst>
          </p:nvPr>
        </p:nvSpPr>
        <p:spPr>
          <a:xfrm>
            <a:off x="6647120" y="5621058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2" name="项标题"/>
          <p:cNvSpPr txBox="1"/>
          <p:nvPr>
            <p:custDataLst>
              <p:tags r:id="rId17"/>
            </p:custDataLst>
          </p:nvPr>
        </p:nvSpPr>
        <p:spPr>
          <a:xfrm>
            <a:off x="7707907" y="5621058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未来展望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076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能源与环保行业概述</a:t>
            </a:r>
            <a:endParaRPr lang="zh-CN" altLang="en-US"/>
          </a:p>
        </p:txBody>
      </p:sp>
      <p:sp>
        <p:nvSpPr>
          <p:cNvPr id="1050078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03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行业定义与分类</a:t>
            </a:r>
            <a:endParaRPr lang="zh-CN" altLang="en-US"/>
          </a:p>
        </p:txBody>
      </p:sp>
      <p:sp>
        <p:nvSpPr>
          <p:cNvPr id="1050400" name="矩形: 圆角 4"/>
          <p:cNvSpPr/>
          <p:nvPr>
            <p:custDataLst>
              <p:tags r:id="rId2"/>
            </p:custDataLst>
          </p:nvPr>
        </p:nvSpPr>
        <p:spPr>
          <a:xfrm>
            <a:off x="838200" y="3159686"/>
            <a:ext cx="4891939" cy="957569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50402" name="正文"/>
          <p:cNvSpPr txBox="1"/>
          <p:nvPr>
            <p:custDataLst>
              <p:tags r:id="rId3"/>
            </p:custDataLst>
          </p:nvPr>
        </p:nvSpPr>
        <p:spPr>
          <a:xfrm>
            <a:off x="1342248" y="3288742"/>
            <a:ext cx="4034815" cy="64345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/>
                </a:solidFill>
                <a:latin typeface="+mn-ea"/>
              </a:rPr>
              <a:t>能源与环保行业定义：指从事能源的开发、利用、节约、保护、治理和循环利用等活动的产业集合，涉及煤炭、石油、天然气等传统能源以及新能源的开发利用，以及环保技术的研发和应用。</a:t>
            </a:r>
            <a:endParaRPr lang="zh-CN" altLang="en-US" sz="10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50404" name="矩形: 圆角 4"/>
          <p:cNvSpPr/>
          <p:nvPr>
            <p:custDataLst>
              <p:tags r:id="rId4"/>
            </p:custDataLst>
          </p:nvPr>
        </p:nvSpPr>
        <p:spPr>
          <a:xfrm>
            <a:off x="6461861" y="3159686"/>
            <a:ext cx="4891939" cy="95817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50406" name="正文"/>
          <p:cNvSpPr txBox="1"/>
          <p:nvPr>
            <p:custDataLst>
              <p:tags r:id="rId5"/>
            </p:custDataLst>
          </p:nvPr>
        </p:nvSpPr>
        <p:spPr>
          <a:xfrm>
            <a:off x="6890423" y="3288742"/>
            <a:ext cx="4034815" cy="64345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行业分类：根据能源来源、利用方式、排放标准等因素，能源与环保行业可分为传统能源、新能源、清洁能源等子行业，同时环保行业也可分为水处理、大气治理、固废处理等领域。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04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行业市场规模</a:t>
            </a:r>
            <a:endParaRPr lang="zh-CN" altLang="en-US"/>
          </a:p>
        </p:txBody>
      </p:sp>
      <p:sp>
        <p:nvSpPr>
          <p:cNvPr id="1050452" name="矩形 3"/>
          <p:cNvSpPr/>
          <p:nvPr>
            <p:custDataLst>
              <p:tags r:id="rId2"/>
            </p:custDataLst>
          </p:nvPr>
        </p:nvSpPr>
        <p:spPr>
          <a:xfrm>
            <a:off x="1392635" y="1141153"/>
            <a:ext cx="9961228" cy="1095209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54" name="矩形 13"/>
          <p:cNvSpPr/>
          <p:nvPr>
            <p:custDataLst>
              <p:tags r:id="rId3"/>
            </p:custDataLst>
          </p:nvPr>
        </p:nvSpPr>
        <p:spPr>
          <a:xfrm>
            <a:off x="838200" y="1141153"/>
            <a:ext cx="270145" cy="1095209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56" name="文本框 4"/>
          <p:cNvSpPr txBox="1"/>
          <p:nvPr>
            <p:custDataLst>
              <p:tags r:id="rId4"/>
            </p:custDataLst>
          </p:nvPr>
        </p:nvSpPr>
        <p:spPr>
          <a:xfrm>
            <a:off x="1677849" y="1235781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全球能源与环保市场规模持续增长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58" name="矩形 39"/>
          <p:cNvSpPr/>
          <p:nvPr>
            <p:custDataLst>
              <p:tags r:id="rId5"/>
            </p:custDataLst>
          </p:nvPr>
        </p:nvSpPr>
        <p:spPr>
          <a:xfrm>
            <a:off x="1392635" y="2441276"/>
            <a:ext cx="9961228" cy="1095209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60" name="矩形 5"/>
          <p:cNvSpPr/>
          <p:nvPr>
            <p:custDataLst>
              <p:tags r:id="rId6"/>
            </p:custDataLst>
          </p:nvPr>
        </p:nvSpPr>
        <p:spPr>
          <a:xfrm>
            <a:off x="838200" y="2441276"/>
            <a:ext cx="270145" cy="1095209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62" name="文本框 41"/>
          <p:cNvSpPr txBox="1"/>
          <p:nvPr>
            <p:custDataLst>
              <p:tags r:id="rId7"/>
            </p:custDataLst>
          </p:nvPr>
        </p:nvSpPr>
        <p:spPr>
          <a:xfrm>
            <a:off x="1677849" y="2535903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2024年我国能源与环保市场规模将突破10万亿元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64" name="矩形 12"/>
          <p:cNvSpPr/>
          <p:nvPr>
            <p:custDataLst>
              <p:tags r:id="rId8"/>
            </p:custDataLst>
          </p:nvPr>
        </p:nvSpPr>
        <p:spPr>
          <a:xfrm>
            <a:off x="1392635" y="3741399"/>
            <a:ext cx="9961228" cy="1095209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66" name="矩形 17"/>
          <p:cNvSpPr/>
          <p:nvPr>
            <p:custDataLst>
              <p:tags r:id="rId9"/>
            </p:custDataLst>
          </p:nvPr>
        </p:nvSpPr>
        <p:spPr>
          <a:xfrm>
            <a:off x="838200" y="3741399"/>
            <a:ext cx="270145" cy="1095209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68" name="文本框 19"/>
          <p:cNvSpPr txBox="1"/>
          <p:nvPr>
            <p:custDataLst>
              <p:tags r:id="rId10"/>
            </p:custDataLst>
          </p:nvPr>
        </p:nvSpPr>
        <p:spPr>
          <a:xfrm>
            <a:off x="1677849" y="3836026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新能源市场成为行业增长的重要动力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70" name="矩形 49"/>
          <p:cNvSpPr/>
          <p:nvPr>
            <p:custDataLst>
              <p:tags r:id="rId11"/>
            </p:custDataLst>
          </p:nvPr>
        </p:nvSpPr>
        <p:spPr>
          <a:xfrm>
            <a:off x="1392635" y="5040855"/>
            <a:ext cx="9961228" cy="1095209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72" name="矩形 26"/>
          <p:cNvSpPr/>
          <p:nvPr>
            <p:custDataLst>
              <p:tags r:id="rId12"/>
            </p:custDataLst>
          </p:nvPr>
        </p:nvSpPr>
        <p:spPr>
          <a:xfrm>
            <a:off x="838200" y="5040855"/>
            <a:ext cx="270145" cy="1095209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74" name="文本框 27"/>
          <p:cNvSpPr txBox="1"/>
          <p:nvPr>
            <p:custDataLst>
              <p:tags r:id="rId13"/>
            </p:custDataLst>
          </p:nvPr>
        </p:nvSpPr>
        <p:spPr>
          <a:xfrm>
            <a:off x="1677849" y="5135482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环保产业在政策推动下迎来快速发展机遇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05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行业发展趋势</a:t>
            </a:r>
            <a:endParaRPr lang="zh-CN" altLang="en-US"/>
          </a:p>
        </p:txBody>
      </p:sp>
      <p:sp>
        <p:nvSpPr>
          <p:cNvPr id="1050520" name="五边形 30"/>
          <p:cNvSpPr/>
          <p:nvPr>
            <p:custDataLst>
              <p:tags r:id="rId2"/>
            </p:custDataLst>
          </p:nvPr>
        </p:nvSpPr>
        <p:spPr>
          <a:xfrm>
            <a:off x="838200" y="3085834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522" name="燕尾形 36"/>
          <p:cNvSpPr/>
          <p:nvPr>
            <p:custDataLst>
              <p:tags r:id="rId3"/>
            </p:custDataLst>
          </p:nvPr>
        </p:nvSpPr>
        <p:spPr>
          <a:xfrm>
            <a:off x="3342276" y="3085834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524" name="燕尾形 37"/>
          <p:cNvSpPr/>
          <p:nvPr>
            <p:custDataLst>
              <p:tags r:id="rId4"/>
            </p:custDataLst>
          </p:nvPr>
        </p:nvSpPr>
        <p:spPr>
          <a:xfrm>
            <a:off x="8350429" y="3085834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526" name="燕尾形 38"/>
          <p:cNvSpPr/>
          <p:nvPr>
            <p:custDataLst>
              <p:tags r:id="rId5"/>
            </p:custDataLst>
          </p:nvPr>
        </p:nvSpPr>
        <p:spPr>
          <a:xfrm>
            <a:off x="5846353" y="3085834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52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460372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环保政策趋严，推动行业技术进步和产业升级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530" name="文本框 6"/>
          <p:cNvSpPr txBox="1"/>
          <p:nvPr>
            <p:custDataLst>
              <p:tags r:id="rId7"/>
            </p:custDataLst>
          </p:nvPr>
        </p:nvSpPr>
        <p:spPr>
          <a:xfrm>
            <a:off x="838200" y="1500933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能源结构转型加速，清洁能源占比持续提高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53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500933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智能化、数字化技术广泛应用，提升能源利用效率和环保治理水平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53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460372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跨界融合成为新趋势，推动能源与环保行业的协同发展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0578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能源市场分析</a:t>
            </a:r>
            <a:endParaRPr lang="zh-CN" altLang="en-US"/>
          </a:p>
        </p:txBody>
      </p:sp>
      <p:sp>
        <p:nvSpPr>
          <p:cNvPr id="1050580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09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传统能源市场现状</a:t>
            </a:r>
            <a:endParaRPr lang="zh-CN" altLang="en-US"/>
          </a:p>
        </p:txBody>
      </p:sp>
      <p:sp>
        <p:nvSpPr>
          <p:cNvPr id="105090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436917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90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74998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090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216433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90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2971084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91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101917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91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16773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091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200701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91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388217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91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77414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天然气市场：需求增长迅速，供应面临挑战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92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4995242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核能市场：发展前景广阔，但安全问题需重视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92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35640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煤炭市场：供需关系紧张，价格波动较大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92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578720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石油市场：受国际政治经济影响较大，价格波动频繁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09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新能源市场现状</a:t>
            </a:r>
            <a:endParaRPr lang="zh-CN" altLang="en-US"/>
          </a:p>
        </p:txBody>
      </p:sp>
      <p:sp>
        <p:nvSpPr>
          <p:cNvPr id="105097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436917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97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74998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097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216433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97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2971084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97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101917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98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16773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098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200701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98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388217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98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77414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政策支持：各国政府纷纷出台政策，鼓励新能源产业的发展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98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4995242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竞争格局：市场参与者众多，竞争激烈，但头部企业优势明显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99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35640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市场规模：持续增长，成为全球能源消费的重要支柱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99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578720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技术进步：光伏、风电等新能源技术不断提升，成本逐渐降低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10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能源市场未来发展趋势</a:t>
            </a:r>
            <a:endParaRPr lang="zh-CN" altLang="en-US"/>
          </a:p>
        </p:txBody>
      </p:sp>
      <p:sp>
        <p:nvSpPr>
          <p:cNvPr id="1051038" name="矩形 5"/>
          <p:cNvSpPr/>
          <p:nvPr>
            <p:custDataLst>
              <p:tags r:id="rId2"/>
            </p:custDataLst>
          </p:nvPr>
        </p:nvSpPr>
        <p:spPr>
          <a:xfrm>
            <a:off x="838200" y="2386918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040" name="矩形 10"/>
          <p:cNvSpPr/>
          <p:nvPr>
            <p:custDataLst>
              <p:tags r:id="rId3"/>
            </p:custDataLst>
          </p:nvPr>
        </p:nvSpPr>
        <p:spPr>
          <a:xfrm>
            <a:off x="1178143" y="2381415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042" name="TextBox 2"/>
          <p:cNvSpPr txBox="1"/>
          <p:nvPr>
            <p:custDataLst>
              <p:tags r:id="rId4"/>
            </p:custDataLst>
          </p:nvPr>
        </p:nvSpPr>
        <p:spPr>
          <a:xfrm>
            <a:off x="986772" y="2936573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清洁能源占比将逐年提高，减少对化石能源的依赖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1044" name="矩形 6"/>
          <p:cNvSpPr/>
          <p:nvPr>
            <p:custDataLst>
              <p:tags r:id="rId5"/>
            </p:custDataLst>
          </p:nvPr>
        </p:nvSpPr>
        <p:spPr>
          <a:xfrm>
            <a:off x="3521057" y="2386918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046" name="矩形 11"/>
          <p:cNvSpPr/>
          <p:nvPr>
            <p:custDataLst>
              <p:tags r:id="rId6"/>
            </p:custDataLst>
          </p:nvPr>
        </p:nvSpPr>
        <p:spPr>
          <a:xfrm>
            <a:off x="3879342" y="2381415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048" name="TextBox 2"/>
          <p:cNvSpPr txBox="1"/>
          <p:nvPr>
            <p:custDataLst>
              <p:tags r:id="rId7"/>
            </p:custDataLst>
          </p:nvPr>
        </p:nvSpPr>
        <p:spPr>
          <a:xfrm>
            <a:off x="3669017" y="2936573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能源消费结构将进一步优化，提高能源利用效率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1050" name="矩形 33"/>
          <p:cNvSpPr/>
          <p:nvPr>
            <p:custDataLst>
              <p:tags r:id="rId8"/>
            </p:custDataLst>
          </p:nvPr>
        </p:nvSpPr>
        <p:spPr>
          <a:xfrm>
            <a:off x="6199634" y="2386918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052" name="矩形 37"/>
          <p:cNvSpPr/>
          <p:nvPr>
            <p:custDataLst>
              <p:tags r:id="rId9"/>
            </p:custDataLst>
          </p:nvPr>
        </p:nvSpPr>
        <p:spPr>
          <a:xfrm>
            <a:off x="6539576" y="2381415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054" name="TextBox 2"/>
          <p:cNvSpPr txBox="1"/>
          <p:nvPr>
            <p:custDataLst>
              <p:tags r:id="rId10"/>
            </p:custDataLst>
          </p:nvPr>
        </p:nvSpPr>
        <p:spPr>
          <a:xfrm>
            <a:off x="6348206" y="2936573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智能化、数字化技术将加速能源行业的转型升级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1056" name="矩形 34"/>
          <p:cNvSpPr/>
          <p:nvPr>
            <p:custDataLst>
              <p:tags r:id="rId11"/>
            </p:custDataLst>
          </p:nvPr>
        </p:nvSpPr>
        <p:spPr>
          <a:xfrm>
            <a:off x="8872708" y="2386918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058" name="矩形 38"/>
          <p:cNvSpPr/>
          <p:nvPr>
            <p:custDataLst>
              <p:tags r:id="rId12"/>
            </p:custDataLst>
          </p:nvPr>
        </p:nvSpPr>
        <p:spPr>
          <a:xfrm>
            <a:off x="9230993" y="2381415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060" name="TextBox 2"/>
          <p:cNvSpPr txBox="1"/>
          <p:nvPr>
            <p:custDataLst>
              <p:tags r:id="rId13"/>
            </p:custDataLst>
          </p:nvPr>
        </p:nvSpPr>
        <p:spPr>
          <a:xfrm>
            <a:off x="9021280" y="2936573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全球能源市场将进一步融合，共同应对气候变化挑战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11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环保市场分析</a:t>
            </a:r>
            <a:endParaRPr lang="zh-CN" altLang="en-US"/>
          </a:p>
        </p:txBody>
      </p:sp>
      <p:sp>
        <p:nvSpPr>
          <p:cNvPr id="1051106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https://d.book118.com/126123114143010040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2"/>
</p:tagLst>
</file>

<file path=ppt/tags/tag390.xml><?xml version="1.0" encoding="utf-8"?>
<p:tagLst xmlns:p="http://schemas.openxmlformats.org/presentationml/2006/main">
  <p:tag name="KSO_WM_BEAUTIFY_FLAG" val="#wm#"/>
  <p:tag name="KSO_WM_SLIDE_ID" val="custom20230988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1_2"/>
  <p:tag name="KSO_WM_UNIT_INDEX" val="1_1_2"/>
  <p:tag name="KSO_WM_UNIT_LAYERLEVEL" val="1_1_1"/>
  <p:tag name="KSO_WM_UNIT_TYPE" val="l_h_i"/>
</p:tagLst>
</file>

<file path=ppt/tags/tag3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1_1"/>
  <p:tag name="KSO_WM_UNIT_INDEX" val="1_1_1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2_2"/>
  <p:tag name="KSO_WM_UNIT_INDEX" val="1_2_2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2_1"/>
  <p:tag name="KSO_WM_UNIT_INDEX" val="1_2_1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3_2"/>
  <p:tag name="KSO_WM_UNIT_INDEX" val="1_3_2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3_1"/>
  <p:tag name="KSO_WM_UNIT_INDEX" val="1_3_1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4_2"/>
  <p:tag name="KSO_WM_UNIT_INDEX" val="1_4_2"/>
  <p:tag name="KSO_WM_UNIT_LAYERLEVEL" val="1_1_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4_1"/>
  <p:tag name="KSO_WM_UNIT_INDEX" val="1_4_1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5_2"/>
  <p:tag name="KSO_WM_UNIT_INDEX" val="1_5_2"/>
  <p:tag name="KSO_WM_UNIT_LAYERLEVEL" val="1_1_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5_1"/>
  <p:tag name="KSO_WM_UNIT_INDEX" val="1_5_1"/>
  <p:tag name="KSO_WM_UNIT_LAYERLEVEL" val="1_1_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410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1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4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1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4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1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4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1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4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4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4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4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4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2"/>
  <p:tag name="KSO_WM_UNIT_TYPE" val="e"/>
  <p:tag name="KSO_WM_UNIT_VALUE" val="5"/>
</p:tagLst>
</file>

<file path=ppt/tags/tag437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4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4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4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4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4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4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4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4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4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4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4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4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4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4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4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4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4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4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4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4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4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4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4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4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4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4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3"/>
  <p:tag name="KSO_WM_UNIT_TYPE" val="e"/>
  <p:tag name="KSO_WM_UNIT_VALUE" val="5"/>
</p:tagLst>
</file>

<file path=ppt/tags/tag476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7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b="1" dirty="0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微软雅黑</vt:lpstr>
      <vt:lpstr>思源黑体 CN Normal</vt:lpstr>
      <vt:lpstr>Calibri Light</vt:lpstr>
      <vt:lpstr>Office Theme</vt:lpstr>
      <vt:lpstr>2024年能源与环保行业市场分析及投资前景预测</vt:lpstr>
      <vt:lpstr>目录</vt:lpstr>
      <vt:lpstr>能源与环保行业概述</vt:lpstr>
      <vt:lpstr>行业定义与分类</vt:lpstr>
      <vt:lpstr>行业市场规模</vt:lpstr>
      <vt:lpstr>行业发展趋势</vt:lpstr>
      <vt:lpstr>能源市场分析</vt:lpstr>
      <vt:lpstr>传统能源市场现状</vt:lpstr>
      <vt:lpstr>新能源市场现状</vt:lpstr>
      <vt:lpstr>能源市场未来发展趋势</vt:lpstr>
      <vt:lpstr>环保市场分析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2024-09-07T03:10:18.875</cp:lastPrinted>
  <dcterms:created xsi:type="dcterms:W3CDTF">2024-09-06T19:10:18Z</dcterms:created>
  <dcterms:modified xsi:type="dcterms:W3CDTF">2024-09-06T19:10:21Z</dcterms:modified>
</cp:coreProperties>
</file>