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embeddedFontLst>
    <p:embeddedFont>
      <p:font typeface="KULWIN+MS-UIGothic"/>
      <p:regular r:id="rId21"/>
    </p:embeddedFont>
    <p:embeddedFont>
      <p:font typeface="OEUCBI+FLVSEV+ArialMT"/>
      <p:regular r:id="rId22"/>
    </p:embeddedFont>
    <p:embeddedFont>
      <p:font typeface="NQFCKT+MAPBOK+MicrosoftYaHei-Bold"/>
      <p:regular r:id="rId23"/>
    </p:embeddedFont>
    <p:embeddedFont>
      <p:font typeface="ETLANI+GERAQD+MicrosoftYaHei"/>
      <p:regular r:id="rId24"/>
    </p:embeddedFont>
  </p:embeddedFontLst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font" Target="fonts/font1.fntdata" /><Relationship Id="rId22" Type="http://schemas.openxmlformats.org/officeDocument/2006/relationships/font" Target="fonts/font2.fntdata" /><Relationship Id="rId23" Type="http://schemas.openxmlformats.org/officeDocument/2006/relationships/font" Target="fonts/font3.fntdata" /><Relationship Id="rId24" Type="http://schemas.openxmlformats.org/officeDocument/2006/relationships/font" Target="fonts/font4.fntdata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5E808-C756-47A6-9A36-FDFA4922A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F6AB4E-4E32-48FA-851C-B7CD81B0B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E36825-2B01-4EC2-90C6-6617CEC5C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E261AB-D513-43B8-8CE9-399A64658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5DC587-88F6-4A28-89E4-647AE55B5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E32D2F-CFDA-479C-B20E-CBADADB2D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F31302-2ACC-4716-AD48-C3E2F9EC4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9BE38B-B10C-4A27-9E42-A381F50FE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51E3CE-2AC1-4439-BF36-222C18987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3FF023-2575-4614-B16D-550BAEF4F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4E2A52-D29E-4B20-B37D-74CC4CDC9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12313513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63294" y="1318414"/>
            <a:ext cx="6893033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FF960E"/>
                </a:solidFill>
                <a:latin typeface="KULWIN+MS-UIGothic"/>
                <a:cs typeface="KULWIN+MS-UIGothic"/>
              </a:rPr>
              <a:t>汽</a:t>
            </a:r>
            <a:r>
              <a:rPr sz="5150" spc="25">
                <a:solidFill>
                  <a:srgbClr val="FF960E"/>
                </a:solidFill>
                <a:latin typeface="SimSun"/>
                <a:cs typeface="SimSun"/>
              </a:rPr>
              <a:t>车</a:t>
            </a:r>
            <a:r>
              <a:rPr sz="5150" spc="23">
                <a:solidFill>
                  <a:srgbClr val="FF960E"/>
                </a:solidFill>
                <a:latin typeface="KULWIN+MS-UIGothic"/>
                <a:cs typeface="KULWIN+MS-UIGothic"/>
              </a:rPr>
              <a:t>网点</a:t>
            </a:r>
            <a:r>
              <a:rPr sz="5150" spc="25">
                <a:solidFill>
                  <a:srgbClr val="FF960E"/>
                </a:solidFill>
                <a:latin typeface="SimSun"/>
                <a:cs typeface="SimSun"/>
              </a:rPr>
              <a:t>经营</a:t>
            </a:r>
            <a:r>
              <a:rPr sz="5150" spc="25">
                <a:solidFill>
                  <a:srgbClr val="FF960E"/>
                </a:solidFill>
                <a:latin typeface="KULWIN+MS-UIGothic"/>
                <a:cs typeface="KULWIN+MS-UIGothic"/>
              </a:rPr>
              <a:t>管理</a:t>
            </a:r>
            <a:r>
              <a:rPr sz="5150">
                <a:solidFill>
                  <a:srgbClr val="FF960E"/>
                </a:solidFill>
                <a:latin typeface="SimSun"/>
                <a:cs typeface="SimSun"/>
              </a:rPr>
              <a:t>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63294" y="2264565"/>
            <a:ext cx="163512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>
                <a:solidFill>
                  <a:srgbClr val="FF960E"/>
                </a:solidFill>
                <a:latin typeface="KULWIN+MS-UIGothic"/>
                <a:cs typeface="KULWIN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3738821" cy="78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OEUCBI+FLVSEV+ArialMT"/>
                <a:cs typeface="OEUCBI+FLVSEV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KULWIN+MS-UIGothic"/>
                <a:cs typeface="KULWIN+MS-UIGothic"/>
              </a:rPr>
              <a:t>汽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车</a:t>
            </a:r>
            <a:r>
              <a:rPr sz="2400">
                <a:solidFill>
                  <a:srgbClr val="FF960E"/>
                </a:solidFill>
                <a:latin typeface="KULWIN+MS-UIGothic"/>
                <a:cs typeface="KULWIN+MS-UIGothic"/>
              </a:rPr>
              <a:t>网点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经营</a:t>
            </a:r>
            <a:r>
              <a:rPr sz="2400">
                <a:solidFill>
                  <a:srgbClr val="FF960E"/>
                </a:solidFill>
                <a:latin typeface="KULWIN+MS-UIGothic"/>
                <a:cs typeface="KULWIN+MS-UIGothic"/>
              </a:rPr>
              <a:t>管理概述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4790381" cy="133205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OEUCBI+FLVSEV+ArialMT"/>
                <a:cs typeface="OEUCBI+FLVSEV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KULWIN+MS-UIGothic"/>
                <a:cs typeface="KULWIN+MS-UIGothic"/>
              </a:rPr>
              <a:t>汽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车</a:t>
            </a:r>
            <a:r>
              <a:rPr sz="2400">
                <a:solidFill>
                  <a:srgbClr val="FF960E"/>
                </a:solidFill>
                <a:latin typeface="KULWIN+MS-UIGothic"/>
                <a:cs typeface="KULWIN+MS-UIGothic"/>
              </a:rPr>
              <a:t>网点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经营</a:t>
            </a:r>
            <a:r>
              <a:rPr sz="2400">
                <a:solidFill>
                  <a:srgbClr val="FF960E"/>
                </a:solidFill>
                <a:latin typeface="KULWIN+MS-UIGothic"/>
                <a:cs typeface="KULWIN+MS-UIGothic"/>
              </a:rPr>
              <a:t>策略与管理模式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OEUCBI+FLVSEV+ArialMT"/>
                <a:cs typeface="OEUCBI+FLVSEV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KULWIN+MS-UIGothic"/>
                <a:cs typeface="KULWIN+MS-UIGothic"/>
              </a:rPr>
              <a:t>汽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车</a:t>
            </a:r>
            <a:r>
              <a:rPr sz="2400">
                <a:solidFill>
                  <a:srgbClr val="FF960E"/>
                </a:solidFill>
                <a:latin typeface="KULWIN+MS-UIGothic"/>
                <a:cs typeface="KULWIN+MS-UIGothic"/>
              </a:rPr>
              <a:t>网点客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户</a:t>
            </a:r>
            <a:r>
              <a:rPr sz="2400">
                <a:solidFill>
                  <a:srgbClr val="FF960E"/>
                </a:solidFill>
                <a:latin typeface="KULWIN+MS-UIGothic"/>
                <a:cs typeface="KULWIN+MS-UIGothic"/>
              </a:rPr>
              <a:t>关系管理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68620" y="3234880"/>
            <a:ext cx="4439861" cy="13320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OEUCBI+FLVSEV+ArialMT"/>
                <a:cs typeface="OEUCBI+FLVSEV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KULWIN+MS-UIGothic"/>
                <a:cs typeface="KULWIN+MS-UIGothic"/>
              </a:rPr>
              <a:t>汽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车</a:t>
            </a:r>
            <a:r>
              <a:rPr sz="2400">
                <a:solidFill>
                  <a:srgbClr val="FF960E"/>
                </a:solidFill>
                <a:latin typeface="KULWIN+MS-UIGothic"/>
                <a:cs typeface="KULWIN+MS-UIGothic"/>
              </a:rPr>
              <a:t>网点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绩</a:t>
            </a:r>
            <a:r>
              <a:rPr sz="2400">
                <a:solidFill>
                  <a:srgbClr val="FF960E"/>
                </a:solidFill>
                <a:latin typeface="KULWIN+MS-UIGothic"/>
                <a:cs typeface="KULWIN+MS-UIGothic"/>
              </a:rPr>
              <a:t>效管理与改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OEUCBI+FLVSEV+ArialMT"/>
                <a:cs typeface="OEUCBI+FLVSEV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KULWIN+MS-UIGothic"/>
                <a:cs typeface="KULWIN+MS-UIGothic"/>
              </a:rPr>
              <a:t>汽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车</a:t>
            </a:r>
            <a:r>
              <a:rPr sz="2400">
                <a:solidFill>
                  <a:srgbClr val="FF960E"/>
                </a:solidFill>
                <a:latin typeface="KULWIN+MS-UIGothic"/>
                <a:cs typeface="KULWIN+MS-UIGothic"/>
              </a:rPr>
              <a:t>网点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经营</a:t>
            </a:r>
            <a:r>
              <a:rPr sz="2400">
                <a:solidFill>
                  <a:srgbClr val="FF960E"/>
                </a:solidFill>
                <a:latin typeface="KULWIN+MS-UIGothic"/>
                <a:cs typeface="KULWIN+MS-UIGothic"/>
              </a:rPr>
              <a:t>管理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FF960E"/>
                </a:solidFill>
                <a:latin typeface="KULWIN+MS-UIGothic"/>
                <a:cs typeface="KULWIN+MS-UIGothic"/>
              </a:rPr>
              <a:t>践案例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75334" y="-4300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643500"/>
                </a:solidFill>
                <a:latin typeface="NQFCKT+MAPBOK+MicrosoftYaHei-Bold"/>
                <a:cs typeface="NQFCKT+MAPBOK+MicrosoftYaHei-Bold"/>
              </a:rPr>
              <a:t>CHAPTER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0695" y="3088239"/>
            <a:ext cx="6677837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351E00"/>
                </a:solidFill>
                <a:latin typeface="KULWIN+MS-UIGothic"/>
                <a:cs typeface="KULWIN+MS-UIGothic"/>
              </a:rPr>
              <a:t>汽</a:t>
            </a:r>
            <a:r>
              <a:rPr sz="4550" spc="27">
                <a:solidFill>
                  <a:srgbClr val="351E00"/>
                </a:solidFill>
                <a:latin typeface="SimSun"/>
                <a:cs typeface="SimSun"/>
              </a:rPr>
              <a:t>车</a:t>
            </a:r>
            <a:r>
              <a:rPr sz="4550" spc="25">
                <a:solidFill>
                  <a:srgbClr val="351E00"/>
                </a:solidFill>
                <a:latin typeface="KULWIN+MS-UIGothic"/>
                <a:cs typeface="KULWIN+MS-UIGothic"/>
              </a:rPr>
              <a:t>网点</a:t>
            </a:r>
            <a:r>
              <a:rPr sz="4550" spc="25">
                <a:solidFill>
                  <a:srgbClr val="351E00"/>
                </a:solidFill>
                <a:latin typeface="SimSun"/>
                <a:cs typeface="SimSun"/>
              </a:rPr>
              <a:t>经营</a:t>
            </a:r>
            <a:r>
              <a:rPr sz="4550" spc="23">
                <a:solidFill>
                  <a:srgbClr val="351E00"/>
                </a:solidFill>
                <a:latin typeface="KULWIN+MS-UIGothic"/>
                <a:cs typeface="KULWIN+MS-UIGothic"/>
              </a:rPr>
              <a:t>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KULWIN+MS-UIGothic"/>
                <a:cs typeface="KULWIN+MS-UIGothic"/>
              </a:rPr>
              <a:t>汽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车</a:t>
            </a:r>
            <a:r>
              <a:rPr sz="3000">
                <a:solidFill>
                  <a:srgbClr val="FF960E"/>
                </a:solidFill>
                <a:latin typeface="KULWIN+MS-UIGothic"/>
                <a:cs typeface="KULWIN+MS-UIGothic"/>
              </a:rPr>
              <a:t>网点的定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FF960E"/>
                </a:solidFill>
                <a:latin typeface="KULWIN+MS-UIGothic"/>
                <a:cs typeface="KULWIN+MS-UIGothic"/>
              </a:rPr>
              <a:t>与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FF960E"/>
                </a:solidFill>
                <a:latin typeface="KULWIN+MS-UIGothic"/>
                <a:cs typeface="KULWIN+MS-UIGothic"/>
              </a:rPr>
              <a:t>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KULWIN+MS-UIGothic"/>
                <a:cs typeface="KULWIN+MS-UIGothic"/>
              </a:rPr>
              <a:t>汽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车</a:t>
            </a:r>
            <a:r>
              <a:rPr sz="3000">
                <a:solidFill>
                  <a:srgbClr val="FF960E"/>
                </a:solidFill>
                <a:latin typeface="KULWIN+MS-UIGothic"/>
                <a:cs typeface="KULWIN+MS-UIGothic"/>
              </a:rPr>
              <a:t>网点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经营</a:t>
            </a:r>
            <a:r>
              <a:rPr sz="3000">
                <a:solidFill>
                  <a:srgbClr val="FF960E"/>
                </a:solidFill>
                <a:latin typeface="KULWIN+MS-UIGothic"/>
                <a:cs typeface="KULWIN+MS-UIGothic"/>
              </a:rPr>
              <a:t>管理的目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FF960E"/>
                </a:solidFill>
                <a:latin typeface="KULWIN+MS-UIGothic"/>
                <a:cs typeface="KULWIN+MS-UIGothic"/>
              </a:rPr>
              <a:t>和意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666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33580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车销</a:t>
            </a: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售目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，提高市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额</a:t>
            </a: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31389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提升客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户满</a:t>
            </a: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意度，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树</a:t>
            </a: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立品牌形象。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KULWIN+MS-UIGothic"/>
                <a:cs typeface="KULWIN+MS-UIGothic"/>
              </a:rPr>
              <a:t>汽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车</a:t>
            </a:r>
            <a:r>
              <a:rPr sz="3000">
                <a:solidFill>
                  <a:srgbClr val="FF960E"/>
                </a:solidFill>
                <a:latin typeface="KULWIN+MS-UIGothic"/>
                <a:cs typeface="KULWIN+MS-UIGothic"/>
              </a:rPr>
              <a:t>网点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经营</a:t>
            </a:r>
            <a:r>
              <a:rPr sz="3000">
                <a:solidFill>
                  <a:srgbClr val="FF960E"/>
                </a:solidFill>
                <a:latin typeface="KULWIN+MS-UIGothic"/>
                <a:cs typeface="KULWIN+MS-UIGothic"/>
              </a:rPr>
              <a:t>管理的目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FF960E"/>
                </a:solidFill>
                <a:latin typeface="KULWIN+MS-UIGothic"/>
                <a:cs typeface="KULWIN+MS-UIGothic"/>
              </a:rPr>
              <a:t>和意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ts val="5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KULWIN+MS-UIGothic"/>
                <a:cs typeface="KULWIN+MS-UIGothic"/>
              </a:rPr>
              <a:t>汽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车</a:t>
            </a:r>
            <a:r>
              <a:rPr sz="3000">
                <a:solidFill>
                  <a:srgbClr val="FF960E"/>
                </a:solidFill>
                <a:latin typeface="KULWIN+MS-UIGothic"/>
                <a:cs typeface="KULWIN+MS-UIGothic"/>
              </a:rPr>
              <a:t>网点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经营</a:t>
            </a:r>
            <a:r>
              <a:rPr sz="3000">
                <a:solidFill>
                  <a:srgbClr val="FF960E"/>
                </a:solidFill>
                <a:latin typeface="KULWIN+MS-UIGothic"/>
                <a:cs typeface="KULWIN+MS-UIGothic"/>
              </a:rPr>
              <a:t>管理的目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FF960E"/>
                </a:solidFill>
                <a:latin typeface="KULWIN+MS-UIGothic"/>
                <a:cs typeface="KULWIN+MS-UIGothic"/>
              </a:rPr>
              <a:t>和意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8959" y="1645022"/>
            <a:ext cx="666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912870" y="3377302"/>
            <a:ext cx="62419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于汽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车</a:t>
            </a: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：提高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业绩</a:t>
            </a: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，增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场竞</a:t>
            </a: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争力，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可持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续发</a:t>
            </a: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展。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89609" y="5109583"/>
            <a:ext cx="5439221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于消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者：享受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优质</a:t>
            </a: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购车</a:t>
            </a: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得更好的售后保障。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KULWIN+MS-UIGothic"/>
                <a:cs typeface="KULWIN+MS-UIGothic"/>
              </a:rPr>
              <a:t>汽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车</a:t>
            </a:r>
            <a:r>
              <a:rPr sz="3000">
                <a:solidFill>
                  <a:srgbClr val="FF960E"/>
                </a:solidFill>
                <a:latin typeface="KULWIN+MS-UIGothic"/>
                <a:cs typeface="KULWIN+MS-UIGothic"/>
              </a:rPr>
              <a:t>网点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经营</a:t>
            </a:r>
            <a:r>
              <a:rPr sz="3000">
                <a:solidFill>
                  <a:srgbClr val="FF960E"/>
                </a:solidFill>
                <a:latin typeface="KULWIN+MS-UIGothic"/>
                <a:cs typeface="KULWIN+MS-UIGothic"/>
              </a:rPr>
              <a:t>管理的挑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战</a:t>
            </a:r>
            <a:r>
              <a:rPr sz="3000">
                <a:solidFill>
                  <a:srgbClr val="FF960E"/>
                </a:solidFill>
                <a:latin typeface="KULWIN+MS-UIGothic"/>
                <a:cs typeface="KULWIN+MS-UIGothic"/>
              </a:rPr>
              <a:t>与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40075" y="1577078"/>
            <a:ext cx="666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88379" y="3358252"/>
            <a:ext cx="33580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场竞</a:t>
            </a: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争激烈，消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者需求多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化。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140075" y="5140063"/>
            <a:ext cx="37961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政策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整，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经营环</a:t>
            </a: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境不确定性增加。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KULWIN+MS-UIGothic"/>
                <a:cs typeface="KULWIN+MS-UIGothic"/>
              </a:rPr>
              <a:t>汽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车</a:t>
            </a:r>
            <a:r>
              <a:rPr sz="3000">
                <a:solidFill>
                  <a:srgbClr val="FF960E"/>
                </a:solidFill>
                <a:latin typeface="KULWIN+MS-UIGothic"/>
                <a:cs typeface="KULWIN+MS-UIGothic"/>
              </a:rPr>
              <a:t>网点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经营</a:t>
            </a:r>
            <a:r>
              <a:rPr sz="3000">
                <a:solidFill>
                  <a:srgbClr val="FF960E"/>
                </a:solidFill>
                <a:latin typeface="KULWIN+MS-UIGothic"/>
                <a:cs typeface="KULWIN+MS-UIGothic"/>
              </a:rPr>
              <a:t>管理的挑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战</a:t>
            </a:r>
            <a:r>
              <a:rPr sz="3000">
                <a:solidFill>
                  <a:srgbClr val="FF960E"/>
                </a:solidFill>
                <a:latin typeface="KULWIN+MS-UIGothic"/>
                <a:cs typeface="KULWIN+MS-UIGothic"/>
              </a:rPr>
              <a:t>与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趋势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ts val="5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KULWIN+MS-UIGothic"/>
                <a:cs typeface="KULWIN+MS-UIGothic"/>
              </a:rPr>
              <a:t>汽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车</a:t>
            </a:r>
            <a:r>
              <a:rPr sz="3000">
                <a:solidFill>
                  <a:srgbClr val="FF960E"/>
                </a:solidFill>
                <a:latin typeface="KULWIN+MS-UIGothic"/>
                <a:cs typeface="KULWIN+MS-UIGothic"/>
              </a:rPr>
              <a:t>网点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经营</a:t>
            </a:r>
            <a:r>
              <a:rPr sz="3000">
                <a:solidFill>
                  <a:srgbClr val="FF960E"/>
                </a:solidFill>
                <a:latin typeface="KULWIN+MS-UIGothic"/>
                <a:cs typeface="KULWIN+MS-UIGothic"/>
              </a:rPr>
              <a:t>管理的挑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战</a:t>
            </a:r>
            <a:r>
              <a:rPr sz="3000">
                <a:solidFill>
                  <a:srgbClr val="FF960E"/>
                </a:solidFill>
                <a:latin typeface="KULWIN+MS-UIGothic"/>
                <a:cs typeface="KULWIN+MS-UIGothic"/>
              </a:rPr>
              <a:t>与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趋势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ts val="5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KULWIN+MS-UIGothic"/>
                <a:cs typeface="KULWIN+MS-UIGothic"/>
              </a:rPr>
              <a:t>汽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车</a:t>
            </a:r>
            <a:r>
              <a:rPr sz="3000">
                <a:solidFill>
                  <a:srgbClr val="FF960E"/>
                </a:solidFill>
                <a:latin typeface="KULWIN+MS-UIGothic"/>
                <a:cs typeface="KULWIN+MS-UIGothic"/>
              </a:rPr>
              <a:t>网点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经营</a:t>
            </a:r>
            <a:r>
              <a:rPr sz="3000">
                <a:solidFill>
                  <a:srgbClr val="FF960E"/>
                </a:solidFill>
                <a:latin typeface="KULWIN+MS-UIGothic"/>
                <a:cs typeface="KULWIN+MS-UIGothic"/>
              </a:rPr>
              <a:t>管理的挑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战</a:t>
            </a:r>
            <a:r>
              <a:rPr sz="3000">
                <a:solidFill>
                  <a:srgbClr val="FF960E"/>
                </a:solidFill>
                <a:latin typeface="KULWIN+MS-UIGothic"/>
                <a:cs typeface="KULWIN+MS-UIGothic"/>
              </a:rPr>
              <a:t>与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绿</a:t>
            </a:r>
            <a:r>
              <a:rPr sz="1550" spc="25">
                <a:solidFill>
                  <a:srgbClr val="FF960E"/>
                </a:solidFill>
                <a:latin typeface="KULWIN+MS-UIGothic"/>
                <a:cs typeface="KULWIN+MS-UIGothic"/>
              </a:rPr>
              <a:t>色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环</a:t>
            </a:r>
            <a:r>
              <a:rPr sz="1550">
                <a:solidFill>
                  <a:srgbClr val="FF960E"/>
                </a:solidFill>
                <a:latin typeface="KULWIN+MS-UIGothic"/>
                <a:cs typeface="KULWIN+MS-UIGothic"/>
              </a:rPr>
              <a:t>保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344025" y="414781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线</a:t>
            </a:r>
            <a:r>
              <a:rPr sz="1550" spc="25">
                <a:solidFill>
                  <a:srgbClr val="FF960E"/>
                </a:solidFill>
                <a:latin typeface="KULWIN+MS-UIGothic"/>
                <a:cs typeface="KULWIN+MS-UIGothic"/>
              </a:rPr>
              <a:t>上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线</a:t>
            </a:r>
            <a:r>
              <a:rPr sz="1550" spc="25">
                <a:solidFill>
                  <a:srgbClr val="FF960E"/>
                </a:solidFill>
                <a:latin typeface="KULWIN+MS-UIGothic"/>
                <a:cs typeface="KULWIN+MS-UIGothic"/>
              </a:rPr>
              <a:t>下融合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75334" y="-4300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643500"/>
                </a:solidFill>
                <a:latin typeface="NQFCKT+MAPBOK+MicrosoftYaHei-Bold"/>
                <a:cs typeface="NQFCKT+MAPBOK+MicrosoftYaHei-Bold"/>
              </a:rPr>
              <a:t>CHAPTER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0695" y="3088239"/>
            <a:ext cx="8014203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351E00"/>
                </a:solidFill>
                <a:latin typeface="KULWIN+MS-UIGothic"/>
                <a:cs typeface="KULWIN+MS-UIGothic"/>
              </a:rPr>
              <a:t>汽</a:t>
            </a:r>
            <a:r>
              <a:rPr sz="4550" spc="27">
                <a:solidFill>
                  <a:srgbClr val="351E00"/>
                </a:solidFill>
                <a:latin typeface="SimSun"/>
                <a:cs typeface="SimSun"/>
              </a:rPr>
              <a:t>车</a:t>
            </a:r>
            <a:r>
              <a:rPr sz="4550" spc="25">
                <a:solidFill>
                  <a:srgbClr val="351E00"/>
                </a:solidFill>
                <a:latin typeface="KULWIN+MS-UIGothic"/>
                <a:cs typeface="KULWIN+MS-UIGothic"/>
              </a:rPr>
              <a:t>网点</a:t>
            </a:r>
            <a:r>
              <a:rPr sz="4550" spc="25">
                <a:solidFill>
                  <a:srgbClr val="351E00"/>
                </a:solidFill>
                <a:latin typeface="SimSun"/>
                <a:cs typeface="SimSun"/>
              </a:rPr>
              <a:t>经营</a:t>
            </a:r>
            <a:r>
              <a:rPr sz="4550" spc="25">
                <a:solidFill>
                  <a:srgbClr val="351E00"/>
                </a:solidFill>
                <a:latin typeface="KULWIN+MS-UIGothic"/>
                <a:cs typeface="KULWIN+MS-UIGothic"/>
              </a:rPr>
              <a:t>策略与管理模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0695" y="3924534"/>
            <a:ext cx="1444625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>
                <a:solidFill>
                  <a:srgbClr val="351E00"/>
                </a:solidFill>
                <a:latin typeface="KULWIN+MS-UIGothic"/>
                <a:cs typeface="KULWIN+MS-UIGothic"/>
              </a:rPr>
              <a:t>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KULWIN+MS-UIGothic"/>
                <a:cs typeface="KULWIN+MS-UIGothic"/>
              </a:rPr>
              <a:t>汽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车</a:t>
            </a:r>
            <a:r>
              <a:rPr sz="3000">
                <a:solidFill>
                  <a:srgbClr val="FF960E"/>
                </a:solidFill>
                <a:latin typeface="KULWIN+MS-UIGothic"/>
                <a:cs typeface="KULWIN+MS-UIGothic"/>
              </a:rPr>
              <a:t>网点的市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FF960E"/>
                </a:solidFill>
                <a:latin typeface="KULWIN+MS-UIGothic"/>
                <a:cs typeface="KULWIN+MS-UIGothic"/>
              </a:rPr>
              <a:t>定位策略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49400" y="34104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960E"/>
                </a:solidFill>
                <a:latin typeface="SimSun"/>
                <a:cs typeface="SimSun"/>
              </a:rPr>
              <a:t>细</a:t>
            </a:r>
            <a:r>
              <a:rPr sz="2000" spc="25">
                <a:solidFill>
                  <a:srgbClr val="FF960E"/>
                </a:solidFill>
                <a:latin typeface="KULWIN+MS-UIGothic"/>
                <a:cs typeface="KULWIN+MS-UIGothic"/>
              </a:rPr>
              <a:t>分市</a:t>
            </a:r>
            <a:r>
              <a:rPr sz="2000" spc="23">
                <a:solidFill>
                  <a:srgbClr val="FF960E"/>
                </a:solidFill>
                <a:latin typeface="SimSun"/>
                <a:cs typeface="SimSun"/>
              </a:rPr>
              <a:t>场</a:t>
            </a:r>
            <a:r>
              <a:rPr sz="2000" spc="25">
                <a:solidFill>
                  <a:srgbClr val="FF960E"/>
                </a:solidFill>
                <a:latin typeface="KULWIN+MS-UIGothic"/>
                <a:cs typeface="KULWIN+MS-UIGothic"/>
              </a:rPr>
              <a:t>定位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KULWIN+MS-UIGothic"/>
                <a:cs typeface="KULWIN+MS-UIGothic"/>
              </a:rPr>
              <a:t>地域定位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720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960E"/>
                </a:solidFill>
                <a:latin typeface="SimSun"/>
                <a:cs typeface="SimSun"/>
              </a:rPr>
              <a:t>竞</a:t>
            </a:r>
            <a:r>
              <a:rPr sz="2000" spc="25">
                <a:solidFill>
                  <a:srgbClr val="FF960E"/>
                </a:solidFill>
                <a:latin typeface="KULWIN+MS-UIGothic"/>
                <a:cs typeface="KULWIN+MS-UIGothic"/>
              </a:rPr>
              <a:t>争定位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93454" cy="15735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根据目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者群体，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行市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分，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适合汽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车</a:t>
            </a: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网点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经营</a:t>
            </a: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定位。例如，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高端消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者、年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者或特定行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</a:p>
          <a:p>
            <a:pPr marL="10477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者等。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93454" cy="15735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根据所在地区的汽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车</a:t>
            </a: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需求、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购买</a:t>
            </a: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力等因素，确定汽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车</a:t>
            </a: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网点的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经营</a:t>
            </a: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地域定位。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车</a:t>
            </a: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活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跃</a:t>
            </a: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购买</a:t>
            </a: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较强</a:t>
            </a: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的地区，提高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</a:t>
            </a:r>
          </a:p>
          <a:p>
            <a:pPr marL="952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效益。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分析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手的市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定位，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寻</a:t>
            </a: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找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差异化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，打造独特的汽</a:t>
            </a:r>
          </a:p>
          <a:p>
            <a:pPr marL="571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车</a:t>
            </a: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网点市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KULWIN+MS-UIGothic"/>
                <a:cs typeface="KULWIN+MS-UIGothic"/>
              </a:rPr>
              <a:t>定位。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KULWIN+MS-UIGothic"/>
                <a:cs typeface="KULWIN+MS-UIGothic"/>
              </a:rPr>
              <a:t>汽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车</a:t>
            </a:r>
            <a:r>
              <a:rPr sz="3000">
                <a:solidFill>
                  <a:srgbClr val="FF960E"/>
                </a:solidFill>
                <a:latin typeface="KULWIN+MS-UIGothic"/>
                <a:cs typeface="KULWIN+MS-UIGothic"/>
              </a:rPr>
              <a:t>网点的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FF960E"/>
                </a:solidFill>
                <a:latin typeface="KULWIN+MS-UIGothic"/>
                <a:cs typeface="KULWIN+MS-UIGothic"/>
              </a:rPr>
              <a:t>品与服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FF960E"/>
                </a:solidFill>
                <a:latin typeface="KULWIN+MS-UIGothic"/>
                <a:cs typeface="KULWIN+MS-UIGothic"/>
              </a:rPr>
              <a:t>策略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KULWIN+MS-UIGothic"/>
                <a:cs typeface="KULWIN+MS-UIGothic"/>
              </a:rPr>
              <a:t>服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务</a:t>
            </a:r>
            <a:r>
              <a:rPr sz="2300" spc="25">
                <a:solidFill>
                  <a:srgbClr val="FF960E"/>
                </a:solidFill>
                <a:latin typeface="KULWIN+MS-UIGothic"/>
                <a:cs typeface="KULWIN+MS-UIGothic"/>
              </a:rPr>
              <a:t>策略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产</a:t>
            </a:r>
            <a:r>
              <a:rPr sz="2300" spc="25">
                <a:solidFill>
                  <a:srgbClr val="FF960E"/>
                </a:solidFill>
                <a:latin typeface="KULWIN+MS-UIGothic"/>
                <a:cs typeface="KULWIN+MS-UIGothic"/>
              </a:rPr>
              <a:t>品策略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KULWIN+MS-UIGothic"/>
                <a:cs typeface="KULWIN+MS-UIGothic"/>
              </a:rPr>
              <a:t>增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值</a:t>
            </a:r>
            <a:r>
              <a:rPr sz="2300" spc="25">
                <a:solidFill>
                  <a:srgbClr val="FF960E"/>
                </a:solidFill>
                <a:latin typeface="KULWIN+MS-UIGothic"/>
                <a:cs typeface="KULWIN+MS-UIGothic"/>
              </a:rPr>
              <a:t>服</a:t>
            </a:r>
            <a:r>
              <a:rPr sz="2300" spc="23">
                <a:solidFill>
                  <a:srgbClr val="FF960E"/>
                </a:solidFill>
                <a:latin typeface="SimSun"/>
                <a:cs typeface="SimSun"/>
              </a:rPr>
              <a:t>务</a:t>
            </a:r>
            <a:r>
              <a:rPr sz="2300" spc="25">
                <a:solidFill>
                  <a:srgbClr val="FF960E"/>
                </a:solidFill>
                <a:latin typeface="KULWIN+MS-UIGothic"/>
                <a:cs typeface="KULWIN+MS-UIGothic"/>
              </a:rPr>
              <a:t>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KULWIN+MS-UIGothic"/>
                <a:cs typeface="KULWIN+MS-UIGothic"/>
              </a:rPr>
              <a:t>汽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车</a:t>
            </a:r>
            <a:r>
              <a:rPr sz="3000">
                <a:solidFill>
                  <a:srgbClr val="FF960E"/>
                </a:solidFill>
                <a:latin typeface="KULWIN+MS-UIGothic"/>
                <a:cs typeface="KULWIN+MS-UIGothic"/>
              </a:rPr>
              <a:t>网点的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营销</a:t>
            </a:r>
            <a:r>
              <a:rPr sz="3000">
                <a:solidFill>
                  <a:srgbClr val="FF960E"/>
                </a:solidFill>
                <a:latin typeface="KULWIN+MS-UIGothic"/>
                <a:cs typeface="KULWIN+MS-UIGothic"/>
              </a:rPr>
              <a:t>与宣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传</a:t>
            </a:r>
            <a:r>
              <a:rPr sz="3000">
                <a:solidFill>
                  <a:srgbClr val="FF960E"/>
                </a:solidFill>
                <a:latin typeface="KULWIN+MS-UIGothic"/>
                <a:cs typeface="KULWIN+MS-UIGothic"/>
              </a:rPr>
              <a:t>策略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QFCKT+MAPBOK+MicrosoftYaHei-Bold"/>
                <a:cs typeface="NQFCKT+MAPBOK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QFCKT+MAPBOK+MicrosoftYaHei-Bold"/>
                <a:cs typeface="NQFCKT+MAPBOK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QFCKT+MAPBOK+MicrosoftYaHei-Bold"/>
                <a:cs typeface="NQFCKT+MAPBOK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960E"/>
                </a:solidFill>
                <a:latin typeface="SimSun"/>
                <a:cs typeface="SimSun"/>
              </a:rPr>
              <a:t>线</a:t>
            </a:r>
            <a:r>
              <a:rPr sz="2000" spc="25">
                <a:solidFill>
                  <a:srgbClr val="FF960E"/>
                </a:solidFill>
                <a:latin typeface="KULWIN+MS-UIGothic"/>
                <a:cs typeface="KULWIN+MS-UIGothic"/>
              </a:rPr>
              <a:t>上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线</a:t>
            </a:r>
            <a:r>
              <a:rPr sz="2000" spc="25">
                <a:solidFill>
                  <a:srgbClr val="FF960E"/>
                </a:solidFill>
                <a:latin typeface="KULWIN+MS-UIGothic"/>
                <a:cs typeface="KULWIN+MS-UIGothic"/>
              </a:rPr>
              <a:t>下融合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营销</a:t>
            </a:r>
            <a:r>
              <a:rPr sz="2000" spc="25">
                <a:solidFill>
                  <a:srgbClr val="FF960E"/>
                </a:solidFill>
                <a:latin typeface="KULWIN+MS-UIGothic"/>
                <a:cs typeface="KULWIN+MS-UIGothic"/>
              </a:rPr>
              <a:t>策略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960E"/>
                </a:solidFill>
                <a:latin typeface="KULWIN+MS-UIGothic"/>
                <a:cs typeface="KULWIN+MS-UIGothic"/>
              </a:rPr>
              <a:t>宣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传</a:t>
            </a:r>
            <a:r>
              <a:rPr sz="2000" spc="25">
                <a:solidFill>
                  <a:srgbClr val="FF960E"/>
                </a:solidFill>
                <a:latin typeface="KULWIN+MS-UIGothic"/>
                <a:cs typeface="KULWIN+MS-UIGothic"/>
              </a:rPr>
              <a:t>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KULWIN+MS-UIGothic"/>
                <a:cs typeface="KULWIN+MS-UIGothic"/>
              </a:rPr>
              <a:t>汽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车</a:t>
            </a:r>
            <a:r>
              <a:rPr sz="3000">
                <a:solidFill>
                  <a:srgbClr val="FF960E"/>
                </a:solidFill>
                <a:latin typeface="KULWIN+MS-UIGothic"/>
                <a:cs typeface="KULWIN+MS-UIGothic"/>
              </a:rPr>
              <a:t>网点的人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员</a:t>
            </a:r>
            <a:r>
              <a:rPr sz="3000">
                <a:solidFill>
                  <a:srgbClr val="FF960E"/>
                </a:solidFill>
                <a:latin typeface="KULWIN+MS-UIGothic"/>
                <a:cs typeface="KULWIN+MS-UIGothic"/>
              </a:rPr>
              <a:t>与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团队</a:t>
            </a:r>
            <a:r>
              <a:rPr sz="3000">
                <a:solidFill>
                  <a:srgbClr val="FF960E"/>
                </a:solidFill>
                <a:latin typeface="KULWIN+MS-UIGothic"/>
                <a:cs typeface="KULWIN+MS-UIGothic"/>
              </a:rPr>
              <a:t>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KULWIN+MS-UIGothic"/>
                <a:cs typeface="KULWIN+MS-UIGothic"/>
              </a:rPr>
              <a:t>人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员</a:t>
            </a:r>
            <a:r>
              <a:rPr sz="1550" spc="25">
                <a:solidFill>
                  <a:srgbClr val="FF960E"/>
                </a:solidFill>
                <a:latin typeface="KULWIN+MS-UIGothic"/>
                <a:cs typeface="KULWIN+MS-UIGothic"/>
              </a:rPr>
              <a:t>招聘与培</a:t>
            </a:r>
            <a:r>
              <a:rPr sz="1550">
                <a:solidFill>
                  <a:srgbClr val="FF960E"/>
                </a:solidFill>
                <a:latin typeface="SimSun"/>
                <a:cs typeface="SimSun"/>
              </a:rPr>
              <a:t>训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团队</a:t>
            </a:r>
            <a:r>
              <a:rPr sz="1550" spc="25">
                <a:solidFill>
                  <a:srgbClr val="FFFFFF"/>
                </a:solidFill>
                <a:latin typeface="KULWIN+MS-UIGothic"/>
                <a:cs typeface="KULWIN+MS-UIGothic"/>
              </a:rPr>
              <a:t>建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550" spc="25">
                <a:solidFill>
                  <a:srgbClr val="FFFFFF"/>
                </a:solidFill>
                <a:latin typeface="KULWIN+MS-UIGothic"/>
                <a:cs typeface="KULWIN+MS-UIGothic"/>
              </a:rPr>
              <a:t>与激励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ULWIN+MS-UIGothic"/>
                <a:cs typeface="KULWIN+MS-UIGothic"/>
              </a:rPr>
              <a:t>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强团队</a:t>
            </a:r>
            <a:r>
              <a:rPr sz="1350">
                <a:solidFill>
                  <a:srgbClr val="FFFFFF"/>
                </a:solidFill>
                <a:latin typeface="KULWIN+MS-UIGothic"/>
                <a:cs typeface="KULWIN+MS-UIGothic"/>
              </a:rPr>
              <a:t>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FFFFFF"/>
                </a:solidFill>
                <a:latin typeface="KULWIN+MS-UIGothic"/>
                <a:cs typeface="KULWIN+MS-UIGothic"/>
              </a:rPr>
              <a:t>，提高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KULWIN+MS-UIGothic"/>
                <a:cs typeface="KULWIN+MS-UIGothic"/>
              </a:rPr>
              <a:t>工之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FFFFF"/>
                </a:solidFill>
                <a:latin typeface="KULWIN+MS-UIGothic"/>
                <a:cs typeface="KULWIN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协</a:t>
            </a:r>
            <a:r>
              <a:rPr sz="1350">
                <a:solidFill>
                  <a:srgbClr val="FFFFFF"/>
                </a:solidFill>
                <a:latin typeface="KULWIN+MS-UIGothic"/>
                <a:cs typeface="KULWIN+MS-UIGothic"/>
              </a:rPr>
              <a:t>作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ULWIN+MS-UIGothic"/>
                <a:cs typeface="KULWIN+MS-UIGothic"/>
              </a:rPr>
              <a:t>能力和凝聚力。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FFFFFF"/>
                </a:solidFill>
                <a:latin typeface="KULWIN+MS-UIGothic"/>
                <a:cs typeface="KULWIN+MS-UIGothic"/>
              </a:rPr>
              <a:t>立激励机制，激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KULWIN+MS-UIGothic"/>
                <a:cs typeface="KULWIN+MS-UIGothic"/>
              </a:rPr>
              <a:t>工的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FFFFFF"/>
                </a:solidFill>
                <a:latin typeface="KULWIN+MS-UIGothic"/>
                <a:cs typeface="KULWIN+MS-UIGothic"/>
              </a:rPr>
              <a:t>极性和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FFFFFF"/>
                </a:solidFill>
                <a:latin typeface="KULWIN+MS-UIGothic"/>
                <a:cs typeface="KULWIN+MS-UIGothic"/>
              </a:rPr>
              <a:t>造力。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https://d.book118.com/126123135132010054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KULWIN+MS-UIGothic</vt:lpstr>
      <vt:lpstr>SimSun</vt:lpstr>
      <vt:lpstr>OEUCBI+FLVSEV+ArialMT</vt:lpstr>
      <vt:lpstr>Times New Roman</vt:lpstr>
      <vt:lpstr>NQFCKT+MAPBOK+MicrosoftYaHei-Bold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2024-09-21T16:33:46.513</cp:lastPrinted>
  <dcterms:created xsi:type="dcterms:W3CDTF">2024-09-21T08:33:46Z</dcterms:created>
  <dcterms:modified xsi:type="dcterms:W3CDTF">2024-09-21T08:33:47Z</dcterms:modified>
</cp:coreProperties>
</file>