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8DB10-90DC-4333-A685-78BCEC954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8B4B7-DF8D-4EEC-9AC0-7E74D80C5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8A5E5C-894F-479F-B2A2-C22C4210A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CC59D7-48A0-486E-8D4B-82AD6F0A1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65F8EE-5A5B-4628-8C3B-9348F57D7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03663B-7127-4C5B-B695-8BABD94F4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AF221D-021E-4CCA-A204-022F40767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97FF40-6020-49CC-B0F4-D23D57FF3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4D37EF-5200-4C5D-8E1F-D462A8039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1B364-2AD5-4B2C-AA73-6D0CC0D24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3337E-F8A6-4A8F-B66E-8F5787B19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153114120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海洋监测计划书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监测内容与指标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监测方法与技术路线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实施步骤与进度安排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质量保障措施与风险评估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经费预算与资源需求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随着工农业生产的快速发展，大量废水、废气排入海洋，导致海水质量下降，生态系统遭受破坏。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海洋污染日益严重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过度捕捞、海洋生态环境恶化等因素导致海洋生物资源日益减少，部分物种濒临灭绝。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海洋生物资源减少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全球气候变化导致海平面上升、海洋酸化等问题，加剧了海洋灾害的发生频率和破坏程度。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海洋灾害频发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海洋环境现状及挑战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实时掌握海洋环境状况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通过海洋监测，能够实时获取海水温度、盐度、溶解氧等关键参数，为评估海洋环境状况提供数据支持。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预警和防范海洋灾害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通过对海洋环境的持续监测，可以及时发现并预警潜在的海洋灾害风险，为相关部门提供决策依据。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保护海洋生物资源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监测海洋生物种群数量、分布及生态环境状况，有助于制定合理的渔业政策和保护措施，促进海洋生物资源的可持续利用。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通过海洋监测项目的实施，能够提升相关部门对海洋环境的管理能力和水平，推动海洋环境保护工作的深入开展。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提高海洋环境管理水平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健康的海洋环境是海洋经济发展的基础，海洋监测有助于保护和改善海洋环境，为海洋经济的可持续发展提供保障。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促进海洋经济发展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通过海洋监测项目的宣传和推广，能够增强公众对海洋环境保护的认识和意识，形成全社会共同关注和支持海洋环境保护的良好氛围。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增强公众海洋意识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预期成果与效益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监测内容与指标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有毒有害物质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监测海水中的重金属、有机污染物等有毒有害物质含量，以保障海洋生态安全。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温度、盐度、溶解氧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监测海水的温度、盐度和溶解氧含量，以评估水体的物理和化学特性。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监测海水中的氮、磷等营养盐含量，以了解水体的富营养化状况。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水质监测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750" r="19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浮游生物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监测海水中的浮游植物和浮游动物种类、数量及分布，以了解海洋初级生产力和食物链状况。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底栖生物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监测海底底栖生物的种类、数量及分布，以评估海底生态系统的健康状况。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鱼类资源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监测海洋鱼类资源的种类、数量及分布，以为渔业资源管理和保护提供科学依据。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生物资源监测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陆源污染物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监测入海河流、排污口等陆源污染物的排放情况，以控制陆源污染对海洋环境的影响。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海上石油平台污染物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监测海上石油平台的废水、废气、废渣等污染物的排放情况，以保障海洋环境安全。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船舶污染物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监测船舶的废水、废气、垃圾等污染物的排放情况，以加强船舶污染防治。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污染物排放监测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监测海平面的变化情况，以了解气候变化对海洋环境的影响。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海平面变化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监测海水的pH值变化情况，以评估海洋酸化的程度和影响。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海洋酸化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监测海洋中的极端气候事件，如风暴潮、海冰等，以了解气候变化对海洋环境的潜在影响。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极端气候事件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气候变化影响监测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监测方法与技术路线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177564" y="2255615"/>
            <a:ext cx="3902678" cy="3182683"/>
            <a:chOff x="7177564" y="2255615"/>
            <a:chExt cx="3902678" cy="3182683"/>
          </a:xfrm>
        </p:grpSpPr>
        <p:sp>
          <p:nvSpPr>
            <p:cNvPr id="3" name="Freeform 3"/>
            <p:cNvSpPr/>
            <p:nvPr/>
          </p:nvSpPr>
          <p:spPr>
            <a:xfrm>
              <a:off x="7177564" y="2255615"/>
              <a:ext cx="3902678" cy="2368105"/>
            </a:xfrm>
            <a:custGeom>
              <a:rect l="l" t="t" r="r" b="b"/>
              <a:pathLst>
                <a:path w="1214" h="735">
                  <a:moveTo>
                    <a:pt x="0" y="735"/>
                  </a:moveTo>
                  <a:cubicBezTo>
                    <a:pt x="0" y="27"/>
                    <a:pt x="0" y="27"/>
                    <a:pt x="0" y="27"/>
                  </a:cubicBezTo>
                  <a:cubicBezTo>
                    <a:pt x="0" y="12"/>
                    <a:pt x="12" y="0"/>
                    <a:pt x="27" y="0"/>
                  </a:cubicBezTo>
                  <a:cubicBezTo>
                    <a:pt x="1186" y="0"/>
                    <a:pt x="1186" y="0"/>
                    <a:pt x="1186" y="0"/>
                  </a:cubicBezTo>
                  <a:cubicBezTo>
                    <a:pt x="1201" y="0"/>
                    <a:pt x="1214" y="12"/>
                    <a:pt x="1214" y="27"/>
                  </a:cubicBezTo>
                  <a:cubicBezTo>
                    <a:pt x="1214" y="735"/>
                    <a:pt x="1214" y="735"/>
                    <a:pt x="1214" y="735"/>
                  </a:cubicBezTo>
                  <a:lnTo>
                    <a:pt x="0" y="735"/>
                  </a:lnTo>
                  <a:close/>
                </a:path>
              </a:pathLst>
            </a:custGeom>
            <a:solidFill>
              <a:schemeClr val="dk1">
                <a:lumMod val="75000"/>
                <a:lumOff val="2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77564" y="4623721"/>
              <a:ext cx="3902678" cy="355282"/>
            </a:xfrm>
            <a:custGeom>
              <a:rect l="l" t="t" r="r" b="b"/>
              <a:pathLst>
                <a:path w="1214" h="110">
                  <a:moveTo>
                    <a:pt x="1186" y="110"/>
                  </a:moveTo>
                  <a:cubicBezTo>
                    <a:pt x="27" y="110"/>
                    <a:pt x="27" y="110"/>
                    <a:pt x="27" y="110"/>
                  </a:cubicBezTo>
                  <a:cubicBezTo>
                    <a:pt x="12" y="110"/>
                    <a:pt x="0" y="97"/>
                    <a:pt x="0" y="82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14" y="82"/>
                    <a:pt x="1214" y="82"/>
                    <a:pt x="1214" y="82"/>
                  </a:cubicBezTo>
                  <a:cubicBezTo>
                    <a:pt x="1214" y="97"/>
                    <a:pt x="1201" y="110"/>
                    <a:pt x="1186" y="11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505349" y="4965287"/>
              <a:ext cx="1307592" cy="473011"/>
            </a:xfrm>
            <a:custGeom>
              <a:rect l="l" t="t" r="r" b="b"/>
              <a:pathLst>
                <a:path w="962" h="348">
                  <a:moveTo>
                    <a:pt x="0" y="348"/>
                  </a:moveTo>
                  <a:lnTo>
                    <a:pt x="0" y="313"/>
                  </a:lnTo>
                  <a:lnTo>
                    <a:pt x="113" y="299"/>
                  </a:lnTo>
                  <a:lnTo>
                    <a:pt x="191" y="0"/>
                  </a:lnTo>
                  <a:lnTo>
                    <a:pt x="770" y="0"/>
                  </a:lnTo>
                  <a:lnTo>
                    <a:pt x="851" y="299"/>
                  </a:lnTo>
                  <a:lnTo>
                    <a:pt x="962" y="313"/>
                  </a:lnTo>
                  <a:lnTo>
                    <a:pt x="962" y="348"/>
                  </a:lnTo>
                  <a:lnTo>
                    <a:pt x="0" y="34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9144095" y="2311241"/>
              <a:ext cx="41815" cy="41148"/>
            </a:xfrm>
            <a:prstGeom prst="ellipse">
              <a:avLst/>
            </a:prstGeom>
            <a:solidFill>
              <a:srgbClr val="E9E9E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296626" y="2410111"/>
              <a:ext cx="3660267" cy="2059686"/>
            </a:xfrm>
            <a:prstGeom prst="rect">
              <a:avLst/>
            </a:prstGeom>
            <a:solidFill>
              <a:srgbClr val="89C9E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752904" y="4965287"/>
              <a:ext cx="815435" cy="75152"/>
            </a:xfrm>
            <a:custGeom>
              <a:rect l="l" t="t" r="r" b="b"/>
              <a:pathLst>
                <a:path w="600" h="55">
                  <a:moveTo>
                    <a:pt x="588" y="0"/>
                  </a:moveTo>
                  <a:lnTo>
                    <a:pt x="9" y="0"/>
                  </a:lnTo>
                  <a:lnTo>
                    <a:pt x="0" y="55"/>
                  </a:lnTo>
                  <a:lnTo>
                    <a:pt x="600" y="55"/>
                  </a:lnTo>
                  <a:lnTo>
                    <a:pt x="58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0" t="28655" r="23760" b="-1788"/>
          <a:stretch>
            <a:fillRect/>
          </a:stretch>
        </p:blipFill>
        <p:spPr>
          <a:xfrm>
            <a:off x="7299580" y="2336436"/>
            <a:ext cx="3688954" cy="2211467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6621" y="2336436"/>
            <a:ext cx="3691914" cy="2156527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4668" b="4668"/>
          <a:stretch>
            <a:fillRect/>
          </a:stretch>
        </p:blipFill>
        <p:spPr>
          <a:xfrm>
            <a:off x="7290803" y="2336436"/>
            <a:ext cx="3716519" cy="2156527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采样点布局及依据</a:t>
              </a:r>
            </a:p>
          </p:txBody>
        </p:sp>
      </p:grpSp>
      <p:sp>
        <p:nvSpPr>
          <p:cNvPr id="34" name="Freeform 34"/>
          <p:cNvSpPr/>
          <p:nvPr/>
        </p:nvSpPr>
        <p:spPr>
          <a:xfrm rot="5400000">
            <a:off x="799768" y="1650340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 rot="5400000">
            <a:off x="799768" y="3220888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 rot="5400000">
            <a:off x="799768" y="4829994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347399" y="1527861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布局原则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347399" y="2055334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代表性、可比性、可行性，确保采样点能全面反映海域环境状况。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47399" y="3125631"/>
            <a:ext cx="2426717" cy="55820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依据资料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347399" y="3606674"/>
            <a:ext cx="4970070" cy="79656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历史监测数据、海洋环境功能区划、污染源分布等。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347399" y="4694015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具体布局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347399" y="5215780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近岸海域、重要河口、敏感生态区等关键区域设置采样点。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频次确定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覆盖不同季节、潮汐周期和日照时间，以获取全面数据。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应急采样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针对突发事件或异常情况，及时启动应急采样计划。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根据海域环境状况、污染物排放情况等因素综合确定。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采样频次与时间安排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处理流程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现场处理、运输保存、实验室分析等步骤明确。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避免交叉污染、确保样品完整性和代表性等。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保存条件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根据样品性质选择不同保存方法，如冷藏、冷冻、加入保存剂等。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样品处理与保存方法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传输方式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采用实时在线传输或定期报送方式，确保数据及时性和准确性。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建立数据库管理系统，对数据进行分类、整理、存储和备份。同时采用云计算等先进技术提高数据存储效率和安全性。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采集设备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选用先进、可靠的监测仪器和设备进行数据采集。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数据采集、传输和存储技术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实施步骤与进度安排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明确监测目的和任务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确定监测海域、监测指标、监测频次和监测方法等。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制定详细的工作计划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包括人员分工、时间安排、物资准备等。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准备必要的监测设备和器材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根据监测任务需要，准备相应的采样器、分析仪器、试剂等。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进行现场踏勘和预调查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了解监测海域的环境状况、污染源分布等，为现场实施做好准备。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准备阶段工作内容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https://d.book118.com/126153114120010101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2024-09-25T23:09:02.181</cp:lastPrinted>
  <dcterms:created xsi:type="dcterms:W3CDTF">2024-09-25T15:09:02Z</dcterms:created>
  <dcterms:modified xsi:type="dcterms:W3CDTF">2024-09-25T15:09:04Z</dcterms:modified>
</cp:coreProperties>
</file>