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0" r:id="rId17"/>
  </p:sldIdLst>
  <p:sldSz cx="12192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tags" Target="tags/tag1.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85C0C8EB-D01A-4E93-ACB8-D87824A1A2C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1833289-1EA4-4222-A55D-728BD54A885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CEF92C9A-CCAB-47C5-AEA5-FC4D4244FE1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A8E61650-26BC-4AA2-9415-C6089C633F1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0804A521-1D1D-491F-8C6B-949D2EEBE2C0}"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E414697E-18D2-46EC-B733-3DD2450FF76D}"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8C1A0DEF-A8B5-4044-B061-A4EE6CEC7823}"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FA2623F9-4D0E-455F-A848-6F8A04BFC5C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53071BCD-CC72-40FC-897B-BA4EA00FD5C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E5EBBBA-BDC9-4363-BC37-E2B1648626A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1275F42-350A-4FC3-BF42-4A3173B533D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2.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9.jpeg" /><Relationship Id="rId4" Type="http://schemas.openxmlformats.org/officeDocument/2006/relationships/image" Target="../media/image10.jpeg" /><Relationship Id="rId5" Type="http://schemas.openxmlformats.org/officeDocument/2006/relationships/image" Target="../media/image2.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12.jpeg" /><Relationship Id="rId4" Type="http://schemas.openxmlformats.org/officeDocument/2006/relationships/image" Target="../media/image13.jpeg" /><Relationship Id="rId5"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15.jpeg" /><Relationship Id="rId4" Type="http://schemas.openxmlformats.org/officeDocument/2006/relationships/image" Target="../media/image16.jpeg" /><Relationship Id="rId5" Type="http://schemas.openxmlformats.org/officeDocument/2006/relationships/image" Target="../media/image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126200205205010103"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799021" y="1336929"/>
            <a:ext cx="10593957" cy="209207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chemeClr val="accent1">
                    <a:alpha val="100000"/>
                  </a:schemeClr>
                </a:solidFill>
                <a:latin typeface="Microsoft Yahei"/>
                <a:ea typeface="Microsoft Yahei"/>
                <a:cs typeface="Microsoft Yahei"/>
              </a:rPr>
              <a:t>辅助生殖护理健康宣教</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140760" y="0"/>
            <a:ext cx="2809137" cy="3421221"/>
          </a:xfrm>
          <a:prstGeom prst="rect">
            <a:avLst/>
          </a:prstGeom>
          <a:gradFill>
            <a:gsLst>
              <a:gs pos="0">
                <a:schemeClr val="accent2">
                  <a:alpha val="75000"/>
                </a:schemeClr>
              </a:gs>
              <a:gs pos="100000">
                <a:schemeClr val="lt1">
                  <a:alpha val="75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140760" y="1983274"/>
            <a:ext cx="2809137" cy="2809137"/>
          </a:xfrm>
          <a:prstGeom prst="ellipse">
            <a:avLst/>
          </a:prstGeom>
          <a:gradFill>
            <a:gsLst>
              <a:gs pos="0">
                <a:schemeClr val="accent2">
                  <a:alpha val="100000"/>
                </a:schemeClr>
              </a:gs>
              <a:gs pos="100000">
                <a:schemeClr val="accent2">
                  <a:alpha val="100000"/>
                  <a:lumMod val="60000"/>
                  <a:lumOff val="4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884456" y="2656540"/>
            <a:ext cx="2004496" cy="61493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spcBef>
                <a:spcPct val="0"/>
              </a:spcBef>
            </a:pPr>
            <a:r>
              <a:rPr lang="en-US" sz="1350">
                <a:solidFill>
                  <a:srgbClr val="FFFFFF">
                    <a:alpha val="40000"/>
                  </a:srgbClr>
                </a:solidFill>
                <a:latin typeface="Microsoft Yahei"/>
                <a:ea typeface="Microsoft Yahei"/>
                <a:cs typeface="Microsoft Yahei"/>
              </a:rPr>
              <a:t>CATALOGUE</a:t>
            </a:r>
          </a:p>
        </p:txBody>
      </p:sp>
      <p:sp>
        <p:nvSpPr>
          <p:cNvPr id="5" name="TextBox 5"/>
          <p:cNvSpPr txBox="1"/>
          <p:nvPr/>
        </p:nvSpPr>
        <p:spPr>
          <a:xfrm>
            <a:off x="1649672" y="2818600"/>
            <a:ext cx="1766929" cy="183489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5775" b="1">
                <a:solidFill>
                  <a:srgbClr val="FFFFFF">
                    <a:alpha val="100000"/>
                  </a:srgbClr>
                </a:solidFill>
                <a:latin typeface="Microsoft Yahei"/>
                <a:ea typeface="Microsoft Yahei"/>
                <a:cs typeface="Microsoft Yahei"/>
              </a:rPr>
              <a:t>目录</a:t>
            </a:r>
          </a:p>
        </p:txBody>
      </p:sp>
      <p:sp>
        <p:nvSpPr>
          <p:cNvPr id="6" name="TextBox 6"/>
          <p:cNvSpPr txBox="1"/>
          <p:nvPr/>
        </p:nvSpPr>
        <p:spPr>
          <a:xfrm>
            <a:off x="5344782" y="1304925"/>
            <a:ext cx="5981700" cy="42481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引言</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辅助生殖技术基础知识</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辅助生殖护理核心要点</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并发症预防与处理措施</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患者自我管理与教育</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家属参与和支持体系建立</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总结与展望</a:t>
            </a:r>
          </a:p>
        </p:txBody>
      </p:sp>
      <p:cxnSp>
        <p:nvCxnSpPr>
          <p:cNvPr id="7" name="Connector 7"/>
          <p:cNvCxnSpPr/>
          <p:nvPr/>
        </p:nvCxnSpPr>
        <p:spPr>
          <a:xfrm flipH="1">
            <a:off x="3198500" y="2897445"/>
            <a:ext cx="0" cy="130951"/>
          </a:xfrm>
          <a:prstGeom prst="line">
            <a:avLst/>
          </a:prstGeom>
          <a:ln w="9525">
            <a:solidFill>
              <a:srgbClr val="FFFFFF">
                <a:alpha val="100000"/>
              </a:srgbClr>
            </a:solidFill>
            <a:prstDash val="solid"/>
            <a:headEnd type="none"/>
            <a:tailEnd type="none"/>
          </a:ln>
        </p:spPr>
      </p:cxnSp>
      <p:cxnSp>
        <p:nvCxnSpPr>
          <p:cNvPr id="8" name="Connector 8"/>
          <p:cNvCxnSpPr/>
          <p:nvPr/>
        </p:nvCxnSpPr>
        <p:spPr>
          <a:xfrm flipH="1">
            <a:off x="1823497" y="2897445"/>
            <a:ext cx="0" cy="130951"/>
          </a:xfrm>
          <a:prstGeom prst="line">
            <a:avLst/>
          </a:prstGeom>
          <a:ln w="9525">
            <a:solidFill>
              <a:srgbClr val="FFFFFF">
                <a:alpha val="100000"/>
              </a:srgbClr>
            </a:solidFill>
            <a:prstDash val="solid"/>
            <a:headEnd type="none"/>
            <a:tailEnd type="none"/>
          </a:ln>
        </p:spPr>
      </p:cxnSp>
      <p:sp>
        <p:nvSpPr>
          <p:cNvPr id="9" name="AutoShape 9"/>
          <p:cNvSpPr/>
          <p:nvPr/>
        </p:nvSpPr>
        <p:spPr>
          <a:xfrm>
            <a:off x="611546" y="2481967"/>
            <a:ext cx="259567" cy="1408741"/>
          </a:xfrm>
          <a:prstGeom prst="rect">
            <a:avLst/>
          </a:prstGeom>
          <a:gradFill>
            <a:gsLst>
              <a:gs pos="0">
                <a:schemeClr val="accent2">
                  <a:alpha val="51000"/>
                </a:schemeClr>
              </a:gs>
              <a:gs pos="100000">
                <a:schemeClr val="lt1">
                  <a:alpha val="51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11546" y="2352184"/>
            <a:ext cx="259567" cy="259567"/>
          </a:xfrm>
          <a:prstGeom prst="ellipse">
            <a:avLst/>
          </a:prstGeom>
          <a:solidFill>
            <a:schemeClr val="accent2">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022221" y="4869455"/>
            <a:ext cx="1813010" cy="1813010"/>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298477" y="0"/>
            <a:ext cx="668835" cy="1915360"/>
          </a:xfrm>
          <a:prstGeom prst="rect">
            <a:avLst/>
          </a:prstGeom>
          <a:gradFill>
            <a:gsLst>
              <a:gs pos="0">
                <a:schemeClr val="accent2">
                  <a:alpha val="62000"/>
                </a:schemeClr>
              </a:gs>
              <a:gs pos="100000">
                <a:schemeClr val="lt1">
                  <a:alpha val="62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298477" y="1580942"/>
            <a:ext cx="668835" cy="66883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0066688" y="5912672"/>
            <a:ext cx="531248" cy="531248"/>
          </a:xfrm>
          <a:prstGeom prst="ellipse">
            <a:avLst/>
          </a:prstGeom>
          <a:gradFill>
            <a:gsLst>
              <a:gs pos="0">
                <a:schemeClr val="accent2">
                  <a:alpha val="59000"/>
                </a:schemeClr>
              </a:gs>
              <a:gs pos="100000">
                <a:schemeClr val="accent2">
                  <a:alpha val="59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0779576" y="-508283"/>
            <a:ext cx="2423643" cy="2423643"/>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78798" y="3644837"/>
            <a:ext cx="9429750" cy="11049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5175" b="1">
                <a:solidFill>
                  <a:schemeClr val="accent2">
                    <a:alpha val="100000"/>
                  </a:schemeClr>
                </a:solidFill>
                <a:latin typeface="Microsoft Yahei"/>
                <a:ea typeface="Microsoft Yahei"/>
                <a:cs typeface="Microsoft Yahei"/>
              </a:rPr>
              <a:t>引言</a:t>
            </a:r>
          </a:p>
        </p:txBody>
      </p:sp>
      <p:sp>
        <p:nvSpPr>
          <p:cNvPr id="3" name="TextBox 3"/>
          <p:cNvSpPr txBox="1"/>
          <p:nvPr/>
        </p:nvSpPr>
        <p:spPr>
          <a:xfrm>
            <a:off x="2060858" y="2108645"/>
            <a:ext cx="7677150" cy="15716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7650" b="1">
                <a:solidFill>
                  <a:schemeClr val="accent2">
                    <a:alpha val="100000"/>
                  </a:schemeClr>
                </a:solidFill>
                <a:latin typeface="Microsoft Yahei"/>
                <a:ea typeface="Microsoft Yahei"/>
                <a:cs typeface="Microsoft Yahei"/>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rcRect l="15292" r="15292"/>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推动辅助生殖技术的规范应用</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通过宣教，引导公众正确看待辅助生殖技术，遵守技术规范，避免滥用和不当使用。</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提高公众对辅助生殖技术的认识和了解</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通过宣教，使公众了解辅助生殖技术的定义、种类、适用人群等相关知识，消除对技术的误解和偏见。</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促进生殖健康</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通过宣教，帮助人们了解生殖健康的重要性，掌握保护生殖健康的方法和技巧，提高生育质量。</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目的和背景</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25696" r="25696"/>
          <a:stretch>
            <a:fillRect/>
          </a:stretch>
        </p:blipFill>
        <p:spPr>
          <a:xfrm>
            <a:off x="8422415" y="1165018"/>
            <a:ext cx="3769585" cy="5168746"/>
          </a:xfrm>
          <a:prstGeom prst="ellipse">
            <a:avLst/>
          </a:prstGeom>
        </p:spPr>
      </p:pic>
      <p:sp>
        <p:nvSpPr>
          <p:cNvPr id="3" name="AutoShape 3"/>
          <p:cNvSpPr/>
          <p:nvPr/>
        </p:nvSpPr>
        <p:spPr>
          <a:xfrm>
            <a:off x="1049459" y="1392873"/>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39110"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601242" y="248110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包括定义、种类、适用人群、操作流程等。</a:t>
            </a:r>
          </a:p>
        </p:txBody>
      </p:sp>
      <p:sp>
        <p:nvSpPr>
          <p:cNvPr id="6" name="AutoShape 6"/>
          <p:cNvSpPr/>
          <p:nvPr/>
        </p:nvSpPr>
        <p:spPr>
          <a:xfrm>
            <a:off x="3099145"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TextBox 7"/>
          <p:cNvSpPr txBox="1"/>
          <p:nvPr/>
        </p:nvSpPr>
        <p:spPr>
          <a:xfrm>
            <a:off x="784885" y="1602358"/>
            <a:ext cx="3048000" cy="552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辅助生殖技术的基本知识</a:t>
            </a:r>
          </a:p>
        </p:txBody>
      </p:sp>
      <p:sp>
        <p:nvSpPr>
          <p:cNvPr id="8" name="TextBox 8"/>
          <p:cNvSpPr txBox="1"/>
          <p:nvPr/>
        </p:nvSpPr>
        <p:spPr>
          <a:xfrm>
            <a:off x="4405571" y="248110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讲解生殖系统的结构和功能，生殖健康的标准和保护方法，以及常见的生殖健康问题及其预防措施。</a:t>
            </a:r>
          </a:p>
        </p:txBody>
      </p:sp>
      <p:grpSp>
        <p:nvGrpSpPr>
          <p:cNvPr id="9" name="Group 9"/>
          <p:cNvGrpSpPr/>
          <p:nvPr/>
        </p:nvGrpSpPr>
        <p:grpSpPr>
          <a:xfrm>
            <a:off x="4343439" y="1390903"/>
            <a:ext cx="3535395" cy="975360"/>
            <a:chOff x="4343439" y="1390903"/>
            <a:chExt cx="3535395" cy="975360"/>
          </a:xfrm>
        </p:grpSpPr>
        <p:sp>
          <p:nvSpPr>
            <p:cNvPr id="10" name="AutoShape 10"/>
            <p:cNvSpPr/>
            <p:nvPr/>
          </p:nvSpPr>
          <p:spPr>
            <a:xfrm>
              <a:off x="4854091" y="1391888"/>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4343439"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903474"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3" name="TextBox 13"/>
          <p:cNvSpPr txBox="1"/>
          <p:nvPr/>
        </p:nvSpPr>
        <p:spPr>
          <a:xfrm>
            <a:off x="4587137" y="1601372"/>
            <a:ext cx="3048000" cy="552450"/>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生殖健康与保健</a:t>
            </a:r>
          </a:p>
        </p:txBody>
      </p:sp>
      <p:sp>
        <p:nvSpPr>
          <p:cNvPr id="14" name="AutoShape 14"/>
          <p:cNvSpPr/>
          <p:nvPr/>
        </p:nvSpPr>
        <p:spPr>
          <a:xfrm>
            <a:off x="1049459"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39110"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TextBox 16"/>
          <p:cNvSpPr txBox="1"/>
          <p:nvPr/>
        </p:nvSpPr>
        <p:spPr>
          <a:xfrm>
            <a:off x="601242" y="504142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阐述辅助生殖技术可能带来的风险和不安全性因素，以及如何降低风险和保障安全。</a:t>
            </a:r>
          </a:p>
        </p:txBody>
      </p:sp>
      <p:sp>
        <p:nvSpPr>
          <p:cNvPr id="17" name="AutoShape 17"/>
          <p:cNvSpPr/>
          <p:nvPr/>
        </p:nvSpPr>
        <p:spPr>
          <a:xfrm>
            <a:off x="3099145"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TextBox 18"/>
          <p:cNvSpPr txBox="1"/>
          <p:nvPr/>
        </p:nvSpPr>
        <p:spPr>
          <a:xfrm>
            <a:off x="784885" y="4150486"/>
            <a:ext cx="3066513" cy="552450"/>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辅助生殖技术的风险与安全性</a:t>
            </a:r>
          </a:p>
        </p:txBody>
      </p:sp>
      <p:sp>
        <p:nvSpPr>
          <p:cNvPr id="19" name="AutoShape 19"/>
          <p:cNvSpPr/>
          <p:nvPr/>
        </p:nvSpPr>
        <p:spPr>
          <a:xfrm>
            <a:off x="4853788"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343439"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TextBox 21"/>
          <p:cNvSpPr txBox="1"/>
          <p:nvPr/>
        </p:nvSpPr>
        <p:spPr>
          <a:xfrm>
            <a:off x="4405571" y="504142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探讨辅助生殖技术所涉及的伦理、法律和社会问题，如隐私权、知情权、选择权、亲子关系等。</a:t>
            </a:r>
          </a:p>
        </p:txBody>
      </p:sp>
      <p:sp>
        <p:nvSpPr>
          <p:cNvPr id="22" name="AutoShape 22"/>
          <p:cNvSpPr/>
          <p:nvPr/>
        </p:nvSpPr>
        <p:spPr>
          <a:xfrm>
            <a:off x="6903474"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4587137" y="4150486"/>
            <a:ext cx="3048000" cy="552450"/>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伦理、法律和社会问题</a:t>
            </a:r>
          </a:p>
        </p:txBody>
      </p:sp>
      <p:grpSp>
        <p:nvGrpSpPr>
          <p:cNvPr id="24" name="Group 24"/>
          <p:cNvGrpSpPr/>
          <p:nvPr/>
        </p:nvGrpSpPr>
        <p:grpSpPr>
          <a:xfrm>
            <a:off x="454963" y="93878"/>
            <a:ext cx="10641129" cy="914400"/>
            <a:chOff x="454963" y="93878"/>
            <a:chExt cx="10641129" cy="914400"/>
          </a:xfrm>
        </p:grpSpPr>
        <p:sp>
          <p:nvSpPr>
            <p:cNvPr id="25" name="AutoShape 2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TextBox 4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宣教内容概述</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78798" y="3644837"/>
            <a:ext cx="9429750" cy="11049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5175" b="1">
                <a:solidFill>
                  <a:schemeClr val="accent2">
                    <a:alpha val="100000"/>
                  </a:schemeClr>
                </a:solidFill>
                <a:latin typeface="Microsoft Yahei"/>
                <a:ea typeface="Microsoft Yahei"/>
                <a:cs typeface="Microsoft Yahei"/>
              </a:rPr>
              <a:t>辅助生殖技术基础知识</a:t>
            </a:r>
          </a:p>
        </p:txBody>
      </p:sp>
      <p:sp>
        <p:nvSpPr>
          <p:cNvPr id="3" name="TextBox 3"/>
          <p:cNvSpPr txBox="1"/>
          <p:nvPr/>
        </p:nvSpPr>
        <p:spPr>
          <a:xfrm>
            <a:off x="2060858" y="2108645"/>
            <a:ext cx="7677150" cy="15716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7650" b="1">
                <a:solidFill>
                  <a:schemeClr val="accent2">
                    <a:alpha val="100000"/>
                  </a:schemeClr>
                </a:solidFill>
                <a:latin typeface="Microsoft Yahei"/>
                <a:ea typeface="Microsoft Yahei"/>
                <a:cs typeface="Microsoft Yahei"/>
              </a:rPr>
              <a:t>02</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29822" b="29822"/>
          <a:stretch>
            <a:fillRect/>
          </a:stretch>
        </p:blipFill>
        <p:spPr>
          <a:xfrm>
            <a:off x="3909691" y="1250241"/>
            <a:ext cx="7848600" cy="5248276"/>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辅助生殖技术是指通过医疗手段帮助不能自然受孕的夫妇实现生育愿望的一类技术。</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根据技术手段和适用人群的不同，辅助生殖技术可分为人工授精、体外受精-胚胎移植（IVF-ET）、卵胞浆内单精子注射（ICSI）等。</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辅助生殖技术定义及分类</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辅助生殖技术分类</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辅助生殖技术定义</a:t>
            </a:r>
            <a:endParaRPr lang="en-US" sz="1100"/>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629637" y="143487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764381" y="156961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 name="Connector 4"/>
          <p:cNvCxnSpPr/>
          <p:nvPr/>
        </p:nvCxnSpPr>
        <p:spPr>
          <a:xfrm flipH="1">
            <a:off x="3948703" y="2073002"/>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5" name="TextBox 5"/>
          <p:cNvSpPr txBox="1"/>
          <p:nvPr/>
        </p:nvSpPr>
        <p:spPr>
          <a:xfrm>
            <a:off x="4406789" y="122051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人工授精</a:t>
            </a:r>
          </a:p>
        </p:txBody>
      </p:sp>
      <p:sp>
        <p:nvSpPr>
          <p:cNvPr id="6" name="TextBox 6"/>
          <p:cNvSpPr txBox="1"/>
          <p:nvPr/>
        </p:nvSpPr>
        <p:spPr>
          <a:xfrm>
            <a:off x="4406789" y="176915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通过非性交方式将精子递送到女性生殖道中以达到使女子受孕目的的一种辅助生殖技术。</a:t>
            </a:r>
          </a:p>
        </p:txBody>
      </p:sp>
      <p:sp>
        <p:nvSpPr>
          <p:cNvPr id="7" name="AutoShape 7"/>
          <p:cNvSpPr/>
          <p:nvPr/>
        </p:nvSpPr>
        <p:spPr>
          <a:xfrm>
            <a:off x="-545608" y="2453663"/>
            <a:ext cx="3870955" cy="387095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2">
            <a:alphaModFix/>
          </a:blip>
          <a:srcRect t="12500" b="12500"/>
          <a:stretch>
            <a:fillRect/>
          </a:stretch>
        </p:blipFill>
        <p:spPr>
          <a:xfrm>
            <a:off x="-344549" y="2654723"/>
            <a:ext cx="3468836" cy="3468836"/>
          </a:xfrm>
          <a:prstGeom prst="ellipse">
            <a:avLst/>
          </a:prstGeom>
        </p:spPr>
      </p:pic>
      <p:sp>
        <p:nvSpPr>
          <p:cNvPr id="9" name="AutoShape 9"/>
          <p:cNvSpPr/>
          <p:nvPr/>
        </p:nvSpPr>
        <p:spPr>
          <a:xfrm>
            <a:off x="3629637" y="3155196"/>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3764381" y="3289940"/>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flipH="1">
            <a:off x="3948703" y="3793327"/>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2" name="TextBox 12"/>
          <p:cNvSpPr txBox="1"/>
          <p:nvPr/>
        </p:nvSpPr>
        <p:spPr>
          <a:xfrm>
            <a:off x="4406789" y="2940841"/>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体外受精-胚胎移植（IVF-ET）</a:t>
            </a:r>
          </a:p>
        </p:txBody>
      </p:sp>
      <p:sp>
        <p:nvSpPr>
          <p:cNvPr id="13" name="TextBox 13"/>
          <p:cNvSpPr txBox="1"/>
          <p:nvPr/>
        </p:nvSpPr>
        <p:spPr>
          <a:xfrm>
            <a:off x="4406789" y="3489481"/>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从卵巢内取出几个卵子，在实验室里让它们与男方的精子结合，形成胚胎，然后转移胚胎到子宫内，使之在妈妈的子宫内着床，妊娠。</a:t>
            </a:r>
          </a:p>
        </p:txBody>
      </p:sp>
      <p:sp>
        <p:nvSpPr>
          <p:cNvPr id="14" name="AutoShape 14"/>
          <p:cNvSpPr/>
          <p:nvPr/>
        </p:nvSpPr>
        <p:spPr>
          <a:xfrm>
            <a:off x="3629637" y="487552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3764381" y="501026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flipH="1">
            <a:off x="3948703" y="5513651"/>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7" name="TextBox 17"/>
          <p:cNvSpPr txBox="1"/>
          <p:nvPr/>
        </p:nvSpPr>
        <p:spPr>
          <a:xfrm>
            <a:off x="4406789" y="466116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卵胞浆内单精子注射（ICSI）</a:t>
            </a:r>
          </a:p>
        </p:txBody>
      </p:sp>
      <p:sp>
        <p:nvSpPr>
          <p:cNvPr id="18" name="TextBox 18"/>
          <p:cNvSpPr txBox="1"/>
          <p:nvPr/>
        </p:nvSpPr>
        <p:spPr>
          <a:xfrm>
            <a:off x="4406789" y="520980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使用显微操作技术将精子注射到卵细胞胞浆内，使卵子受精，体外培养到早期胚胎，再放回母体子宫内继续发育着床。</a:t>
            </a: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常见辅助生殖技术介绍</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54963" y="93878"/>
            <a:ext cx="10641129" cy="914400"/>
            <a:chOff x="454963" y="93878"/>
            <a:chExt cx="10641129" cy="914400"/>
          </a:xfrm>
        </p:grpSpPr>
        <p:sp>
          <p:nvSpPr>
            <p:cNvPr id="3" name="AutoShape 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适应症与禁忌症</a:t>
              </a:r>
            </a:p>
          </p:txBody>
        </p:sp>
      </p:grpSp>
      <p:grpSp>
        <p:nvGrpSpPr>
          <p:cNvPr id="24" name="Group 24"/>
          <p:cNvGrpSpPr/>
          <p:nvPr/>
        </p:nvGrpSpPr>
        <p:grpSpPr>
          <a:xfrm>
            <a:off x="3561535" y="2061200"/>
            <a:ext cx="7382690" cy="1531407"/>
            <a:chOff x="3561535" y="2061200"/>
            <a:chExt cx="7382690" cy="1531407"/>
          </a:xfrm>
        </p:grpSpPr>
        <p:sp>
          <p:nvSpPr>
            <p:cNvPr id="25" name="TextBox 25"/>
            <p:cNvSpPr txBox="1"/>
            <p:nvPr/>
          </p:nvSpPr>
          <p:spPr>
            <a:xfrm>
              <a:off x="3561535" y="2061200"/>
              <a:ext cx="7382690" cy="153140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包括女方各种因素导致配子运输障碍、排卵障碍、子宫内膜异位症、男方少、弱精子症等。</a:t>
              </a:r>
            </a:p>
          </p:txBody>
        </p:sp>
      </p:grpSp>
      <p:grpSp>
        <p:nvGrpSpPr>
          <p:cNvPr id="26" name="Group 26"/>
          <p:cNvGrpSpPr/>
          <p:nvPr/>
        </p:nvGrpSpPr>
        <p:grpSpPr>
          <a:xfrm>
            <a:off x="3561535" y="1520189"/>
            <a:ext cx="7382690" cy="490334"/>
            <a:chOff x="3561535" y="1520189"/>
            <a:chExt cx="7382690" cy="490334"/>
          </a:xfrm>
        </p:grpSpPr>
        <p:sp>
          <p:nvSpPr>
            <p:cNvPr id="27" name="TextBox 27"/>
            <p:cNvSpPr txBox="1"/>
            <p:nvPr/>
          </p:nvSpPr>
          <p:spPr>
            <a:xfrm>
              <a:off x="3561535" y="1520189"/>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适应症</a:t>
              </a:r>
            </a:p>
          </p:txBody>
        </p:sp>
      </p:grpSp>
      <p:grpSp>
        <p:nvGrpSpPr>
          <p:cNvPr id="28" name="Group 28"/>
          <p:cNvGrpSpPr/>
          <p:nvPr/>
        </p:nvGrpSpPr>
        <p:grpSpPr>
          <a:xfrm>
            <a:off x="3561535" y="4422893"/>
            <a:ext cx="7382690" cy="1531407"/>
            <a:chOff x="3561535" y="4422893"/>
            <a:chExt cx="7382690" cy="1531407"/>
          </a:xfrm>
        </p:grpSpPr>
        <p:sp>
          <p:nvSpPr>
            <p:cNvPr id="29" name="TextBox 29"/>
            <p:cNvSpPr txBox="1"/>
            <p:nvPr/>
          </p:nvSpPr>
          <p:spPr>
            <a:xfrm>
              <a:off x="3561535" y="4422893"/>
              <a:ext cx="7382690" cy="153140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包括男女任何一方患有严重的精神疾患、泌尿生殖系统急性感染、性传播疾病；患有《母婴保健法》规定的不宜生育的、目前无法进行胚胎植入前遗传学诊断的遗传性疾病；任何一方具有吸毒等严重不良嗜好；任何一方接触致畸量的射线、毒物、药品并处于作用期等。</a:t>
              </a:r>
            </a:p>
          </p:txBody>
        </p:sp>
      </p:grpSp>
      <p:grpSp>
        <p:nvGrpSpPr>
          <p:cNvPr id="30" name="Group 30"/>
          <p:cNvGrpSpPr/>
          <p:nvPr/>
        </p:nvGrpSpPr>
        <p:grpSpPr>
          <a:xfrm>
            <a:off x="3561535" y="3881882"/>
            <a:ext cx="7382690" cy="490334"/>
            <a:chOff x="3561535" y="3881882"/>
            <a:chExt cx="7382690" cy="490334"/>
          </a:xfrm>
        </p:grpSpPr>
        <p:sp>
          <p:nvSpPr>
            <p:cNvPr id="31" name="TextBox 31"/>
            <p:cNvSpPr txBox="1"/>
            <p:nvPr/>
          </p:nvSpPr>
          <p:spPr>
            <a:xfrm>
              <a:off x="3561535" y="3881882"/>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禁忌症</a:t>
              </a:r>
            </a:p>
          </p:txBody>
        </p:sp>
      </p:grpSp>
      <p:sp>
        <p:nvSpPr>
          <p:cNvPr id="32" name="AutoShape 32"/>
          <p:cNvSpPr/>
          <p:nvPr/>
        </p:nvSpPr>
        <p:spPr>
          <a:xfrm>
            <a:off x="1075314" y="4179055"/>
            <a:ext cx="1747957" cy="174795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1075314" y="1789318"/>
            <a:ext cx="1747957" cy="174795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Freeform 34"/>
          <p:cNvSpPr/>
          <p:nvPr/>
        </p:nvSpPr>
        <p:spPr>
          <a:xfrm>
            <a:off x="1537812" y="4641553"/>
            <a:ext cx="822960" cy="822960"/>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DFCF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Freeform 35"/>
          <p:cNvSpPr/>
          <p:nvPr/>
        </p:nvSpPr>
        <p:spPr>
          <a:xfrm>
            <a:off x="1537812" y="2251817"/>
            <a:ext cx="822960" cy="82296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DFCF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78798" y="3644837"/>
            <a:ext cx="9429750" cy="11049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5175" b="1">
                <a:solidFill>
                  <a:schemeClr val="accent2">
                    <a:alpha val="100000"/>
                  </a:schemeClr>
                </a:solidFill>
                <a:latin typeface="Microsoft Yahei"/>
                <a:ea typeface="Microsoft Yahei"/>
                <a:cs typeface="Microsoft Yahei"/>
              </a:rPr>
              <a:t>辅助生殖护理核心要点</a:t>
            </a:r>
          </a:p>
        </p:txBody>
      </p:sp>
      <p:sp>
        <p:nvSpPr>
          <p:cNvPr id="3" name="TextBox 3"/>
          <p:cNvSpPr txBox="1"/>
          <p:nvPr/>
        </p:nvSpPr>
        <p:spPr>
          <a:xfrm>
            <a:off x="2060858" y="2108645"/>
            <a:ext cx="7677150" cy="15716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7650" b="1">
                <a:solidFill>
                  <a:schemeClr val="accent2">
                    <a:alpha val="100000"/>
                  </a:schemeClr>
                </a:solidFill>
                <a:latin typeface="Microsoft Yahei"/>
                <a:ea typeface="Microsoft Yahei"/>
                <a:cs typeface="Microsoft Yahei"/>
              </a:rPr>
              <a:t>03</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30605" b="30605"/>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20662" b="20662"/>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6399" b="6399"/>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心理护理与支持</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缓解焦虑和压力</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提供心理咨询和支持，帮助患者缓解因生育问题而产生的焦虑和压力。</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增强信心和希望</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通过成功案例分享和经验交流，增强患者的信心和希望，提高治疗依从性。</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家庭支持与参与</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鼓励家庭成员参与护理过程，提供情感支持和理解，共同面对生育挑战。</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建议患者保持均衡饮食，摄入足够的蛋白质、脂肪、碳水化合物、维生素和矿物质。</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均衡饮食</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t="9000" b="9000"/>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避免不良饮食习惯</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个性化营养建议</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提醒患者避免过度饮酒、吸烟、摄入过多咖啡因等不良饮食习惯，以免影响生育健康。</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根据患者的具体情况，提供个性化的营养建议，如补充叶酸、维生素D等营养素。</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营养与饮食指导</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rot="-3859086" flipV="1">
            <a:off x="1527125" y="1469413"/>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26935"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鼓励患者进行适量运动，如散步、瑜伽、游泳等，以改善身体机能和心理健康。</a:t>
            </a:r>
          </a:p>
        </p:txBody>
      </p:sp>
      <p:pic>
        <p:nvPicPr>
          <p:cNvPr id="4" name="Picture 4"/>
          <p:cNvPicPr>
            <a:picLocks noChangeAspect="1"/>
          </p:cNvPicPr>
          <p:nvPr/>
        </p:nvPicPr>
        <p:blipFill>
          <a:blip r:embed="rId2"/>
          <a:srcRect l="26083" r="26083"/>
          <a:stretch>
            <a:fillRect/>
          </a:stretch>
        </p:blipFill>
        <p:spPr>
          <a:xfrm>
            <a:off x="1602827" y="1536628"/>
            <a:ext cx="1898907" cy="1898907"/>
          </a:xfrm>
          <a:prstGeom prst="ellipse">
            <a:avLst/>
          </a:prstGeom>
        </p:spPr>
      </p:pic>
      <p:sp>
        <p:nvSpPr>
          <p:cNvPr id="5" name="AutoShape 5"/>
          <p:cNvSpPr/>
          <p:nvPr/>
        </p:nvSpPr>
        <p:spPr>
          <a:xfrm rot="-3859086" flipV="1">
            <a:off x="5041284" y="1457221"/>
            <a:ext cx="2109431" cy="2217572"/>
          </a:xfrm>
          <a:prstGeom prst="parallelogram">
            <a:avLst>
              <a:gd name="adj" fmla="val 54601"/>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6" name="Picture 6"/>
          <p:cNvPicPr>
            <a:picLocks noChangeAspect="1"/>
          </p:cNvPicPr>
          <p:nvPr/>
        </p:nvPicPr>
        <p:blipFill>
          <a:blip r:embed="rId3"/>
          <a:srcRect l="13375" r="13375"/>
          <a:stretch>
            <a:fillRect/>
          </a:stretch>
        </p:blipFill>
        <p:spPr>
          <a:xfrm>
            <a:off x="5168347" y="1536628"/>
            <a:ext cx="1898907" cy="1898907"/>
          </a:xfrm>
          <a:prstGeom prst="ellipse">
            <a:avLst/>
          </a:prstGeom>
        </p:spPr>
      </p:pic>
      <p:sp>
        <p:nvSpPr>
          <p:cNvPr id="7" name="AutoShape 7"/>
          <p:cNvSpPr/>
          <p:nvPr/>
        </p:nvSpPr>
        <p:spPr>
          <a:xfrm rot="-3859086" flipV="1">
            <a:off x="8711366" y="1419290"/>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4"/>
          <a:srcRect l="9083" r="9083"/>
          <a:stretch>
            <a:fillRect/>
          </a:stretch>
        </p:blipFill>
        <p:spPr>
          <a:xfrm>
            <a:off x="8871767" y="1536628"/>
            <a:ext cx="1898907" cy="1898907"/>
          </a:xfrm>
          <a:prstGeom prst="ellipse">
            <a:avLst/>
          </a:prstGeom>
        </p:spPr>
      </p:pic>
      <p:sp>
        <p:nvSpPr>
          <p:cNvPr id="9" name="TextBox 9"/>
          <p:cNvSpPr txBox="1"/>
          <p:nvPr/>
        </p:nvSpPr>
        <p:spPr>
          <a:xfrm>
            <a:off x="1066381" y="3766355"/>
            <a:ext cx="2971800"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适量运动</a:t>
            </a:r>
          </a:p>
        </p:txBody>
      </p:sp>
      <p:grpSp>
        <p:nvGrpSpPr>
          <p:cNvPr id="10" name="Group 10"/>
          <p:cNvGrpSpPr/>
          <p:nvPr/>
        </p:nvGrpSpPr>
        <p:grpSpPr>
          <a:xfrm>
            <a:off x="1226739" y="4350852"/>
            <a:ext cx="2651083" cy="97536"/>
            <a:chOff x="1226739" y="4350852"/>
            <a:chExt cx="2651083" cy="97536"/>
          </a:xfrm>
        </p:grpSpPr>
        <p:cxnSp>
          <p:nvCxnSpPr>
            <p:cNvPr id="11" name="Connector 11"/>
            <p:cNvCxnSpPr/>
            <p:nvPr/>
          </p:nvCxnSpPr>
          <p:spPr>
            <a:xfrm flipV="1">
              <a:off x="1287927" y="4399620"/>
              <a:ext cx="2492359" cy="474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2" name="AutoShape 12"/>
            <p:cNvSpPr/>
            <p:nvPr/>
          </p:nvSpPr>
          <p:spPr>
            <a:xfrm>
              <a:off x="122673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780286"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4" name="TextBox 14"/>
          <p:cNvSpPr txBox="1"/>
          <p:nvPr/>
        </p:nvSpPr>
        <p:spPr>
          <a:xfrm>
            <a:off x="4892456"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提醒患者避免剧烈运动或重体力劳动，以免对身体造成过度负担。</a:t>
            </a:r>
          </a:p>
        </p:txBody>
      </p:sp>
      <p:sp>
        <p:nvSpPr>
          <p:cNvPr id="15" name="TextBox 15"/>
          <p:cNvSpPr txBox="1"/>
          <p:nvPr/>
        </p:nvSpPr>
        <p:spPr>
          <a:xfrm>
            <a:off x="4641426" y="3746205"/>
            <a:ext cx="2952750"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避免剧烈运动</a:t>
            </a:r>
          </a:p>
        </p:txBody>
      </p:sp>
      <p:grpSp>
        <p:nvGrpSpPr>
          <p:cNvPr id="16" name="Group 16"/>
          <p:cNvGrpSpPr/>
          <p:nvPr/>
        </p:nvGrpSpPr>
        <p:grpSpPr>
          <a:xfrm>
            <a:off x="4792260" y="4350852"/>
            <a:ext cx="2651083" cy="97536"/>
            <a:chOff x="4792260" y="4350852"/>
            <a:chExt cx="2651083" cy="97536"/>
          </a:xfrm>
        </p:grpSpPr>
        <p:cxnSp>
          <p:nvCxnSpPr>
            <p:cNvPr id="17" name="Connector 17"/>
            <p:cNvCxnSpPr/>
            <p:nvPr/>
          </p:nvCxnSpPr>
          <p:spPr>
            <a:xfrm flipV="1">
              <a:off x="4853447" y="4399620"/>
              <a:ext cx="2492359" cy="4740"/>
            </a:xfrm>
            <a:prstGeom prst="line">
              <a:avLst/>
            </a:prstGeom>
            <a:ln w="9525">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8" name="AutoShape 18"/>
            <p:cNvSpPr/>
            <p:nvPr/>
          </p:nvSpPr>
          <p:spPr>
            <a:xfrm>
              <a:off x="4792260"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345807"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20" name="TextBox 20"/>
          <p:cNvSpPr txBox="1"/>
          <p:nvPr/>
        </p:nvSpPr>
        <p:spPr>
          <a:xfrm>
            <a:off x="8595875"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建议患者保证充足的睡眠和休息，避免熬夜和过度劳累，有助于身体恢复和生育健康。</a:t>
            </a:r>
          </a:p>
        </p:txBody>
      </p:sp>
      <p:sp>
        <p:nvSpPr>
          <p:cNvPr id="21" name="TextBox 21"/>
          <p:cNvSpPr txBox="1"/>
          <p:nvPr/>
        </p:nvSpPr>
        <p:spPr>
          <a:xfrm>
            <a:off x="8311508" y="3746205"/>
            <a:ext cx="3019425"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保证充足休息</a:t>
            </a:r>
          </a:p>
        </p:txBody>
      </p:sp>
      <p:grpSp>
        <p:nvGrpSpPr>
          <p:cNvPr id="22" name="Group 22"/>
          <p:cNvGrpSpPr/>
          <p:nvPr/>
        </p:nvGrpSpPr>
        <p:grpSpPr>
          <a:xfrm>
            <a:off x="8495679" y="4350852"/>
            <a:ext cx="2651083" cy="97536"/>
            <a:chOff x="8495679" y="4350852"/>
            <a:chExt cx="2651083" cy="97536"/>
          </a:xfrm>
        </p:grpSpPr>
        <p:cxnSp>
          <p:nvCxnSpPr>
            <p:cNvPr id="23" name="Connector 23"/>
            <p:cNvCxnSpPr/>
            <p:nvPr/>
          </p:nvCxnSpPr>
          <p:spPr>
            <a:xfrm flipV="1">
              <a:off x="8556866" y="4399620"/>
              <a:ext cx="2492359" cy="474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24" name="AutoShape 24"/>
            <p:cNvSpPr/>
            <p:nvPr/>
          </p:nvSpPr>
          <p:spPr>
            <a:xfrm>
              <a:off x="849567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11049226"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运动与休息建议</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78798" y="3644837"/>
            <a:ext cx="9429750" cy="11049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5175" b="1">
                <a:solidFill>
                  <a:schemeClr val="accent2">
                    <a:alpha val="100000"/>
                  </a:schemeClr>
                </a:solidFill>
                <a:latin typeface="Microsoft Yahei"/>
                <a:ea typeface="Microsoft Yahei"/>
                <a:cs typeface="Microsoft Yahei"/>
              </a:rPr>
              <a:t>并发症预防与处理措施</a:t>
            </a:r>
          </a:p>
        </p:txBody>
      </p:sp>
      <p:sp>
        <p:nvSpPr>
          <p:cNvPr id="3" name="TextBox 3"/>
          <p:cNvSpPr txBox="1"/>
          <p:nvPr/>
        </p:nvSpPr>
        <p:spPr>
          <a:xfrm>
            <a:off x="2060858" y="2108645"/>
            <a:ext cx="7677150" cy="15716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7650" b="1">
                <a:solidFill>
                  <a:schemeClr val="accent2">
                    <a:alpha val="100000"/>
                  </a:schemeClr>
                </a:solidFill>
                <a:latin typeface="Microsoft Yahei"/>
                <a:ea typeface="Microsoft Yahei"/>
                <a:cs typeface="Microsoft Yahei"/>
              </a:rPr>
              <a:t>04</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https://d.book118.com/126200205205010103</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EFFBFF"/>
      </a:lt1>
      <a:dk2>
        <a:srgbClr val="002F40"/>
      </a:dk2>
      <a:lt2>
        <a:srgbClr val="FFFFFF"/>
      </a:lt2>
      <a:accent1>
        <a:srgbClr val="3045FD"/>
      </a:accent1>
      <a:accent2>
        <a:srgbClr val="0085FF"/>
      </a:accent2>
      <a:accent3>
        <a:srgbClr val="2947E8"/>
      </a:accent3>
      <a:accent4>
        <a:srgbClr val="3CD6DF"/>
      </a:accent4>
      <a:accent5>
        <a:srgbClr val="73DDE3"/>
      </a:accent5>
      <a:accent6>
        <a:srgbClr val="FFC67C"/>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80</Paragraphs>
  <Slides>15</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15</vt:i4>
      </vt:variant>
    </vt:vector>
  </HeadingPairs>
  <TitlesOfParts>
    <vt:vector baseType="lpstr" size="19">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2024-09-29T03:24:20.412</cp:lastPrinted>
  <dcterms:created xsi:type="dcterms:W3CDTF">2024-09-28T19:24:20Z</dcterms:created>
  <dcterms:modified xsi:type="dcterms:W3CDTF">2024-09-28T19:24:22Z</dcterms:modified>
</cp:coreProperties>
</file>