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812E48C-89CB-4DBD-A2D4-0217D51186D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0D8E306-5A85-4F76-8906-CA89F6235DA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8B7B8FE-266D-4A28-98FF-62271AF3526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F7B745B-9B5A-4969-85DF-C36D9683340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D8543D0-52BB-4037-9DDB-E09134EE017E}"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ECF353A-E839-4D97-A044-77A876F2917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702F25C-1AB5-458C-AA0A-42596AE1753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7D148EE-E32D-4DE4-AD99-4008676D0D7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73D6205-34A7-4B88-9173-1B5C71E6FA4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51832F7-8B9A-4A62-8014-75E4CE32558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F2B50DC-D64B-4617-9542-A09CF69516A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10.jpeg" /><Relationship Id="rId6"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16.jpeg" /><Relationship Id="rId5"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9.jpeg" /><Relationship Id="rId3"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0.jpeg" /><Relationship Id="rId3"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1.jpeg" /><Relationship Id="rId3" Type="http://schemas.openxmlformats.org/officeDocument/2006/relationships/image" Target="../media/image22.jpeg" /><Relationship Id="rId4" Type="http://schemas.openxmlformats.org/officeDocument/2006/relationships/image" Target="../media/image23.jpeg" /><Relationship Id="rId5"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4.jpeg" /><Relationship Id="rId3" Type="http://schemas.openxmlformats.org/officeDocument/2006/relationships/image" Target="../media/image2.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2620504001001005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44631" y="1726035"/>
            <a:ext cx="9769862" cy="210426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Arial"/>
                <a:ea typeface="Arial"/>
                <a:cs typeface="Arial"/>
              </a:rPr>
              <a:t>机械设备的主要危害因素概述</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机械设备的主要危害因素</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危害因素产生的原因分析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危害因素的识别与评估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预防与控制措施</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案例分析</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80034" y="1744495"/>
            <a:ext cx="4212758" cy="68618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4575" b="1">
                <a:solidFill>
                  <a:schemeClr val="dk1">
                    <a:alpha val="100000"/>
                  </a:schemeClr>
                </a:solidFill>
                <a:latin typeface="Arial"/>
                <a:ea typeface="Arial"/>
                <a:cs typeface="Arial"/>
              </a:rPr>
              <a:t>01</a:t>
            </a:r>
          </a:p>
        </p:txBody>
      </p:sp>
      <p:sp>
        <p:nvSpPr>
          <p:cNvPr id="3" name="TextBox 3"/>
          <p:cNvSpPr txBox="1"/>
          <p:nvPr/>
        </p:nvSpPr>
        <p:spPr>
          <a:xfrm>
            <a:off x="1464584" y="3009242"/>
            <a:ext cx="9262831" cy="210426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Arial"/>
                <a:ea typeface="Arial"/>
                <a:cs typeface="Arial"/>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了解机械设备的主要危害因素，有助于增强人们的安全意识，防范潜在风险。</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提高安全意识</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t="14000" b="14000"/>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保障生产安全</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4625" r="14625"/>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促进经济发展</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8667" r="8667"/>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通过对机械设备危害因素的识别和控制，可以降低事故发生的概率，保障生产过程的顺利进行。</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安全的生产环境有利于提高生产效率和质量，进而促进经济的持续发展。</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sp>
        <p:nvSpPr>
          <p:cNvPr id="2" name="AutoShape 2"/>
          <p:cNvSpPr/>
          <p:nvPr/>
        </p:nvSpPr>
        <p:spPr>
          <a:xfrm>
            <a:off x="869006"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人身伤害</a:t>
            </a:r>
            <a:endParaRPr lang="en-US" sz="1100"/>
          </a:p>
        </p:txBody>
      </p:sp>
      <p:sp>
        <p:nvSpPr>
          <p:cNvPr id="3" name="AutoShape 3"/>
          <p:cNvSpPr/>
          <p:nvPr/>
        </p:nvSpPr>
        <p:spPr>
          <a:xfrm>
            <a:off x="3575643"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财产损失</a:t>
            </a:r>
            <a:endParaRPr lang="en-US" sz="1100"/>
          </a:p>
        </p:txBody>
      </p:sp>
      <p:sp>
        <p:nvSpPr>
          <p:cNvPr id="4" name="AutoShape 4"/>
          <p:cNvSpPr/>
          <p:nvPr/>
        </p:nvSpPr>
        <p:spPr>
          <a:xfrm>
            <a:off x="6220535"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生产中断</a:t>
            </a:r>
            <a:endParaRPr lang="en-US" sz="1100"/>
          </a:p>
        </p:txBody>
      </p:sp>
      <p:sp>
        <p:nvSpPr>
          <p:cNvPr id="5" name="AutoShape 5"/>
          <p:cNvSpPr/>
          <p:nvPr/>
        </p:nvSpPr>
        <p:spPr>
          <a:xfrm>
            <a:off x="8927174"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环境破坏</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机械设备危害的严重性</a:t>
              </a:r>
            </a:p>
          </p:txBody>
        </p:sp>
      </p:grpSp>
      <p:pic>
        <p:nvPicPr>
          <p:cNvPr id="28" name="Picture 28"/>
          <p:cNvPicPr>
            <a:picLocks noChangeAspect="1"/>
          </p:cNvPicPr>
          <p:nvPr/>
        </p:nvPicPr>
        <p:blipFill>
          <a:blip r:embed="rId2"/>
          <a:srcRect l="9532" r="9532"/>
          <a:stretch>
            <a:fillRect/>
          </a:stretch>
        </p:blipFill>
        <p:spPr>
          <a:xfrm>
            <a:off x="892584" y="1337857"/>
            <a:ext cx="2465519" cy="2459823"/>
          </a:xfrm>
          <a:prstGeom prst="rect">
            <a:avLst/>
          </a:prstGeom>
        </p:spPr>
      </p:pic>
      <p:pic>
        <p:nvPicPr>
          <p:cNvPr id="29" name="Picture 29"/>
          <p:cNvPicPr>
            <a:picLocks noChangeAspect="1"/>
          </p:cNvPicPr>
          <p:nvPr/>
        </p:nvPicPr>
        <p:blipFill>
          <a:blip r:embed="rId3"/>
          <a:srcRect l="16255" r="16255"/>
          <a:stretch>
            <a:fillRect/>
          </a:stretch>
        </p:blipFill>
        <p:spPr>
          <a:xfrm>
            <a:off x="3570781" y="1337857"/>
            <a:ext cx="2465519" cy="2459823"/>
          </a:xfrm>
          <a:prstGeom prst="rect">
            <a:avLst/>
          </a:prstGeom>
        </p:spPr>
      </p:pic>
      <p:pic>
        <p:nvPicPr>
          <p:cNvPr id="30" name="Picture 30"/>
          <p:cNvPicPr>
            <a:picLocks noChangeAspect="1"/>
          </p:cNvPicPr>
          <p:nvPr/>
        </p:nvPicPr>
        <p:blipFill>
          <a:blip r:embed="rId4"/>
          <a:srcRect l="15295" r="15295"/>
          <a:stretch>
            <a:fillRect/>
          </a:stretch>
        </p:blipFill>
        <p:spPr>
          <a:xfrm>
            <a:off x="6248977" y="1337857"/>
            <a:ext cx="2465519" cy="2459823"/>
          </a:xfrm>
          <a:prstGeom prst="rect">
            <a:avLst/>
          </a:prstGeom>
        </p:spPr>
      </p:pic>
      <p:pic>
        <p:nvPicPr>
          <p:cNvPr id="31" name="Picture 31"/>
          <p:cNvPicPr>
            <a:picLocks noChangeAspect="1"/>
          </p:cNvPicPr>
          <p:nvPr/>
        </p:nvPicPr>
        <p:blipFill>
          <a:blip r:embed="rId5"/>
          <a:srcRect l="8446" r="8446"/>
          <a:stretch>
            <a:fillRect/>
          </a:stretch>
        </p:blipFill>
        <p:spPr>
          <a:xfrm>
            <a:off x="8927174" y="1337857"/>
            <a:ext cx="2465519" cy="2459823"/>
          </a:xfrm>
          <a:prstGeom prst="rect">
            <a:avLst/>
          </a:prstGeom>
        </p:spPr>
      </p:pic>
      <p:sp>
        <p:nvSpPr>
          <p:cNvPr id="32" name="AutoShape 32"/>
          <p:cNvSpPr/>
          <p:nvPr/>
        </p:nvSpPr>
        <p:spPr>
          <a:xfrm>
            <a:off x="1410969" y="3111016"/>
            <a:ext cx="1428750" cy="1428750"/>
          </a:xfrm>
          <a:prstGeom prst="rect">
            <a:avLst/>
          </a:prstGeom>
          <a:solidFill>
            <a:schemeClr val="accent1">
              <a:alpha val="7225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089165"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445558"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767362" y="3111016"/>
            <a:ext cx="1428750" cy="1428750"/>
          </a:xfrm>
          <a:prstGeom prst="rect">
            <a:avLst/>
          </a:prstGeom>
          <a:solidFill>
            <a:schemeClr val="accent1">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441168" y="3500231"/>
            <a:ext cx="1368351"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01</a:t>
            </a:r>
          </a:p>
        </p:txBody>
      </p:sp>
      <p:sp>
        <p:nvSpPr>
          <p:cNvPr id="37" name="TextBox 37"/>
          <p:cNvSpPr txBox="1"/>
          <p:nvPr/>
        </p:nvSpPr>
        <p:spPr>
          <a:xfrm>
            <a:off x="4121550"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02</a:t>
            </a:r>
          </a:p>
        </p:txBody>
      </p:sp>
      <p:sp>
        <p:nvSpPr>
          <p:cNvPr id="38" name="TextBox 38"/>
          <p:cNvSpPr txBox="1"/>
          <p:nvPr/>
        </p:nvSpPr>
        <p:spPr>
          <a:xfrm>
            <a:off x="6799747"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03</a:t>
            </a:r>
          </a:p>
        </p:txBody>
      </p:sp>
      <p:sp>
        <p:nvSpPr>
          <p:cNvPr id="39" name="TextBox 39"/>
          <p:cNvSpPr txBox="1"/>
          <p:nvPr/>
        </p:nvSpPr>
        <p:spPr>
          <a:xfrm>
            <a:off x="9477944"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04</a:t>
            </a:r>
          </a:p>
        </p:txBody>
      </p:sp>
      <p:sp>
        <p:nvSpPr>
          <p:cNvPr id="40" name="AutoShape 40"/>
          <p:cNvSpPr/>
          <p:nvPr/>
        </p:nvSpPr>
        <p:spPr>
          <a:xfrm>
            <a:off x="917707"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机械设备可能因设计缺陷、操作不当等原因导致人身伤害事故，如夹伤、割伤、触电等。</a:t>
            </a:r>
            <a:endParaRPr lang="en-US" sz="1100"/>
          </a:p>
        </p:txBody>
      </p:sp>
      <p:sp>
        <p:nvSpPr>
          <p:cNvPr id="41" name="AutoShape 41"/>
          <p:cNvSpPr/>
          <p:nvPr/>
        </p:nvSpPr>
        <p:spPr>
          <a:xfrm>
            <a:off x="3595904"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机械设备故障或操作失误可能导致设备损坏、产品报废等财产损失。</a:t>
            </a:r>
            <a:endParaRPr lang="en-US" sz="1100"/>
          </a:p>
        </p:txBody>
      </p:sp>
      <p:sp>
        <p:nvSpPr>
          <p:cNvPr id="42" name="AutoShape 42"/>
          <p:cNvSpPr/>
          <p:nvPr/>
        </p:nvSpPr>
        <p:spPr>
          <a:xfrm>
            <a:off x="6274100"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机械设备事故可能导致生产中断，影响生产计划和交货期。</a:t>
            </a:r>
            <a:endParaRPr lang="en-US" sz="1100"/>
          </a:p>
        </p:txBody>
      </p:sp>
      <p:sp>
        <p:nvSpPr>
          <p:cNvPr id="43" name="AutoShape 43"/>
          <p:cNvSpPr/>
          <p:nvPr/>
        </p:nvSpPr>
        <p:spPr>
          <a:xfrm>
            <a:off x="8952297"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某些机械设备事故可能导致环境污染和生态破坏，如泄漏、火灾等。</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80034" y="1744495"/>
            <a:ext cx="4212758" cy="68618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4575" b="1">
                <a:solidFill>
                  <a:schemeClr val="dk1">
                    <a:alpha val="100000"/>
                  </a:schemeClr>
                </a:solidFill>
                <a:latin typeface="Arial"/>
                <a:ea typeface="Arial"/>
                <a:cs typeface="Arial"/>
              </a:rPr>
              <a:t>02</a:t>
            </a:r>
          </a:p>
        </p:txBody>
      </p:sp>
      <p:sp>
        <p:nvSpPr>
          <p:cNvPr id="3" name="TextBox 3"/>
          <p:cNvSpPr txBox="1"/>
          <p:nvPr/>
        </p:nvSpPr>
        <p:spPr>
          <a:xfrm>
            <a:off x="1464584" y="3009242"/>
            <a:ext cx="9262831" cy="210426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Arial"/>
                <a:ea typeface="Arial"/>
                <a:cs typeface="Arial"/>
              </a:rPr>
              <a:t>机械设备的主要危害因素</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18426" b="18426"/>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2638" b="2638"/>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548" b="1548"/>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机械伤害</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挤压伤害</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机械设备运转时，两个部件间的空隙或设备与固定部件之间的空间可能将人体挤压造成伤害，如卷入、挤压、剪切等。</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切割伤害</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机械设备上的锋利部件或工具，如刀具、锯片等，在运转或操作时可能对人体造成切割伤害。</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缠绕伤害</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机械设备的旋转部件，如轴、轮等，可能将人体或衣物缠绕进去造成伤害。</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机械设备中的电气系统可能对人体造成电击伤害，如直接接触带电体或间接接触故障设备导致的电击。</a:t>
            </a:r>
          </a:p>
        </p:txBody>
      </p:sp>
      <p:pic>
        <p:nvPicPr>
          <p:cNvPr id="6" name="Picture 6"/>
          <p:cNvPicPr>
            <a:picLocks noChangeAspect="1"/>
          </p:cNvPicPr>
          <p:nvPr/>
        </p:nvPicPr>
        <p:blipFill>
          <a:blip r:embed="rId2"/>
          <a:srcRect l="16708" r="16708"/>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电击伤害</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电气设备在短路、过载等故障情况下可能产生电弧，造成人体烧伤。</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电弧烧伤</a:t>
            </a:r>
          </a:p>
        </p:txBody>
      </p:sp>
      <p:pic>
        <p:nvPicPr>
          <p:cNvPr id="10" name="Picture 10"/>
          <p:cNvPicPr>
            <a:picLocks noChangeAspect="1"/>
          </p:cNvPicPr>
          <p:nvPr/>
        </p:nvPicPr>
        <p:blipFill>
          <a:blip r:embed="rId3"/>
          <a:srcRect l="4542" r="4542"/>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t="16667" b="16667"/>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某些电气设备在运行过程中会产生电磁辐射，长期接触可能对人体健康造成影响。</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电磁辐射伤害</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电气伤害</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566" b="1656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机械设备在运行过程中可能产生高温，接触这些高温部件或物质可能导致烫伤。</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某些机械设备在运行过程中会产生强烈的热辐射，长期接触可能对人体健康造成影响。</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热伤害</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热辐射伤害</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高温烫伤</a:t>
            </a:r>
            <a:endParaRPr lang="en-US" sz="1100"/>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听力损伤</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机械设备在运行过程中可能产生强烈的噪声，长期接触可能导致听力损伤。</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心理影响</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长期接触噪声还可能对操作者的心理状态产生不良影响，如烦躁、焦虑等。</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4531" r="14531"/>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噪声伤害</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8292" r="18292"/>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使用手持振动工具或操作振动设备时，手部可能受到振动伤害，表现为手部麻木、疼痛等症状。</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手部振动伤害</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长期接触强烈的全身振动可能导致操作者出现腰背痛、头痛、失眠等症状。</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全身振动伤害</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振动伤害</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80034" y="1744495"/>
            <a:ext cx="4212758" cy="68618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4575" b="1">
                <a:solidFill>
                  <a:schemeClr val="dk1">
                    <a:alpha val="100000"/>
                  </a:schemeClr>
                </a:solidFill>
                <a:latin typeface="Arial"/>
                <a:ea typeface="Arial"/>
                <a:cs typeface="Arial"/>
              </a:rPr>
              <a:t>03</a:t>
            </a:r>
          </a:p>
        </p:txBody>
      </p:sp>
      <p:sp>
        <p:nvSpPr>
          <p:cNvPr id="3" name="TextBox 3"/>
          <p:cNvSpPr txBox="1"/>
          <p:nvPr/>
        </p:nvSpPr>
        <p:spPr>
          <a:xfrm>
            <a:off x="1464584" y="3009242"/>
            <a:ext cx="9262831" cy="210426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Arial"/>
                <a:ea typeface="Arial"/>
                <a:cs typeface="Arial"/>
              </a:rPr>
              <a:t>危害因素产生的原因分析</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t="16292" b="16292"/>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缺乏安全防护措施</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设备设计时未考虑必要的安全防护装置或措施，如防护罩、急停开关等。</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设计理念落后</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部分设备设计时未充分考虑安全因素，或设计理念陈旧，不符合现代安全标准。</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结构设计不合理</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设备结构可能存在缺陷，如强度不足、稳定性差等，容易导致事故发生。</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设备设计缺陷</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设备制造过程中，可能因工艺水平不足或质量控制不严，导致设备存在质量隐患。</a:t>
            </a:r>
          </a:p>
        </p:txBody>
      </p:sp>
      <p:pic>
        <p:nvPicPr>
          <p:cNvPr id="5" name="Picture 5"/>
          <p:cNvPicPr>
            <a:picLocks noChangeAspect="1"/>
          </p:cNvPicPr>
          <p:nvPr/>
        </p:nvPicPr>
        <p:blipFill>
          <a:blip r:embed="rId2"/>
          <a:srcRect l="20208" r="20208"/>
          <a:stretch>
            <a:fillRect/>
          </a:stretch>
        </p:blipFill>
        <p:spPr>
          <a:xfrm>
            <a:off x="1632387" y="1536628"/>
            <a:ext cx="1898907"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7" name="Picture 7"/>
          <p:cNvPicPr>
            <a:picLocks noChangeAspect="1"/>
          </p:cNvPicPr>
          <p:nvPr/>
        </p:nvPicPr>
        <p:blipFill>
          <a:blip r:embed="rId3"/>
          <a:srcRect l="16750" r="16750"/>
          <a:stretch>
            <a:fillRect/>
          </a:stretch>
        </p:blipFill>
        <p:spPr>
          <a:xfrm>
            <a:off x="5146546" y="1536628"/>
            <a:ext cx="1898907"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4"/>
          <a:srcRect l="16667" r="16667"/>
          <a:stretch>
            <a:fillRect/>
          </a:stretch>
        </p:blipFill>
        <p:spPr>
          <a:xfrm>
            <a:off x="8816628" y="1536628"/>
            <a:ext cx="1898907"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制造工艺不达标</a:t>
            </a:r>
          </a:p>
        </p:txBody>
      </p:sp>
      <p:sp>
        <p:nvSpPr>
          <p:cNvPr id="11" name="AutoShape 11"/>
          <p:cNvSpPr/>
          <p:nvPr/>
        </p:nvSpPr>
        <p:spPr>
          <a:xfrm>
            <a:off x="123522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制造设备时选用了不合适的材料，如强度不够、耐磨性差等，容易导致设备故障。</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选用材料不当</a:t>
            </a:r>
          </a:p>
        </p:txBody>
      </p:sp>
      <p:sp>
        <p:nvSpPr>
          <p:cNvPr id="16" name="AutoShape 16"/>
          <p:cNvSpPr/>
          <p:nvPr/>
        </p:nvSpPr>
        <p:spPr>
          <a:xfrm>
            <a:off x="46396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设备安装调试过程中，可能因操作不当或调试不准确，导致设备存在安全隐患。</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安装调试不规范</a:t>
            </a:r>
          </a:p>
        </p:txBody>
      </p:sp>
      <p:sp>
        <p:nvSpPr>
          <p:cNvPr id="21" name="AutoShape 21"/>
          <p:cNvSpPr/>
          <p:nvPr/>
        </p:nvSpPr>
        <p:spPr>
          <a:xfrm>
            <a:off x="8309741"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制造与安装问题</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7750" b="7750"/>
          <a:stretch>
            <a:fillRect/>
          </a:stretch>
        </p:blipFill>
        <p:spPr>
          <a:xfrm>
            <a:off x="454963" y="1569535"/>
            <a:ext cx="4219249" cy="4219249"/>
          </a:xfrm>
          <a:prstGeom prst="ellipse">
            <a:avLst/>
          </a:prstGeom>
        </p:spPr>
      </p:pic>
      <p:grpSp>
        <p:nvGrpSpPr>
          <p:cNvPr id="3" name="Group 3"/>
          <p:cNvGrpSpPr/>
          <p:nvPr/>
        </p:nvGrpSpPr>
        <p:grpSpPr>
          <a:xfrm>
            <a:off x="5163133" y="1294832"/>
            <a:ext cx="6264882" cy="1468186"/>
            <a:chOff x="5163133" y="1294832"/>
            <a:chExt cx="6264882" cy="1468186"/>
          </a:xfrm>
        </p:grpSpPr>
        <p:sp>
          <p:nvSpPr>
            <p:cNvPr id="4" name="AutoShape 4"/>
            <p:cNvSpPr/>
            <p:nvPr/>
          </p:nvSpPr>
          <p:spPr>
            <a:xfrm>
              <a:off x="5328795" y="1294832"/>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632910" y="1424361"/>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操作人员技能不足</a:t>
              </a:r>
            </a:p>
          </p:txBody>
        </p:sp>
        <p:sp>
          <p:nvSpPr>
            <p:cNvPr id="6" name="TextBox 6"/>
            <p:cNvSpPr txBox="1"/>
            <p:nvPr/>
          </p:nvSpPr>
          <p:spPr>
            <a:xfrm>
              <a:off x="5632910" y="1910708"/>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操作人员缺乏必要的技能和经验，无法正确、熟练地操作设备。</a:t>
              </a:r>
            </a:p>
          </p:txBody>
        </p:sp>
        <p:sp>
          <p:nvSpPr>
            <p:cNvPr id="7" name="AutoShape 7"/>
            <p:cNvSpPr/>
            <p:nvPr/>
          </p:nvSpPr>
          <p:spPr>
            <a:xfrm>
              <a:off x="5163133" y="1294832"/>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5163133" y="2945066"/>
            <a:ext cx="6264882" cy="1468186"/>
            <a:chOff x="5163133" y="2945066"/>
            <a:chExt cx="6264882" cy="1468186"/>
          </a:xfrm>
        </p:grpSpPr>
        <p:sp>
          <p:nvSpPr>
            <p:cNvPr id="9" name="AutoShape 9"/>
            <p:cNvSpPr/>
            <p:nvPr/>
          </p:nvSpPr>
          <p:spPr>
            <a:xfrm>
              <a:off x="5328795" y="2945066"/>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5632910" y="3074595"/>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违反操作规程</a:t>
              </a:r>
            </a:p>
          </p:txBody>
        </p:sp>
        <p:sp>
          <p:nvSpPr>
            <p:cNvPr id="11" name="TextBox 11"/>
            <p:cNvSpPr txBox="1"/>
            <p:nvPr/>
          </p:nvSpPr>
          <p:spPr>
            <a:xfrm>
              <a:off x="5632910" y="3560941"/>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操作人员未按照规定的操作规程进行操作，如超载、超速等，容易导致事故发生。</a:t>
              </a:r>
            </a:p>
          </p:txBody>
        </p:sp>
        <p:sp>
          <p:nvSpPr>
            <p:cNvPr id="12" name="AutoShape 12"/>
            <p:cNvSpPr/>
            <p:nvPr/>
          </p:nvSpPr>
          <p:spPr>
            <a:xfrm>
              <a:off x="5163133" y="2945066"/>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5163133" y="4595300"/>
            <a:ext cx="6264882" cy="1468186"/>
            <a:chOff x="5163133" y="4595300"/>
            <a:chExt cx="6264882" cy="1468186"/>
          </a:xfrm>
        </p:grpSpPr>
        <p:sp>
          <p:nvSpPr>
            <p:cNvPr id="14" name="AutoShape 14"/>
            <p:cNvSpPr/>
            <p:nvPr/>
          </p:nvSpPr>
          <p:spPr>
            <a:xfrm>
              <a:off x="5328795" y="4595300"/>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5632910" y="4724828"/>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缺乏安全防护意识</a:t>
              </a:r>
            </a:p>
          </p:txBody>
        </p:sp>
        <p:sp>
          <p:nvSpPr>
            <p:cNvPr id="16" name="TextBox 16"/>
            <p:cNvSpPr txBox="1"/>
            <p:nvPr/>
          </p:nvSpPr>
          <p:spPr>
            <a:xfrm>
              <a:off x="5632910" y="5211175"/>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操作人员对安全防护措施认识不足，忽视安全警告和提示，容易引发事故。</a:t>
              </a:r>
            </a:p>
          </p:txBody>
        </p:sp>
        <p:sp>
          <p:nvSpPr>
            <p:cNvPr id="17" name="AutoShape 17"/>
            <p:cNvSpPr/>
            <p:nvPr/>
          </p:nvSpPr>
          <p:spPr>
            <a:xfrm>
              <a:off x="5163133" y="4595300"/>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使用操作不当</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https://d.book118.com/126205040010010052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94</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2024-09-18T03:11:21.508</cp:lastPrinted>
  <dcterms:created xsi:type="dcterms:W3CDTF">2024-09-17T19:11:21Z</dcterms:created>
  <dcterms:modified xsi:type="dcterms:W3CDTF">2024-09-17T19:11:23Z</dcterms:modified>
</cp:coreProperties>
</file>