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KAABGT+MS-UIGothic"/>
      <p:regular r:id="rId17"/>
    </p:embeddedFont>
    <p:embeddedFont>
      <p:font typeface="OQLEUG+VATGBU+ArialMT"/>
      <p:regular r:id="rId18"/>
    </p:embeddedFont>
    <p:embeddedFont>
      <p:font typeface="KHDQDK+LQGFRI+MicrosoftYaHei-Bold"/>
      <p:regular r:id="rId19"/>
    </p:embeddedFont>
    <p:embeddedFont>
      <p:font typeface="DNOWED+RCCWBE+MicrosoftYaHei"/>
      <p:regular r:id="rId20"/>
    </p:embeddedFont>
    <p:embeddedFont>
      <p:font typeface="SJJEKL+RCCWBE+MicrosoftYaHei"/>
      <p:regular r:id="rId21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font" Target="fonts/font5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3B06C-62CC-4414-AF3D-9E62FA6C8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317B4-7240-451B-9286-EA724EE74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0E13C-C1A9-43A1-8030-D0B93A71E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0E7D51-B196-43CA-A84A-0966BAB54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5BFDEA-CFF5-4E25-9978-D00F1120D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7382AF-1233-4257-83E4-7CB4EC26D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18D5AE-6330-4B45-95DF-55A0E5288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A6BD9F-F98A-406C-B382-A82419BD2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8B6172-DAEB-46FE-9480-1CE912A25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EF1896-9B2D-474A-B5F7-92063F10B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B0B65-133F-4211-8F0A-6CD219FFC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225203152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40400" y="1954049"/>
            <a:ext cx="6235712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经纬</a:t>
            </a:r>
            <a:r>
              <a:rPr sz="5150" spc="25">
                <a:solidFill>
                  <a:srgbClr val="00B6FF"/>
                </a:solidFill>
                <a:latin typeface="KAABGT+MS-UIGothic"/>
                <a:cs typeface="KAABGT+MS-UIGothic"/>
              </a:rPr>
              <a:t>网</a:t>
            </a:r>
            <a:r>
              <a:rPr sz="5150" spc="2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5150" spc="25">
                <a:solidFill>
                  <a:srgbClr val="00B6FF"/>
                </a:solidFill>
                <a:latin typeface="KAABGT+MS-UIGothic"/>
                <a:cs typeface="KAABGT+MS-UIGothic"/>
              </a:rPr>
              <a:t>用之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选择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KAABGT+MS-UIGothic"/>
                <a:cs typeface="KAABGT+MS-UIGothic"/>
              </a:rPr>
              <a:t>航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线课</a:t>
            </a:r>
            <a:r>
              <a:rPr sz="5150">
                <a:solidFill>
                  <a:srgbClr val="00B6FF"/>
                </a:solidFill>
                <a:latin typeface="KAABGT+MS-UIGothic"/>
                <a:cs typeface="KAABGT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QLEUG+VATGBU+ArialMT"/>
                <a:cs typeface="OQLEUG+VATGB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KAABGT+MS-UIGothic"/>
                <a:cs typeface="KAABGT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3404676" cy="29783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QLEUG+VATGBU+ArialMT"/>
                <a:cs typeface="OQLEUG+VATGB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经纬</a:t>
            </a:r>
            <a:r>
              <a:rPr sz="2400">
                <a:solidFill>
                  <a:srgbClr val="00B6FF"/>
                </a:solidFill>
                <a:latin typeface="KAABGT+MS-UIGothic"/>
                <a:cs typeface="KAABGT+MS-UIGothic"/>
              </a:rPr>
              <a:t>网基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00B6FF"/>
                </a:solidFill>
                <a:latin typeface="KAABGT+MS-UIGothic"/>
                <a:cs typeface="KAABGT+MS-UIGothic"/>
              </a:rPr>
              <a:t>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QLEUG+VATGBU+ArialMT"/>
                <a:cs typeface="OQLEUG+VATGB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选择</a:t>
            </a:r>
            <a:r>
              <a:rPr sz="2400">
                <a:solidFill>
                  <a:srgbClr val="00B6FF"/>
                </a:solidFill>
                <a:latin typeface="KAABGT+MS-UIGothic"/>
                <a:cs typeface="KAABGT+MS-UIGothic"/>
              </a:rPr>
              <a:t>航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00B6FF"/>
                </a:solidFill>
                <a:latin typeface="KAABGT+MS-UIGothic"/>
                <a:cs typeface="KAABGT+MS-UIGothic"/>
              </a:rPr>
              <a:t>的影响因素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QLEUG+VATGBU+ArialMT"/>
                <a:cs typeface="OQLEUG+VATGB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选择</a:t>
            </a:r>
            <a:r>
              <a:rPr sz="2400">
                <a:solidFill>
                  <a:srgbClr val="00B6FF"/>
                </a:solidFill>
                <a:latin typeface="KAABGT+MS-UIGothic"/>
                <a:cs typeface="KAABGT+MS-UIGothic"/>
              </a:rPr>
              <a:t>航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00B6FF"/>
                </a:solidFill>
                <a:latin typeface="KAABGT+MS-UIGothic"/>
                <a:cs typeface="KAABGT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实际应</a:t>
            </a:r>
            <a:r>
              <a:rPr sz="2400">
                <a:solidFill>
                  <a:srgbClr val="00B6FF"/>
                </a:solidFill>
                <a:latin typeface="KAABGT+MS-UIGothic"/>
                <a:cs typeface="KAABGT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QLEUG+VATGBU+ArialMT"/>
                <a:cs typeface="OQLEUG+VATGB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选择</a:t>
            </a:r>
            <a:r>
              <a:rPr sz="2400">
                <a:solidFill>
                  <a:srgbClr val="00B6FF"/>
                </a:solidFill>
                <a:latin typeface="KAABGT+MS-UIGothic"/>
                <a:cs typeface="KAABGT+MS-UIGothic"/>
              </a:rPr>
              <a:t>航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00B6FF"/>
                </a:solidFill>
                <a:latin typeface="KAABGT+MS-UIGothic"/>
                <a:cs typeface="KAABGT+MS-UIGothic"/>
              </a:rPr>
              <a:t>的案例分析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QLEUG+VATGBU+ArialMT"/>
                <a:cs typeface="OQLEUG+VATGB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B6FF"/>
                </a:solidFill>
                <a:latin typeface="KAABGT+MS-UIGothic"/>
                <a:cs typeface="KAABGT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KHDQDK+LQGFRI+MicrosoftYaHei-Bold"/>
                <a:cs typeface="KHDQDK+LQGFRI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10225" y="3559476"/>
            <a:ext cx="169247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B6FF"/>
                </a:solidFill>
                <a:latin typeface="KAABGT+MS-UIGothic"/>
                <a:cs typeface="KAABGT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00B6FF"/>
                </a:solidFill>
                <a:latin typeface="KAABGT+MS-UIGothic"/>
                <a:cs typeface="KAABGT+MS-UIGothic"/>
              </a:rPr>
              <a:t>程背景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KHDQDK+LQGFRI+MicrosoftYaHei-Bold"/>
                <a:cs typeface="KHDQDK+LQGFRI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KHDQDK+LQGFRI+MicrosoftYaHei-Bold"/>
                <a:cs typeface="KHDQDK+LQGFRI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00B6FF"/>
                </a:solidFill>
                <a:latin typeface="KAABGT+MS-UIGothic"/>
                <a:cs typeface="KAABGT+MS-UIGothic"/>
              </a:rPr>
              <a:t>程目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KHDQDK+LQGFRI+MicrosoftYaHei-Bold"/>
                <a:cs typeface="KHDQDK+LQGFRI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95470" y="3559476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SimSun"/>
                <a:cs typeface="SimSun"/>
              </a:rPr>
              <a:t>经纬</a:t>
            </a:r>
            <a:r>
              <a:rPr sz="3800" spc="25">
                <a:solidFill>
                  <a:srgbClr val="00B6FF"/>
                </a:solidFill>
                <a:latin typeface="KAABGT+MS-UIGothic"/>
                <a:cs typeface="KAABGT+MS-UIGothic"/>
              </a:rPr>
              <a:t>网基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础</a:t>
            </a:r>
            <a:r>
              <a:rPr sz="3800" spc="23">
                <a:solidFill>
                  <a:srgbClr val="00B6FF"/>
                </a:solidFill>
                <a:latin typeface="KAABGT+MS-UIGothic"/>
                <a:cs typeface="KAABGT+MS-UIGothic"/>
              </a:rPr>
              <a:t>知</a:t>
            </a:r>
            <a:r>
              <a:rPr sz="3800">
                <a:solidFill>
                  <a:srgbClr val="00B6FF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经纬</a:t>
            </a:r>
            <a:r>
              <a:rPr sz="3000">
                <a:solidFill>
                  <a:srgbClr val="00B6FF"/>
                </a:solidFill>
                <a:latin typeface="KAABGT+MS-UIGothic"/>
                <a:cs typeface="KAABGT+MS-UIGothic"/>
              </a:rPr>
              <a:t>网的概念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经纬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网是地球上利用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度和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纬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度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表示地面点的网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络图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，是航海、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航空、交通等部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常用的定位方</a:t>
            </a:r>
          </a:p>
          <a:p>
            <a:pPr marL="1143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法。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经纬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网可以确定地球上任意一点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的地理位置，是地理信息系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的</a:t>
            </a:r>
          </a:p>
          <a:p>
            <a:pPr marL="857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框架。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经纬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网由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经线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纬线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织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而成，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经线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指示南北方向，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纬线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指示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东</a:t>
            </a:r>
          </a:p>
          <a:p>
            <a:pPr marL="952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西方向。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经</a:t>
            </a:r>
            <a:r>
              <a:rPr sz="3000">
                <a:solidFill>
                  <a:srgbClr val="00B6FF"/>
                </a:solidFill>
                <a:latin typeface="KAABGT+MS-UIGothic"/>
                <a:cs typeface="KAABGT+MS-UIGothic"/>
              </a:rPr>
              <a:t>度和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纬</a:t>
            </a:r>
            <a:r>
              <a:rPr sz="3000">
                <a:solidFill>
                  <a:srgbClr val="00B6FF"/>
                </a:solidFill>
                <a:latin typeface="KAABGT+MS-UIGothic"/>
                <a:cs typeface="KAABGT+MS-UIGothic"/>
              </a:rPr>
              <a:t>度的表示方法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25423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度从</a:t>
            </a:r>
            <a:r>
              <a:rPr sz="1500">
                <a:solidFill>
                  <a:srgbClr val="FFFFFF"/>
                </a:solidFill>
                <a:latin typeface="DNOWED+RCCWBE+MicrosoftYaHei"/>
                <a:cs typeface="DNOWED+RCCWBE+MicrosoftYaHei"/>
              </a:rPr>
              <a:t>0°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到</a:t>
            </a:r>
            <a:r>
              <a:rPr sz="1500">
                <a:solidFill>
                  <a:srgbClr val="FFFFFF"/>
                </a:solidFill>
                <a:latin typeface="DNOWED+RCCWBE+MicrosoftYaHei"/>
                <a:cs typeface="DNOWED+RCCWBE+MicrosoftYaHei"/>
              </a:rPr>
              <a:t>180°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，以本初子午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线为</a:t>
            </a:r>
            <a:r>
              <a:rPr sz="1500">
                <a:solidFill>
                  <a:srgbClr val="FFFFFF"/>
                </a:solidFill>
                <a:latin typeface="DNOWED+RCCWBE+MicrosoftYaHei"/>
                <a:cs typeface="DNOWED+RCCWBE+MicrosoftYaHei"/>
              </a:rPr>
              <a:t>0°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，向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东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向西逐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增加；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纬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度从</a:t>
            </a:r>
            <a:r>
              <a:rPr sz="1500">
                <a:solidFill>
                  <a:srgbClr val="FFFFFF"/>
                </a:solidFill>
                <a:latin typeface="DNOWED+RCCWBE+MicrosoftYaHei"/>
                <a:cs typeface="DNOWED+RCCWBE+MicrosoftYaHei"/>
              </a:rPr>
              <a:t>0°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到</a:t>
            </a:r>
            <a:r>
              <a:rPr sz="1500">
                <a:solidFill>
                  <a:srgbClr val="FFFFFF"/>
                </a:solidFill>
                <a:latin typeface="DNOWED+RCCWBE+MicrosoftYaHei"/>
                <a:cs typeface="DNOWED+RCCWBE+MicrosoftYaHei"/>
              </a:rPr>
              <a:t>90°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，以赤道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DNOWED+RCCWBE+MicrosoftYaHei"/>
                <a:cs typeface="DNOWED+RCCWBE+MicrosoftYaHei"/>
              </a:rPr>
              <a:t>0°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向北向南逐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增加。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度和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纬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度通常以度数、度分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10369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了方便使用，地理坐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标还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以采用网格坐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系，例如：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NOWED+RCCWBE+MicrosoftYaHei"/>
                <a:cs typeface="DNOWED+RCCWBE+MicrosoftYaHei"/>
              </a:rPr>
              <a:t>WGS-84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系。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09490" y="4926068"/>
            <a:ext cx="2333162" cy="76266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秒表示，例如：</a:t>
            </a:r>
            <a:r>
              <a:rPr sz="1500">
                <a:solidFill>
                  <a:srgbClr val="FFFFFF"/>
                </a:solidFill>
                <a:latin typeface="SJJEKL+RCCWBE+MicrosoftYaHei"/>
                <a:cs typeface="SJJEKL+RCCWBE+MicrosoftYaHei"/>
              </a:rPr>
              <a:t>40°30′N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、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JJEKL+RCCWBE+MicrosoftYaHei"/>
                <a:cs typeface="SJJEKL+RCCWBE+MicrosoftYaHei"/>
              </a:rPr>
              <a:t>116°30′E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KAABGT+MS-UIGothic"/>
                <a:cs typeface="KAABGT+MS-UIGothic"/>
              </a:rPr>
              <a:t>地球上两点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间</a:t>
            </a:r>
            <a:r>
              <a:rPr sz="3000">
                <a:solidFill>
                  <a:srgbClr val="00B6FF"/>
                </a:solidFill>
                <a:latin typeface="KAABGT+MS-UIGothic"/>
                <a:cs typeface="KAABGT+MS-UIGothic"/>
              </a:rPr>
              <a:t>的距离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00B6FF"/>
                </a:solidFill>
                <a:latin typeface="KAABGT+MS-UIGothic"/>
                <a:cs typeface="KAABGT+MS-UIGothic"/>
              </a:rPr>
              <a:t>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47460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根据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经纬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网可以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算地球上任意两点之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的距离。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68632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距离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算需要考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地球的形状和地球半径，通常采用球面距离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算公式。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29198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距离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FFF"/>
                </a:solidFill>
                <a:latin typeface="KAABGT+MS-UIGothic"/>
                <a:cs typeface="KAABGT+MS-UIGothic"/>
              </a:rPr>
              <a:t>位可以是千米、海里等。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KHDQDK+LQGFRI+MicrosoftYaHei-Bold"/>
                <a:cs typeface="KHDQDK+LQGFRI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10329" y="3559476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SimSun"/>
                <a:cs typeface="SimSun"/>
              </a:rPr>
              <a:t>选择</a:t>
            </a:r>
            <a:r>
              <a:rPr sz="3800" spc="27">
                <a:solidFill>
                  <a:srgbClr val="00B6FF"/>
                </a:solidFill>
                <a:latin typeface="KAABGT+MS-UIGothic"/>
                <a:cs typeface="KAABGT+MS-UIGothic"/>
              </a:rPr>
              <a:t>航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线</a:t>
            </a:r>
            <a:r>
              <a:rPr sz="3800" spc="25">
                <a:solidFill>
                  <a:srgbClr val="00B6FF"/>
                </a:solidFill>
                <a:latin typeface="KAABGT+MS-UIGothic"/>
                <a:cs typeface="KAABGT+MS-UIGothic"/>
              </a:rPr>
              <a:t>的影响因素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飞</a:t>
            </a:r>
            <a:r>
              <a:rPr sz="3000">
                <a:solidFill>
                  <a:srgbClr val="00B6FF"/>
                </a:solidFill>
                <a:latin typeface="KAABGT+MS-UIGothic"/>
                <a:cs typeface="KAABGT+MS-UIGothic"/>
              </a:rPr>
              <a:t>行方向和距离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飞</a:t>
            </a:r>
            <a:r>
              <a:rPr sz="2300" spc="25">
                <a:solidFill>
                  <a:srgbClr val="00B6FF"/>
                </a:solidFill>
                <a:latin typeface="KAABGT+MS-UIGothic"/>
                <a:cs typeface="KAABGT+MS-UIGothic"/>
              </a:rPr>
              <a:t>行方向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KAABGT+MS-UIGothic"/>
                <a:cs typeface="KAABGT+MS-UIGothic"/>
              </a:rPr>
              <a:t>距离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KAABGT+MS-UIGothic"/>
                <a:cs typeface="KAABGT+MS-UIGothic"/>
              </a:rPr>
              <a:t>高程和天气状况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KAABGT+MS-UIGothic"/>
                <a:cs typeface="KAABGT+MS-UIGothic"/>
              </a:rPr>
              <a:t>高程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KAABGT+MS-UIGothic"/>
                <a:cs typeface="KAABGT+MS-UIGothic"/>
              </a:rPr>
              <a:t>天气状况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https://d.book118.com/126225203152010053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3">
      <vt:lpstr>Arial</vt:lpstr>
      <vt:lpstr>Calibri</vt:lpstr>
      <vt:lpstr>SimSun</vt:lpstr>
      <vt:lpstr>KAABGT+MS-UIGothic</vt:lpstr>
      <vt:lpstr>OQLEUG+VATGBU+ArialMT</vt:lpstr>
      <vt:lpstr>Times New Roman</vt:lpstr>
      <vt:lpstr>KHDQDK+LQGFRI+MicrosoftYaHei-Bold</vt:lpstr>
      <vt:lpstr>DNOWED+RCCWBE+MicrosoftYaHei</vt:lpstr>
      <vt:lpstr>SJJEKL+RCCWBE+MicrosoftYaHei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2024-09-20T12:53:50.952</cp:lastPrinted>
  <dcterms:created xsi:type="dcterms:W3CDTF">2024-09-20T04:53:50Z</dcterms:created>
  <dcterms:modified xsi:type="dcterms:W3CDTF">2024-09-20T04:53:52Z</dcterms:modified>
</cp:coreProperties>
</file>