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6" r:id="rId9"/>
  </p:sldIdLst>
  <p:sldSz cx="12192000" cy="6858000"/>
  <p:notesSz cx="6858000" cy="9144000"/>
  <p:custDataLst>
    <p:tags r:id="rId1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tags" Target="tags/tag1.xml" /><Relationship Id="rId11" Type="http://schemas.openxmlformats.org/officeDocument/2006/relationships/presProps" Target="presProps.xml" /><Relationship Id="rId12" Type="http://schemas.openxmlformats.org/officeDocument/2006/relationships/viewProps" Target="viewProps.xml" /><Relationship Id="rId13" Type="http://schemas.openxmlformats.org/officeDocument/2006/relationships/theme" Target="theme/theme1.xml" /><Relationship Id="rId14"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009B78-08BB-4648-9FBA-2761A73CB7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651302-5B5D-4A0F-86CE-074DC136F3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F8B00B0-B1FD-4FB6-8EB8-7105F64695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EF95B98-4405-44AF-A2A4-ADE33C587D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C09AF6-C3C2-4C8F-B363-413CF16A6A6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17EF148-04A7-4418-B3C2-F0C3D436C58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C40A15E-8EE3-487C-AD24-B6F70778B2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AE2463-C029-4034-BEFA-F0E3AF0B8E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7CA9C3-C6B1-4E6C-8364-FC8AF957CA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B6FBBF-8804-41F6-8DD6-D5FBEAFE0E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7E7BA2-1E9C-48EC-9DBA-7F928C1F91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6243035012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旅游教育和培训的可持续发展策略</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汇报人：PPT可修改</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2024-02-02</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a:ln w="28575">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a:ln>
              <a:solidFill>
                <a:srgbClr val="FFFFFF">
                  <a:alpha val="100000"/>
                </a:srgbClr>
              </a:solidFill>
            </a:ln>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旅游教育与培训现状分析</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可持续发展理念在旅游教育中应用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创新旅游人才培养模式探讨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师资队伍建设与激励机制设计</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a:ln w="28575">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a:ln>
              <a:solidFill>
                <a:srgbClr val="FFFFFF">
                  <a:alpha val="100000"/>
                </a:srgbClr>
              </a:solidFill>
            </a:ln>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校企合作模式在旅游培训中实践案例分享</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政策法规对旅游教育和培训影响分析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旅游教育与培训现状分析</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5330" b="25330"/>
          <a:stretch>
            <a:fillRect/>
          </a:stretch>
        </p:blipFill>
        <p:spPr>
          <a:xfrm>
            <a:off x="6230112" y="1739062"/>
            <a:ext cx="5058969" cy="2163308"/>
          </a:xfrm>
          <a:prstGeom prst="rect">
            <a:avLst/>
          </a:prstGeom>
          <a:ln w="19050">
            <a:solidFill>
              <a:schemeClr val="dk1"/>
            </a:solidFill>
          </a:ln>
        </p:spPr>
      </p:pic>
      <p:pic>
        <p:nvPicPr>
          <p:cNvPr id="3" name="Picture 3"/>
          <p:cNvPicPr>
            <a:picLocks noChangeAspect="1"/>
          </p:cNvPicPr>
          <p:nvPr/>
        </p:nvPicPr>
        <p:blipFill>
          <a:blip r:embed="rId3"/>
          <a:srcRect t="19199" b="19199"/>
          <a:stretch>
            <a:fillRect/>
          </a:stretch>
        </p:blipFill>
        <p:spPr>
          <a:xfrm>
            <a:off x="6233164" y="3914561"/>
            <a:ext cx="5058969" cy="2163307"/>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93859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467193"/>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国外旅游教育注重实践与创新，强调培养学生的实际操作能力和创新思维。</a:t>
            </a:r>
            <a:endParaRPr lang="en-US" sz="1100"/>
          </a:p>
        </p:txBody>
      </p:sp>
      <p:sp>
        <p:nvSpPr>
          <p:cNvPr id="7" name="AutoShape 7"/>
          <p:cNvSpPr/>
          <p:nvPr/>
        </p:nvSpPr>
        <p:spPr>
          <a:xfrm>
            <a:off x="763829" y="3650029"/>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74314" y="3736142"/>
            <a:ext cx="416357"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02</a:t>
            </a:r>
          </a:p>
        </p:txBody>
      </p:sp>
      <p:sp>
        <p:nvSpPr>
          <p:cNvPr id="9" name="AutoShape 9"/>
          <p:cNvSpPr/>
          <p:nvPr/>
        </p:nvSpPr>
        <p:spPr>
          <a:xfrm>
            <a:off x="1306341" y="3264741"/>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国内旅游教育则相对注重理论知识的传授，缺乏足够的实践环节和创新意识培养。</a:t>
            </a:r>
            <a:endParaRPr lang="en-US" sz="1100"/>
          </a:p>
        </p:txBody>
      </p:sp>
      <p:sp>
        <p:nvSpPr>
          <p:cNvPr id="10" name="AutoShape 10"/>
          <p:cNvSpPr/>
          <p:nvPr/>
        </p:nvSpPr>
        <p:spPr>
          <a:xfrm>
            <a:off x="763829" y="544148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3583" y="5527602"/>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2" name="AutoShape 12"/>
          <p:cNvSpPr/>
          <p:nvPr/>
        </p:nvSpPr>
        <p:spPr>
          <a:xfrm>
            <a:off x="1306341" y="506228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国内外旅游教育在课程设置、教学方法、师资力量等方面存在较大差异。</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国内外旅游教育发展对比</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1267054" y="172053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268776" y="178893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4" name="AutoShape 4"/>
          <p:cNvSpPr/>
          <p:nvPr/>
        </p:nvSpPr>
        <p:spPr>
          <a:xfrm>
            <a:off x="1804696" y="1549847"/>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当前旅游市场对人才的需求与旅游教育培养的人才之间存在一定程度的脱节。</a:t>
            </a:r>
            <a:endParaRPr lang="en-US" sz="1100"/>
          </a:p>
        </p:txBody>
      </p:sp>
      <p:sp>
        <p:nvSpPr>
          <p:cNvPr id="5" name="AutoShape 5"/>
          <p:cNvSpPr/>
          <p:nvPr/>
        </p:nvSpPr>
        <p:spPr>
          <a:xfrm>
            <a:off x="1267054" y="332962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78301" y="3398024"/>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
        <p:nvSpPr>
          <p:cNvPr id="7" name="AutoShape 7"/>
          <p:cNvSpPr/>
          <p:nvPr/>
        </p:nvSpPr>
        <p:spPr>
          <a:xfrm>
            <a:off x="1804696" y="3158939"/>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旅游市场需要具备实践经验、创新能力和跨文化交流能力的高素质人才。</a:t>
            </a:r>
            <a:endParaRPr lang="en-US" sz="1100"/>
          </a:p>
        </p:txBody>
      </p:sp>
      <p:pic>
        <p:nvPicPr>
          <p:cNvPr id="8" name="Picture 8"/>
          <p:cNvPicPr>
            <a:picLocks noChangeAspect="1"/>
          </p:cNvPicPr>
          <p:nvPr/>
        </p:nvPicPr>
        <p:blipFill>
          <a:blip r:embed="rId2"/>
          <a:stretch>
            <a:fillRect/>
          </a:stretch>
        </p:blipFill>
        <p:spPr>
          <a:xfrm>
            <a:off x="6907441" y="1806607"/>
            <a:ext cx="4502196" cy="4061765"/>
          </a:xfrm>
          <a:prstGeom prst="rect">
            <a:avLst/>
          </a:prstGeom>
        </p:spPr>
      </p:pic>
      <p:pic>
        <p:nvPicPr>
          <p:cNvPr id="9" name="Picture 9"/>
          <p:cNvPicPr>
            <a:picLocks noChangeAspect="1"/>
          </p:cNvPicPr>
          <p:nvPr/>
        </p:nvPicPr>
        <p:blipFill>
          <a:blip r:embed="rId3"/>
          <a:srcRect t="4478" b="4478"/>
          <a:stretch>
            <a:fillRect/>
          </a:stretch>
        </p:blipFill>
        <p:spPr>
          <a:xfrm>
            <a:off x="6907441" y="1792193"/>
            <a:ext cx="4502196" cy="2732628"/>
          </a:xfrm>
          <a:prstGeom prst="rect">
            <a:avLst/>
          </a:prstGeom>
        </p:spPr>
      </p:pic>
      <p:grpSp>
        <p:nvGrpSpPr>
          <p:cNvPr id="10" name="Group 10"/>
          <p:cNvGrpSpPr/>
          <p:nvPr/>
        </p:nvGrpSpPr>
        <p:grpSpPr>
          <a:xfrm>
            <a:off x="-2693471" y="4060468"/>
            <a:ext cx="5386942" cy="5386942"/>
            <a:chOff x="-2693471" y="4060468"/>
            <a:chExt cx="5386942" cy="5386942"/>
          </a:xfrm>
        </p:grpSpPr>
        <p:sp>
          <p:nvSpPr>
            <p:cNvPr id="11" name="AutoShape 11"/>
            <p:cNvSpPr/>
            <p:nvPr/>
          </p:nvSpPr>
          <p:spPr>
            <a:xfrm>
              <a:off x="-472539" y="6281401"/>
              <a:ext cx="945078" cy="945078"/>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4632" y="6059307"/>
              <a:ext cx="1389264" cy="1389264"/>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16725" y="5837215"/>
              <a:ext cx="1833451" cy="1833451"/>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38818" y="5615121"/>
              <a:ext cx="2277637" cy="2277637"/>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360912" y="5393028"/>
              <a:ext cx="2721823" cy="272182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583005" y="5170935"/>
              <a:ext cx="3166010" cy="3166010"/>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805098" y="4948842"/>
              <a:ext cx="3610196" cy="361019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027191" y="4726748"/>
              <a:ext cx="4054383" cy="405438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249285" y="4504655"/>
              <a:ext cx="4498569" cy="4498569"/>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2471378" y="4282562"/>
              <a:ext cx="4942756" cy="494275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693471" y="4060468"/>
              <a:ext cx="5386942" cy="5386942"/>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AutoShape 22"/>
          <p:cNvSpPr/>
          <p:nvPr/>
        </p:nvSpPr>
        <p:spPr>
          <a:xfrm>
            <a:off x="1804696" y="475036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而部分旅游教育机构的人才培养模式相对陈旧，无法满足市场需求。</a:t>
            </a:r>
            <a:endParaRPr lang="en-US" sz="1100"/>
          </a:p>
        </p:txBody>
      </p:sp>
      <p:sp>
        <p:nvSpPr>
          <p:cNvPr id="23" name="AutoShape 23"/>
          <p:cNvSpPr/>
          <p:nvPr/>
        </p:nvSpPr>
        <p:spPr>
          <a:xfrm>
            <a:off x="1262116" y="4828813"/>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市场需求与人才培养脱节问题</a:t>
              </a:r>
            </a:p>
          </p:txBody>
        </p:sp>
      </p:grpSp>
      <p:sp>
        <p:nvSpPr>
          <p:cNvPr id="46" name="TextBox 46"/>
          <p:cNvSpPr txBox="1"/>
          <p:nvPr/>
        </p:nvSpPr>
        <p:spPr>
          <a:xfrm>
            <a:off x="1273363" y="4897210"/>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https://d.book118.com/126243035012010100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28</Paragraphs>
  <Slides>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7</vt:i4>
      </vt:variant>
    </vt:vector>
  </HeadingPairs>
  <TitlesOfParts>
    <vt:vector baseType="lpstr" size="1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2024-09-23T20:47:21.190</cp:lastPrinted>
  <dcterms:created xsi:type="dcterms:W3CDTF">2024-09-23T12:47:21Z</dcterms:created>
  <dcterms:modified xsi:type="dcterms:W3CDTF">2024-09-23T12:47:23Z</dcterms:modified>
</cp:coreProperties>
</file>