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4002E5-3D7A-4400-B7CB-EF5ACA4119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37302F-DFC0-4883-9CEC-6FEF852F8C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A7EB0A-9B29-41BF-937B-5946A851A5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A41B772-9028-49D9-837F-44D4361EF0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4D0F058-54CC-403C-8814-2656525E4C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81D40CC-825D-406C-A967-43138A94B3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34FDF83-1707-4AEF-B6E3-553BD66715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A0DD733-96D6-4136-80B7-0B0BAA52EC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D010F50-2F7F-4413-B208-2A51353E4D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CFA083-5C05-47E7-9A47-6C2874CB6A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D534BD-A943-4C15-96EF-550D29AC3C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1695" y="5544503"/>
            <a:ext cx="4224233" cy="923330"/>
          </a:xfrm>
        </p:spPr>
        <p:txBody>
          <a:bodyPr wrap="none" anchor="b">
            <a:spAutoFit/>
          </a:bodyPr>
          <a:lstStyle>
            <a:lvl1pPr algn="l">
              <a:defRPr sz="6000" b="0" i="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1695" y="5051672"/>
            <a:ext cx="1980029" cy="4801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2800" b="0" i="0" spc="0">
                <a:solidFill>
                  <a:schemeClr val="tx1">
                    <a:lumMod val="50000"/>
                    <a:lumOff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5" name=""/>
        <p:cNvGrpSpPr/>
        <p:nvPr/>
      </p:nvGrpSpPr>
      <p:grpSpPr>
        <a:xfrm>
          <a:off x="0" y="0"/>
          <a:ext cx="0" cy="0"/>
        </a:xfrm>
      </p:grpSpPr>
      <p:sp>
        <p:nvSpPr>
          <p:cNvPr id="6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7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sp>
        <p:nvSpPr>
          <p:cNvPr id="12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13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4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5" name="图片 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6" name=""/>
        <p:cNvGrpSpPr/>
        <p:nvPr/>
      </p:nvGrpSpPr>
      <p:grpSpPr>
        <a:xfrm>
          <a:off x="0" y="0"/>
          <a:ext cx="0" cy="0"/>
        </a:xfrm>
      </p:grpSpPr>
      <p:pic>
        <p:nvPicPr>
          <p:cNvPr id="17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8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20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1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2" name=""/>
        <p:cNvGrpSpPr/>
        <p:nvPr/>
      </p:nvGrpSpPr>
      <p:grpSpPr>
        <a:xfrm>
          <a:off x="0" y="0"/>
          <a:ext cx="0" cy="0"/>
        </a:xfrm>
      </p:grpSpPr>
      <p:sp>
        <p:nvSpPr>
          <p:cNvPr id="23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24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5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6" name=""/>
        <p:cNvGrpSpPr/>
        <p:nvPr/>
      </p:nvGrpSpPr>
      <p:grpSpPr>
        <a:xfrm>
          <a:off x="0" y="0"/>
          <a:ext cx="0" cy="0"/>
        </a:xfrm>
      </p:grpSpPr>
      <p:pic>
        <p:nvPicPr>
          <p:cNvPr id="27" name="图片 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sp>
        <p:nvSpPr>
          <p:cNvPr id="29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0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1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2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2024/1/11</a:t>
            </a:fld>
            <a:endParaRPr lang="en-US" altLang="zh-CN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4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5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Relationship Id="rId3" Type="http://schemas.openxmlformats.org/officeDocument/2006/relationships/image" Target="../media/image4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27000113153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护理有关ppt背景图\n## 1.护理的基本概念与重要性\n### 1.1护理的定义及其发展历程\n### 1.2护理的核心价值观与使命\n### 1.3护理在医疗行业中的地位与作用\n## 2.护理的种类与适用范围\n### 2.1临床护理：常见疾病与症状的护理\n### 2.2康复护理：康复期间患者的护理\n### 2.3社区护理：家庭与社区的护理服务\n## 3.护理人员的基本素质与要求\n### 3.1护理人员的职业道德与责任感\n### 3.2护理人员的专业技能与知识\n### 3.3护理人员的沟通技巧与团队协作\n## 4.护理工作的组织与管理\n### 4.1护理部门的组织架构与管理模式\n### 4.2护理质量监控与持续改进\n### 4.3护理工作中的伦理问题与挑战\n## 5.护理技术的发展与创新\n### 5.1传统护理技术与现代护理技术的结合\n### 5.2护理技术的创新与未来发展趋势\n### 5.3护理技术在临床实践中的应用与效果评估\n## 6.护理教育与国际合作\n### 6.1护理教育的背景与发展趋势\n### 6.2国内外护理教育体系的比较与借鉴\n### 6.3护理领域的国际合作与交流\n&quot;,&quot;templateId&quot;:&quot;g4cp6mxhy78uudam11m8zmqt9y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1695" y="5553433"/>
            <a:ext cx="9931400" cy="91440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/>
              <a:t>护理有关ppt背景图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391695" y="5055553"/>
            <a:ext cx="5786771" cy="476250"/>
          </a:xfrm>
        </p:spPr>
        <p:txBody>
          <a:bodyPr vert="horz" wrap="square" lIns="91440" tIns="45720" rIns="91440" bIns="45720" anchor="b">
            <a:spAutoFit/>
          </a:bodyPr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latin typeface="+mj-ea"/>
              <a:ea typeface="+mj-ea"/>
            </a:endParaRPr>
          </a:p>
        </p:txBody>
      </p:sp>
      <p:sp>
        <p:nvSpPr>
          <p:cNvPr id="5" name="文本占位符 20" descr="{&quot;isTemplate&quot;:false,&quot;type&quot;:&quot;subTitle&quot;,&quot;canOmit&quot;:true,&quot;range&quot;:0}"/>
          <p:cNvSpPr txBox="1"/>
          <p:nvPr/>
        </p:nvSpPr>
        <p:spPr>
          <a:xfrm>
            <a:off x="10314921" y="6131138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72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18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护理的基本概念与重要性</a:t>
            </a:r>
            <a:endParaRPr/>
          </a:p>
        </p:txBody>
      </p:sp>
      <p:sp>
        <p:nvSpPr>
          <p:cNvPr id="119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01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9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10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211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212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护理是一门专业学科，通过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评估、诊断、计划、实施和评价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等方法，为患者提供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身体、心理、社会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的整体护理。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护理的目标是促进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健康、预防疾病、减轻痛苦、恢复健康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，以及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提高生活质量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。</a:t>
                </a:r>
                <a:endParaRPr/>
              </a:p>
            </p:txBody>
          </p:sp>
          <p:sp>
            <p:nvSpPr>
              <p:cNvPr id="213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护理的定义</a:t>
                </a:r>
                <a:endParaRPr/>
              </a:p>
            </p:txBody>
          </p:sp>
          <p:sp>
            <p:nvSpPr>
              <p:cNvPr id="214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5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16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217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古代护理：主要依赖于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经验、习俗和宗教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，护理工作主要由家庭主妇、邻里和宗教人士承担。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近现代护理：随着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医学、科技和社会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的发展，护理逐渐成为一种专业，护理人员接受专业培训，护理工作逐渐从家庭走向医院。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现代护理：护理学科不断发展，形成了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多元化、专业化、人性化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的护理体系，护理工作涉及各个领域，如临床护理、康复护理、社区护理等。</a:t>
                </a:r>
                <a:endParaRPr/>
              </a:p>
            </p:txBody>
          </p:sp>
          <p:sp>
            <p:nvSpPr>
              <p:cNvPr id="218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护理的发展历程</a:t>
                </a:r>
                <a:endParaRPr/>
              </a:p>
            </p:txBody>
          </p:sp>
          <p:sp>
            <p:nvSpPr>
              <p:cNvPr id="219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0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2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护理的定义及其发展历程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2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2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2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护理的核心价值观</a:t>
                </a:r>
                <a:endParaRPr/>
              </a:p>
            </p:txBody>
          </p:sp>
          <p:sp>
            <p:nvSpPr>
              <p:cNvPr id="22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尊重患者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：尊重患者的权益，尊重患者的需求，尊重患者的个性。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关爱患者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：关心患者的健康，关心患者的生活，关心患者的心理。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专业至上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：以专业知识和技能为基础，提供优质的护理服务。</a:t>
                </a:r>
                <a:endParaRPr/>
              </a:p>
            </p:txBody>
          </p:sp>
          <p:sp>
            <p:nvSpPr>
              <p:cNvPr id="22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3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3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护理的使命</a:t>
                </a:r>
                <a:endParaRPr/>
              </a:p>
            </p:txBody>
          </p:sp>
          <p:sp>
            <p:nvSpPr>
              <p:cNvPr id="23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为患者提供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全面、全程、全方位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的护理服务，促进患者健康。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为社会提供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健康、合格、有素质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的护理人才，提高医疗卫生水平。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为护理专业发展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创新、发展、提高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，推动护理学科进步。</a:t>
                </a:r>
                <a:endParaRPr/>
              </a:p>
            </p:txBody>
          </p:sp>
          <p:sp>
            <p:nvSpPr>
              <p:cNvPr id="23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3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护理的核心价值观与使命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4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4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4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护理在医疗行业中的地位</a:t>
                </a:r>
                <a:endParaRPr/>
              </a:p>
            </p:txBody>
          </p:sp>
          <p:sp>
            <p:nvSpPr>
              <p:cNvPr id="24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护理是医疗工作的重要组成部分，与医疗、预防、康复、健康教育等相互关联，共同保障人们的健康。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护理工作涉及医疗行业的各个领域，如门诊、住院、急诊、康复等，护理人员是医疗团队的重要成员。</a:t>
                </a:r>
                <a:endParaRPr/>
              </a:p>
            </p:txBody>
          </p:sp>
          <p:sp>
            <p:nvSpPr>
              <p:cNvPr id="24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5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5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护理在医疗行业中的作用</a:t>
                </a:r>
                <a:endParaRPr/>
              </a:p>
            </p:txBody>
          </p:sp>
          <p:sp>
            <p:nvSpPr>
              <p:cNvPr id="25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护理工作可以提高医疗服务的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质量、效率、效果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，降低医疗风险。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护理工作可以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减轻患者痛苦、促进患者康复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，提高患者的生活质量。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护理工作可以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培养人才、发展专业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，推动医疗卫生事业的发展。</a:t>
                </a:r>
                <a:endParaRPr/>
              </a:p>
            </p:txBody>
          </p:sp>
          <p:sp>
            <p:nvSpPr>
              <p:cNvPr id="25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5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护理在医疗行业中的地位与作用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8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59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护理的种类与适用范围</a:t>
            </a:r>
            <a:endParaRPr/>
          </a:p>
        </p:txBody>
      </p:sp>
      <p:sp>
        <p:nvSpPr>
          <p:cNvPr id="260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02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6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临床护理：常见疾病与症状的护理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6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64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6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临床护理的定义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临床护理是指在医院环境下，针对患者的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疾病、症状、体征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进行的护理工作。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临床护理包括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病情观察、治疗护理、生活护理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等方面，旨在促进患者康复。</a:t>
                </a:r>
                <a:endParaRPr/>
              </a:p>
            </p:txBody>
          </p:sp>
          <p:pic>
            <p:nvPicPr>
              <p:cNvPr id="26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69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7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临床护理的适用范围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临床护理适用于各种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疾病、症状、体征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的护理，如内科、外科、妇科、儿科等各种疾病的护理。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临床护理适用于各种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治疗方式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的护理，如药物治疗、手术治疗、康复治疗等各种治疗方式的护理。</a:t>
                </a:r>
                <a:endParaRPr/>
              </a:p>
            </p:txBody>
          </p:sp>
          <p:pic>
            <p:nvPicPr>
              <p:cNvPr id="27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7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康复护理：康复期间患者的护理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7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77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7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康复护理的定义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康复护理是指在康复期间，针对患者的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功能、心理、社会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需求进行的护理工作。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康复护理旨在帮助患者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恢复功能、提高生活质量、重返社会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。</a:t>
                </a:r>
                <a:endParaRPr/>
              </a:p>
            </p:txBody>
          </p:sp>
          <p:pic>
            <p:nvPicPr>
              <p:cNvPr id="28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82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8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康复护理的适用范围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康复护理适用于各种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疾病、损伤、残疾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的康复期护理，如脑卒中、骨折、心脏病等疾病的康复护理。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康复护理适用于各种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康复治疗方式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的护理，如物理治疗、言语治疗、职业治疗等各种康复治疗方式的护理。</a:t>
                </a:r>
                <a:endParaRPr/>
              </a:p>
            </p:txBody>
          </p:sp>
          <p:pic>
            <p:nvPicPr>
              <p:cNvPr id="28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8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8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9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9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社区护理的定义</a:t>
                </a:r>
                <a:endParaRPr/>
              </a:p>
            </p:txBody>
          </p:sp>
          <p:sp>
            <p:nvSpPr>
              <p:cNvPr id="29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社区护理是指在家庭和社区环境下，针对患者的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健康需求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进行的护理工作。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社区护理旨在帮助患者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维持健康、预防疾病、提高生活质量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。</a:t>
                </a:r>
                <a:endParaRPr/>
              </a:p>
            </p:txBody>
          </p:sp>
          <p:sp>
            <p:nvSpPr>
              <p:cNvPr id="29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9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9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9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社区护理的适用范围</a:t>
                </a:r>
                <a:endParaRPr/>
              </a:p>
            </p:txBody>
          </p:sp>
          <p:sp>
            <p:nvSpPr>
              <p:cNvPr id="29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社区护理适用于各种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年龄、性别、健康状况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的人群，如儿童、青少年、成年人、老年人等各种人群的护理。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社区护理适用于各种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家庭、社区环境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的护理，如家庭护理、日间护理、机构护理等各种家庭和社区环境的护理。</a:t>
                </a:r>
                <a:endParaRPr/>
              </a:p>
            </p:txBody>
          </p:sp>
          <p:sp>
            <p:nvSpPr>
              <p:cNvPr id="30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0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0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社区护理：家庭与社区的护理服务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护理人员的基本素质与要求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03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护理人员的职业道德与责任感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护理人员的职业道德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护理人员应具有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爱岗敬业、诚实守信、团结协作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的职业道德。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护理人员应尊重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患者权益、尊重患者个性、尊重患者隐私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。</a:t>
                </a:r>
                <a:endParaRPr/>
              </a:p>
            </p:txBody>
          </p:sp>
          <p:pic>
            <p:nvPicPr>
              <p:cNvPr id="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护理人员的责任感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护理人员应具有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患者至上、服务至上、质量至上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的责任感。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护理人员应对患者的健康和安全负责，对护理工作的质量和效果负责。</a:t>
                </a:r>
                <a:endParaRPr/>
              </a:p>
            </p:txBody>
          </p:sp>
          <p:pic>
            <p:nvPicPr>
              <p:cNvPr id="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护理人员的专业技能</a:t>
                </a:r>
                <a:endParaRPr/>
              </a:p>
            </p:txBody>
          </p:sp>
          <p:sp>
            <p:nvSpPr>
              <p:cNvPr id="2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护理人员应具有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评估、诊断、计划、实施、评价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的护理技能。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护理人员应具有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护理操作、护理管理、护理教育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等技能。</a:t>
                </a:r>
                <a:endParaRPr/>
              </a:p>
            </p:txBody>
          </p:sp>
          <p:sp>
            <p:nvSpPr>
              <p:cNvPr id="2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护理人员的知识</a:t>
                </a:r>
                <a:endParaRPr/>
              </a:p>
            </p:txBody>
          </p:sp>
          <p:sp>
            <p:nvSpPr>
              <p:cNvPr id="3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护理人员应具有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医学、护理、人文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等方面的知识。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护理人员应了解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疾病、药物、治疗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等方面的知识。</a:t>
                </a:r>
                <a:endParaRPr/>
              </a:p>
            </p:txBody>
          </p:sp>
          <p:sp>
            <p:nvSpPr>
              <p:cNvPr id="3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4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护理人员的专业技能与知识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4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护理人员的沟通技巧与团队协作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4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44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4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护理人员的沟通技巧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护理人员应具有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倾听、表达、解释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的沟通技巧。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护理人员应能够与患者、家属、同事等建立良好的沟通关系。</a:t>
                </a:r>
                <a:endParaRPr/>
              </a:p>
            </p:txBody>
          </p:sp>
          <p:pic>
            <p:nvPicPr>
              <p:cNvPr id="4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49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5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护理人员的团队协作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护理人员应具有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协作、支持、创新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的团队精神。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护理人员应能够在团队中发挥自己的优势，共同完成护理任务。</a:t>
                </a:r>
                <a:endParaRPr/>
              </a:p>
            </p:txBody>
          </p:sp>
          <p:pic>
            <p:nvPicPr>
              <p:cNvPr id="5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https://d.book118.com/127000113153006043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humanities_architecture_blue">
      <a:dk1>
        <a:srgbClr val="000000"/>
      </a:dk1>
      <a:lt1>
        <a:srgbClr val="FFFFFF"/>
      </a:lt1>
      <a:dk2>
        <a:srgbClr val="0A102F"/>
      </a:dk2>
      <a:lt2>
        <a:srgbClr val="DEEFF8"/>
      </a:lt2>
      <a:accent1>
        <a:srgbClr val="2565A9"/>
      </a:accent1>
      <a:accent2>
        <a:srgbClr val="94CAE9"/>
      </a:accent2>
      <a:accent3>
        <a:srgbClr val="4D98D1"/>
      </a:accent3>
      <a:accent4>
        <a:srgbClr val="315C89"/>
      </a:accent4>
      <a:accent5>
        <a:srgbClr val="5880A4"/>
      </a:accent5>
      <a:accent6>
        <a:srgbClr val="1C2F45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护理有关ppt背景图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2024-09-17T21:17:31.370</cp:lastPrinted>
  <dcterms:created xsi:type="dcterms:W3CDTF">2024-09-17T13:17:31Z</dcterms:created>
  <dcterms:modified xsi:type="dcterms:W3CDTF">2024-09-17T13:17:33Z</dcterms:modified>
</cp:coreProperties>
</file>