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F0414-AB65-4FD1-8EE3-A7ACDAB8A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80E6C-D2F6-4848-B071-93CF6FBFC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4BBC6-AA38-4054-9A63-541FD8A00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8E3EFB-AF80-47BD-B4C2-F5526DA05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5AB42E-F858-4031-BBF0-0DF0B1223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42736D-EB8A-47CB-82CA-08F5EDF92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806FBF-6B70-4195-AB53-B81E04E84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BEEB19-7E13-4723-B5EE-A2A849E36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CFF7C-EDB2-4743-9676-0274A7C33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28A57-9F4A-49AB-9ED9-37B4B3339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F85F4-2EEB-45C7-A696-1EAFE7EEE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5.jpeg" /><Relationship Id="rId4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16160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微量元素缺乏护理PPT\n## 1.微量元素的基本概念与重要性\n### 1.1什么是微量元素及其种类\n### 1.2微量元素在人体健康中的作用\n### 1.3微量元素缺乏对健康的影响\n## 2.微量元素缺乏的原因及常见症状\n### 2.1微量元素缺乏的主要原因\n### 2.2微量元素缺乏的常见症状\n### 2.3微量元素缺乏的诊断方法\n## 3.微量元素缺乏的预防策略\n### 3.1保持均衡的饮食结构\n### 3.2合理摄入富含微量元素的食物\n### 3.3养成良好的生活习惯\n## 4.微量元素缺乏的治疗方法\n### 4.1药物治疗及注意事项\n### 4.2中医治疗及食疗方法\n### 4.3心理调适与运动锻炼\n## 5.微量元素缺乏护理的案例分析\n### 5.1儿童微量元素缺乏案例分析\n### 5.2孕妇微量元素缺乏案例分析\n### 5.3老年人微量元素缺乏案例分析\n## 6.微量元素缺乏护理的未来展望\n### 6.1微量元素补充剂的研究与应用\n### 6.2微量元素检测技术的创新与发展\n### 6.3微量元素缺乏护理的个性化与精准化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微量元素缺乏护理PPT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微量元素的基本概念与重要性</a:t>
            </a:r>
            <a:endParaRPr/>
          </a:p>
        </p:txBody>
      </p:sp>
      <p:sp>
        <p:nvSpPr>
          <p:cNvPr id="14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4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微量元素的定义</a:t>
                </a:r>
                <a:endParaRPr/>
              </a:p>
            </p:txBody>
          </p:sp>
          <p:sp>
            <p:nvSpPr>
              <p:cNvPr id="23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体内含量极少，但对生命活动至关重要的元素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包括铁、锌、硒、碘、铜等</a:t>
                </a:r>
                <a:endParaRPr/>
              </a:p>
            </p:txBody>
          </p:sp>
        </p:grpSp>
        <p:grpSp>
          <p:nvGrpSpPr>
            <p:cNvPr id="23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微量元素的种类</a:t>
                </a:r>
                <a:endParaRPr/>
              </a:p>
            </p:txBody>
          </p:sp>
          <p:sp>
            <p:nvSpPr>
              <p:cNvPr id="23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必需微量元素：如铁、锌、硒、碘、铜等，人体无法自身合成，必须从食物或补充剂中摄取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非必需微量元素：如铅、镉、汞等，人体不需要大量摄取，但过量会对健康产生不良影响</a:t>
                </a:r>
                <a:endParaRPr/>
              </a:p>
            </p:txBody>
          </p:sp>
        </p:grpSp>
        <p:grpSp>
          <p:nvGrpSpPr>
            <p:cNvPr id="23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微量元素的存在形式</a:t>
                </a:r>
                <a:endParaRPr/>
              </a:p>
            </p:txBody>
          </p:sp>
          <p:sp>
            <p:nvSpPr>
              <p:cNvPr id="24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元素形式：如铁、锌、铜等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化合物形式：如碘酸钾、硒酸钠等</a:t>
                </a:r>
                <a:endParaRPr/>
              </a:p>
            </p:txBody>
          </p:sp>
        </p:grpSp>
      </p:grpSp>
      <p:pic>
        <p:nvPicPr>
          <p:cNvPr id="24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什么是微量元素及其种类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8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9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5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51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52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53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参与细胞内酶的合成和激活，影响新陈代谢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参与能量代谢，维持体温和血压稳定</a:t>
                </a:r>
                <a:endParaRPr/>
              </a:p>
            </p:txBody>
          </p:sp>
          <p:sp>
            <p:nvSpPr>
              <p:cNvPr id="254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维持生命活动</a:t>
                </a:r>
                <a:endParaRPr/>
              </a:p>
            </p:txBody>
          </p:sp>
        </p:grpSp>
        <p:grpSp>
          <p:nvGrpSpPr>
            <p:cNvPr id="255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5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促进生长发育</a:t>
                </a:r>
                <a:endParaRPr/>
              </a:p>
            </p:txBody>
          </p:sp>
          <p:sp>
            <p:nvSpPr>
              <p:cNvPr id="25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影响骨骼、牙齿的发育和强度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影响神经系统和免疫系统的发育和功能</a:t>
                </a:r>
                <a:endParaRPr/>
              </a:p>
            </p:txBody>
          </p:sp>
        </p:grpSp>
        <p:grpSp>
          <p:nvGrpSpPr>
            <p:cNvPr id="258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59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抵抗疾病</a:t>
                </a:r>
                <a:endParaRPr/>
              </a:p>
            </p:txBody>
          </p:sp>
          <p:sp>
            <p:nvSpPr>
              <p:cNvPr id="260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增强免疫力，抵抗病毒感染和细菌感染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减少氧化应激，降低患慢性病风险</a:t>
                </a:r>
                <a:endParaRPr/>
              </a:p>
            </p:txBody>
          </p: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微量元素在人体健康中的作用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2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3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4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6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6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6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缺乏铁导致贫血，影响生长发育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缺乏锌导致食欲减退，影响生长发育</a:t>
                </a:r>
                <a:endParaRPr/>
              </a:p>
            </p:txBody>
          </p:sp>
          <p:sp>
            <p:nvSpPr>
              <p:cNvPr id="2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生长发育迟缓</a:t>
                </a:r>
                <a:endParaRPr/>
              </a:p>
            </p:txBody>
          </p:sp>
        </p:grpSp>
        <p:grpSp>
          <p:nvGrpSpPr>
            <p:cNvPr id="27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7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缺乏硒导致免疫系统功能减弱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缺乏碘导致甲状腺功能减退，影响免疫力</a:t>
                </a:r>
                <a:endParaRPr/>
              </a:p>
            </p:txBody>
          </p:sp>
          <p:sp>
            <p:nvSpPr>
              <p:cNvPr id="27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免疫力下降</a:t>
                </a:r>
                <a:endParaRPr/>
              </a:p>
            </p:txBody>
          </p:sp>
          <p:sp>
            <p:nvSpPr>
              <p:cNvPr id="27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7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缺乏铜导致心血管病风险增加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铅、镉等重金属过量摄入导致肾脏、肝脏等器官损害</a:t>
                </a:r>
                <a:endParaRPr/>
              </a:p>
            </p:txBody>
          </p:sp>
          <p:sp>
            <p:nvSpPr>
              <p:cNvPr id="27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慢性病风险增加</a:t>
                </a:r>
                <a:endParaRPr/>
              </a:p>
            </p:txBody>
          </p:sp>
          <p:sp>
            <p:nvSpPr>
              <p:cNvPr id="27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微量元素缺乏对健康的影响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微量元素缺乏的原因及常见症状</a:t>
            </a:r>
            <a:endParaRPr/>
          </a:p>
        </p:txBody>
      </p:sp>
      <p:sp>
        <p:nvSpPr>
          <p:cNvPr id="28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8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8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8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饮食结构不合理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长期摄入单一食物，导致某些微量元素摄入不足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食物加工过程中微量元素丢失过多</a:t>
                </a:r>
                <a:endParaRPr/>
              </a:p>
            </p:txBody>
          </p:sp>
          <p:sp>
            <p:nvSpPr>
              <p:cNvPr id="29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消化吸收功能障碍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消化道疾病导致微量元素吸收减少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某些药物影响微量元素的吸收和利用</a:t>
                </a:r>
                <a:endParaRPr/>
              </a:p>
            </p:txBody>
          </p:sp>
          <p:sp>
            <p:nvSpPr>
              <p:cNvPr id="29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生活习惯不良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长期熬夜、吸烟、饮酒等不良生活习惯影响微量元素的摄取和代谢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长期生活在高污染环境中，导致微量元素摄入不足</a:t>
                </a:r>
                <a:endParaRPr/>
              </a:p>
            </p:txBody>
          </p:sp>
          <p:sp>
            <p:nvSpPr>
              <p:cNvPr id="29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微量元素缺乏的主要原因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0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0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0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贫血</a:t>
                </a:r>
                <a:endParaRPr/>
              </a:p>
            </p:txBody>
          </p:sp>
          <p:sp>
            <p:nvSpPr>
              <p:cNvPr id="30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缺乏铁导致贫血，表现为面色苍白、乏力、心悸等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缺乏维生素B12和叶酸导致贫血，表现为面色苍白、乏力、心悸等</a:t>
                </a:r>
                <a:endParaRPr/>
              </a:p>
            </p:txBody>
          </p:sp>
        </p:grpSp>
        <p:grpSp>
          <p:nvGrpSpPr>
            <p:cNvPr id="30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0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食欲减退</a:t>
                </a:r>
                <a:endParaRPr/>
              </a:p>
            </p:txBody>
          </p:sp>
          <p:sp>
            <p:nvSpPr>
              <p:cNvPr id="30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缺乏锌导致食欲减退，表现为味觉减退、厌食等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缺乏镁导致食欲减退，表现为恶心、呕吐等</a:t>
                </a:r>
                <a:endParaRPr/>
              </a:p>
            </p:txBody>
          </p:sp>
        </p:grpSp>
        <p:grpSp>
          <p:nvGrpSpPr>
            <p:cNvPr id="31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1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免疫力下降</a:t>
                </a:r>
                <a:endParaRPr/>
              </a:p>
            </p:txBody>
          </p:sp>
          <p:sp>
            <p:nvSpPr>
              <p:cNvPr id="31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缺乏硒导致免疫力下降，容易感冒、感染等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缺乏碘导致免疫力下降，容易感冒、感染等</a:t>
                </a:r>
                <a:endParaRPr/>
              </a:p>
            </p:txBody>
          </p:sp>
        </p:grpSp>
      </p:grpSp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微量元素缺乏的常见症状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1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1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血液检测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检测血液中微量元素的含量，判断是否存在缺乏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检测血液中相关酶的活性，评估微量元素的功能状态</a:t>
                </a:r>
                <a:endParaRPr/>
              </a:p>
            </p:txBody>
          </p:sp>
          <p:sp>
            <p:nvSpPr>
              <p:cNvPr id="32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尿液检测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检测尿液中微量元素的含量，判断是否存在缺乏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检测尿液中相关酶的活性，评估微量元素的功能状态</a:t>
                </a:r>
                <a:endParaRPr/>
              </a:p>
            </p:txBody>
          </p:sp>
          <p:sp>
            <p:nvSpPr>
              <p:cNvPr id="32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发热门诊检查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针对性地进行微量元素缺乏的相关检查，如骨密度检查、免疫力检查等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根据检查结果，进行针对性的治疗和护理</a:t>
                </a:r>
                <a:endParaRPr/>
              </a:p>
            </p:txBody>
          </p:sp>
          <p:sp>
            <p:nvSpPr>
              <p:cNvPr id="32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微量元素缺乏的诊断方法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微量元素缺乏的预防策略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合理搭配食物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保证摄入足够的谷物、蔬菜、水果、肉类、奶制品等食物，确保微量元素摄入全面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适当增加富含微量元素的食物，如坚果、海产品、动物内脏等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避免食物污染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选择新鲜、无污染的食材，避免摄入过量重金属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妥善保存食物，避免食物变质导致微量元素丢失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保持均衡的饮食结构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30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椭圆 49"/>
          <p:cNvSpPr>
            <a:spLocks noChangeAspect="1"/>
          </p:cNvSpPr>
          <p:nvPr/>
        </p:nvSpPr>
        <p:spPr>
          <a:xfrm>
            <a:off x="6756206" y="2073675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2" name="椭圆 2"/>
          <p:cNvSpPr>
            <a:spLocks noChangeAspect="1"/>
          </p:cNvSpPr>
          <p:nvPr/>
        </p:nvSpPr>
        <p:spPr>
          <a:xfrm>
            <a:off x="6756206" y="3213000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03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3" name="椭圆 1"/>
          <p:cNvSpPr>
            <a:spLocks noChangeAspect="1"/>
          </p:cNvSpPr>
          <p:nvPr/>
        </p:nvSpPr>
        <p:spPr>
          <a:xfrm>
            <a:off x="6756206" y="4352325"/>
            <a:ext cx="864000" cy="8640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04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4" name="椭圆 18"/>
          <p:cNvSpPr>
            <a:spLocks noChangeAspect="1"/>
          </p:cNvSpPr>
          <p:nvPr/>
        </p:nvSpPr>
        <p:spPr>
          <a:xfrm>
            <a:off x="6756206" y="93435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5" name="椭圆 22"/>
          <p:cNvSpPr>
            <a:spLocks noChangeAspect="1"/>
          </p:cNvSpPr>
          <p:nvPr/>
        </p:nvSpPr>
        <p:spPr>
          <a:xfrm>
            <a:off x="6756206" y="5491649"/>
            <a:ext cx="864000" cy="864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05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3086112" y="934351"/>
            <a:ext cx="8204187" cy="5923712"/>
            <a:chOff x="3086112" y="934351"/>
            <a:chExt cx="8204187" cy="5923712"/>
          </a:xfrm>
        </p:grpSpPr>
        <p:grpSp>
          <p:nvGrpSpPr>
            <p:cNvPr id="37" name=""/>
            <p:cNvGrpSpPr/>
            <p:nvPr/>
          </p:nvGrpSpPr>
          <p:grpSpPr>
            <a:xfrm>
              <a:off x="7877765" y="934351"/>
              <a:ext cx="3412534" cy="1366414"/>
              <a:chOff x="7877765" y="934351"/>
              <a:chExt cx="3412534" cy="1366414"/>
            </a:xfrm>
          </p:grpSpPr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934351"/>
                <a:ext cx="341253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谷物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877765" y="1334461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选择富含微量元素的谷物，如糙米、全麦面包等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适当增加谷物的摄入，保证微量元素的摄入</a:t>
                </a:r>
                <a:endParaRPr/>
              </a:p>
            </p:txBody>
          </p:sp>
        </p:grpSp>
        <p:grpSp>
          <p:nvGrpSpPr>
            <p:cNvPr id="40" name=""/>
            <p:cNvGrpSpPr/>
            <p:nvPr/>
          </p:nvGrpSpPr>
          <p:grpSpPr>
            <a:xfrm>
              <a:off x="3086112" y="2073675"/>
              <a:ext cx="3412535" cy="1366414"/>
              <a:chOff x="3086112" y="2073675"/>
              <a:chExt cx="3412535" cy="1366414"/>
            </a:xfrm>
          </p:grpSpPr>
          <p:sp>
            <p:nvSpPr>
              <p:cNvPr id="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086112" y="2073675"/>
                <a:ext cx="341253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蔬菜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086112" y="2473785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选择富含微量元素的蔬菜，如菠菜、芹菜、海带等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适当增加蔬菜的摄入，保证微量元素的摄入</a:t>
                </a:r>
                <a:endParaRPr/>
              </a:p>
            </p:txBody>
          </p:sp>
        </p:grpSp>
        <p:grpSp>
          <p:nvGrpSpPr>
            <p:cNvPr id="43" name=""/>
            <p:cNvGrpSpPr/>
            <p:nvPr/>
          </p:nvGrpSpPr>
          <p:grpSpPr>
            <a:xfrm>
              <a:off x="7877764" y="3212999"/>
              <a:ext cx="3412534" cy="1366414"/>
              <a:chOff x="7877764" y="3212999"/>
              <a:chExt cx="3412534" cy="1366414"/>
            </a:xfrm>
          </p:grpSpPr>
          <p:sp>
            <p:nvSpPr>
              <p:cNvPr id="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3212999"/>
                <a:ext cx="341253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877764" y="3613109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选择富含微量元素的水果，如苹果、香蕉、葡萄等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适当增加水果的摄入，保证微量元素的摄入</a:t>
                </a:r>
                <a:endParaRPr/>
              </a:p>
            </p:txBody>
          </p:sp>
        </p:grpSp>
        <p:grpSp>
          <p:nvGrpSpPr>
            <p:cNvPr id="46" name=""/>
            <p:cNvGrpSpPr/>
            <p:nvPr/>
          </p:nvGrpSpPr>
          <p:grpSpPr>
            <a:xfrm>
              <a:off x="3086112" y="4352324"/>
              <a:ext cx="3412535" cy="1366414"/>
              <a:chOff x="3086112" y="4352324"/>
              <a:chExt cx="3412535" cy="1366414"/>
            </a:xfrm>
          </p:grpSpPr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086112" y="4352324"/>
                <a:ext cx="341253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肉类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086112" y="4752434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选择富含微量元素的肉类，如鸡肉、鱼肉、牛肉等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适当增加肉类的摄入，保证微量元素的摄入</a:t>
                </a:r>
                <a:endParaRPr/>
              </a:p>
            </p:txBody>
          </p:sp>
        </p:grpSp>
        <p:grpSp>
          <p:nvGrpSpPr>
            <p:cNvPr id="49" name=""/>
            <p:cNvGrpSpPr/>
            <p:nvPr/>
          </p:nvGrpSpPr>
          <p:grpSpPr>
            <a:xfrm>
              <a:off x="7877765" y="5491649"/>
              <a:ext cx="3412534" cy="1366414"/>
              <a:chOff x="7877765" y="5491649"/>
              <a:chExt cx="3412534" cy="1366414"/>
            </a:xfrm>
          </p:grpSpPr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5491649"/>
                <a:ext cx="341253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奶制品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877765" y="5891759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选择富含微量元素的奶制品，如牛奶、酸奶等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适当增加奶制品的摄入，保证微量元素的摄入</a:t>
                </a:r>
                <a:endParaRPr/>
              </a:p>
            </p:txBody>
          </p:sp>
        </p:grpSp>
      </p:grpSp>
      <p:sp>
        <p:nvSpPr>
          <p:cNvPr id="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合理摄入富含微量元素的食物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养成良好的生活习惯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56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5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规律作息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保持充足的睡眠，避免熬夜导致微量元素摄入不足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规律作息，有助于身体对微量元素的吸收和利用</a:t>
                </a:r>
                <a:endParaRPr/>
              </a:p>
            </p:txBody>
          </p:sp>
          <p:pic>
            <p:nvPicPr>
              <p:cNvPr id="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61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6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健康饮食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避免过度摄入高糖、高脂食物，导致微量元素摄入不足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适当增加富含微量元素的食物，保证微量元素的摄入</a:t>
                </a:r>
                <a:endParaRPr/>
              </a:p>
            </p:txBody>
          </p:sp>
          <p:pic>
            <p:nvPicPr>
              <p:cNvPr id="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66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6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戒烟限酒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吸烟、饮酒会影响微量元素的吸收和利用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戒烟限酒，有助于维持微量元素的平衡</a:t>
                </a:r>
                <a:endParaRPr/>
              </a:p>
            </p:txBody>
          </p:sp>
          <p:pic>
            <p:nvPicPr>
              <p:cNvPr id="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https://d.book118.com/127016160153006043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微量元素缺乏护理PPT</vt:lpstr>
      <vt:lpstr>微量元素的基本概念与重要性</vt:lpstr>
      <vt:lpstr>PowerPoint Presentation</vt:lpstr>
      <vt:lpstr>PowerPoint Presentation</vt:lpstr>
      <vt:lpstr>PowerPoint Presentation</vt:lpstr>
      <vt:lpstr>微量元素缺乏的原因及常见症状</vt:lpstr>
      <vt:lpstr>PowerPoint Presentation</vt:lpstr>
      <vt:lpstr>PowerPoint Presentation</vt:lpstr>
      <vt:lpstr>PowerPoint Presentation</vt:lpstr>
      <vt:lpstr>微量元素缺乏的预防策略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2024-09-17T21:24:17.736</cp:lastPrinted>
  <dcterms:created xsi:type="dcterms:W3CDTF">2024-09-17T13:24:17Z</dcterms:created>
  <dcterms:modified xsi:type="dcterms:W3CDTF">2024-09-17T13:24:19Z</dcterms:modified>
</cp:coreProperties>
</file>