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1BA64-4660-478D-887D-C6C69DE11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55535-F3B4-4ADA-8980-F46B5A919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EBE86-1DB7-4AE5-ACFF-1082B28B3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5E581-811B-4CBD-AB44-8FAD7B710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18BBA-C537-44CB-9A0B-04E9511F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446B07-1C92-43F0-94DB-628016ACC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87D932-8C6A-4E6E-9F0A-A09CABCD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EBBD9-8706-40A8-B051-3E3258DC3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34AED-AA52-4330-B1D6-6EF268E13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D9692-AC72-4151-AF2A-0C6E87672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3CA57-19EA-480C-B013-F722C3236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22" Type="http://schemas.openxmlformats.org/officeDocument/2006/relationships/tags" Target="../tags/tag201.xml" /><Relationship Id="rId23" Type="http://schemas.openxmlformats.org/officeDocument/2006/relationships/tags" Target="../tags/tag202.xml" /><Relationship Id="rId24" Type="http://schemas.openxmlformats.org/officeDocument/2006/relationships/tags" Target="../tags/tag203.xml" /><Relationship Id="rId25" Type="http://schemas.openxmlformats.org/officeDocument/2006/relationships/tags" Target="../tags/tag204.xml" /><Relationship Id="rId26" Type="http://schemas.openxmlformats.org/officeDocument/2006/relationships/tags" Target="../tags/tag205.xml" /><Relationship Id="rId27" Type="http://schemas.openxmlformats.org/officeDocument/2006/relationships/tags" Target="../tags/tag206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30" Type="http://schemas.openxmlformats.org/officeDocument/2006/relationships/tags" Target="../tags/tag235.xml" /><Relationship Id="rId31" Type="http://schemas.openxmlformats.org/officeDocument/2006/relationships/tags" Target="../tags/tag236.xml" /><Relationship Id="rId32" Type="http://schemas.openxmlformats.org/officeDocument/2006/relationships/tags" Target="../tags/tag237.xml" /><Relationship Id="rId33" Type="http://schemas.openxmlformats.org/officeDocument/2006/relationships/tags" Target="../tags/tag23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19" Type="http://schemas.openxmlformats.org/officeDocument/2006/relationships/tags" Target="../tags/tag281.xml" /><Relationship Id="rId2" Type="http://schemas.openxmlformats.org/officeDocument/2006/relationships/tags" Target="../tags/tag264.xml" /><Relationship Id="rId20" Type="http://schemas.openxmlformats.org/officeDocument/2006/relationships/tags" Target="../tags/tag282.xml" /><Relationship Id="rId21" Type="http://schemas.openxmlformats.org/officeDocument/2006/relationships/tags" Target="../tags/tag283.xml" /><Relationship Id="rId22" Type="http://schemas.openxmlformats.org/officeDocument/2006/relationships/tags" Target="../tags/tag28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16163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胎盘植入伴出血的护理查房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胎盘植入伴出血的疾病相关知识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胎盘植入伴出血的疾病相关知识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608330" y="1423543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608330" y="1290853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134467" y="1291513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477015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胎盘植入：胎盘组织侵入子宫肌层，导致胎盘无法正常剥离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23876" y="1423543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23876" y="1290853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49353" y="1291513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48361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症状：胎盘植入可能引起阴道出血、腹痛、发热等症状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608330" y="3162368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608330" y="302967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134467" y="3030339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2244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出血：胎盘植入可能导致产后出血，严重时危及生命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162368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2967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49353" y="3030339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2244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诊断：通过超声检查、磁共振成像等手段进行诊断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01193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608330" y="476784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134467" y="4763883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496126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病因：胎盘植入可能与子宫内膜损伤、子宫肌瘤、多次妊娠等因素有关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01193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76784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49353" y="4763883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496126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治疗：根据病情采取保守治疗、手术治疗等方法，预防产后出血和感染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216033" y="1307105"/>
            <a:ext cx="7757033" cy="68206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胎盘植入：胎盘组织侵入子宫肌层，导致胎盘无法正常剥离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133255" y="1221740"/>
            <a:ext cx="1387402" cy="26127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665856" y="1814123"/>
            <a:ext cx="1387402" cy="26127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216033" y="2698818"/>
            <a:ext cx="7757033" cy="68206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出血原因：胎盘植入导致子宫收缩不良，引起产后出血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133255" y="2613453"/>
            <a:ext cx="1387402" cy="26127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665856" y="3205836"/>
            <a:ext cx="1387402" cy="26127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216033" y="4090531"/>
            <a:ext cx="7757033" cy="68206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高危因素：多次流产、子宫手术史、高龄产妇等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133255" y="4005166"/>
            <a:ext cx="1387402" cy="26127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665856" y="4597550"/>
            <a:ext cx="1387402" cy="26127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216033" y="5482244"/>
            <a:ext cx="7757033" cy="68206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发病机制：胎盘植入导致子宫肌层损伤，引起局部炎症反应，进而导致出血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133255" y="5396879"/>
            <a:ext cx="1387402" cy="26127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665856" y="5989263"/>
            <a:ext cx="1387402" cy="26127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诊断标准及鉴别诊断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诊断标准：胎盘植入是指胎盘组织侵入子宫肌层，导致出血、感染等并发症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鉴别诊断：需要与前置胎盘、胎盘早剥等疾病进行鉴别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诊断方法：包括超声检查、磁共振成像等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治疗方法：根据病情严重程度，可选择保守治疗、手术治疗等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治疗及预后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治疗方法：手术治疗，包括胎盘切除术、子宫切除术等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预后情况：与胎盘植入的深度、出血量、患者身体状况等因素有关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术后护理：注意观察患者生命体征，预防感染，促进伤口愈合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复发风险：胎盘植入伴出血患者术后有较高的复发风险，需要定期复查和随访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91495" y="3690371"/>
            <a:ext cx="10794532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3"/>
            </p:custDataLst>
          </p:nvPr>
        </p:nvCxnSpPr>
        <p:spPr>
          <a:xfrm>
            <a:off x="2937568" y="2710528"/>
            <a:ext cx="625" cy="9204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4"/>
            </p:custDataLst>
          </p:nvPr>
        </p:nvSpPr>
        <p:spPr>
          <a:xfrm>
            <a:off x="1871433" y="1722556"/>
            <a:ext cx="2127266" cy="70783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性别：女性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59397" y="3365841"/>
            <a:ext cx="3752" cy="2632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4397640" y="2396002"/>
            <a:ext cx="2127266" cy="70783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胎盘植入类型：完全性胎盘植入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85604" y="2313463"/>
            <a:ext cx="3752" cy="1311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文"/>
          <p:cNvSpPr txBox="1"/>
          <p:nvPr>
            <p:custDataLst>
              <p:tags r:id="rId8"/>
            </p:custDataLst>
          </p:nvPr>
        </p:nvSpPr>
        <p:spPr>
          <a:xfrm>
            <a:off x="6923847" y="1341749"/>
            <a:ext cx="2127266" cy="70783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生命体征：稳定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511811" y="3187631"/>
            <a:ext cx="3752" cy="5183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10"/>
            </p:custDataLst>
          </p:nvPr>
        </p:nvSpPr>
        <p:spPr>
          <a:xfrm>
            <a:off x="9450054" y="2214666"/>
            <a:ext cx="2127266" cy="70783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治疗方案：保守治疗，密切观察，必要时手术治疗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673214" y="3706003"/>
            <a:ext cx="625" cy="1813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12"/>
            </p:custDataLst>
          </p:nvPr>
        </p:nvSpPr>
        <p:spPr>
          <a:xfrm>
            <a:off x="608330" y="4133708"/>
            <a:ext cx="2127266" cy="754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00671" y="3685368"/>
            <a:ext cx="3752" cy="110302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正文"/>
          <p:cNvSpPr txBox="1"/>
          <p:nvPr>
            <p:custDataLst>
              <p:tags r:id="rId14"/>
            </p:custDataLst>
          </p:nvPr>
        </p:nvSpPr>
        <p:spPr>
          <a:xfrm>
            <a:off x="3134537" y="5029135"/>
            <a:ext cx="2127266" cy="754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孕产史：G2P1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24377" y="3732266"/>
            <a:ext cx="0" cy="5515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正文"/>
          <p:cNvSpPr txBox="1"/>
          <p:nvPr>
            <p:custDataLst>
              <p:tags r:id="rId16"/>
            </p:custDataLst>
          </p:nvPr>
        </p:nvSpPr>
        <p:spPr>
          <a:xfrm>
            <a:off x="5660744" y="4572667"/>
            <a:ext cx="2127266" cy="754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出血情况：阴道出血，无腹痛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249958" y="3685368"/>
            <a:ext cx="1876" cy="14488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8186951" y="5375551"/>
            <a:ext cx="2127266" cy="754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辅助检查：B超显示胎盘植入，血常规、凝血功能正常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2872537" y="3625340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0"/>
            </p:custDataLst>
          </p:nvPr>
        </p:nvSpPr>
        <p:spPr>
          <a:xfrm>
            <a:off x="5396242" y="3625340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1"/>
            </p:custDataLst>
          </p:nvPr>
        </p:nvSpPr>
        <p:spPr>
          <a:xfrm>
            <a:off x="7922449" y="3625340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2"/>
            </p:custDataLst>
          </p:nvPr>
        </p:nvSpPr>
        <p:spPr>
          <a:xfrm>
            <a:off x="10448656" y="3625340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23"/>
            </p:custDataLst>
          </p:nvPr>
        </p:nvSpPr>
        <p:spPr>
          <a:xfrm>
            <a:off x="1607557" y="3625340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4"/>
            </p:custDataLst>
          </p:nvPr>
        </p:nvSpPr>
        <p:spPr>
          <a:xfrm>
            <a:off x="4139392" y="3625340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5"/>
            </p:custDataLst>
          </p:nvPr>
        </p:nvSpPr>
        <p:spPr>
          <a:xfrm>
            <a:off x="6659346" y="3625340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6"/>
            </p:custDataLst>
          </p:nvPr>
        </p:nvSpPr>
        <p:spPr>
          <a:xfrm>
            <a:off x="9185553" y="3625340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病情及诊疗经过</a:t>
            </a:r>
            <a:endParaRPr lang="zh-CN" altLang="en-US"/>
          </a:p>
        </p:txBody>
      </p:sp>
      <p:sp>
        <p:nvSpPr>
          <p:cNvPr id="13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2889" y="1407089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标题"/>
          <p:cNvSpPr txBox="1"/>
          <p:nvPr>
            <p:custDataLst>
              <p:tags r:id="rId3"/>
            </p:custDataLst>
          </p:nvPr>
        </p:nvSpPr>
        <p:spPr>
          <a:xfrm>
            <a:off x="4533406" y="158128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25"/>
          <p:cNvSpPr txBox="1"/>
          <p:nvPr>
            <p:custDataLst>
              <p:tags r:id="rId4"/>
            </p:custDataLst>
          </p:nvPr>
        </p:nvSpPr>
        <p:spPr>
          <a:xfrm>
            <a:off x="4533406" y="239620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主诉：出血、腹痛等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3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158" y="1407089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标题"/>
          <p:cNvSpPr txBox="1"/>
          <p:nvPr>
            <p:custDataLst>
              <p:tags r:id="rId6"/>
            </p:custDataLst>
          </p:nvPr>
        </p:nvSpPr>
        <p:spPr>
          <a:xfrm>
            <a:off x="1805675" y="158128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1805675" y="239620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患者基本信息：年龄、性别、病史等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352" y="1407089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"/>
          <p:cNvSpPr txBox="1"/>
          <p:nvPr>
            <p:custDataLst>
              <p:tags r:id="rId9"/>
            </p:custDataLst>
          </p:nvPr>
        </p:nvSpPr>
        <p:spPr>
          <a:xfrm>
            <a:off x="9988869" y="158128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25"/>
          <p:cNvSpPr txBox="1"/>
          <p:nvPr>
            <p:custDataLst>
              <p:tags r:id="rId10"/>
            </p:custDataLst>
          </p:nvPr>
        </p:nvSpPr>
        <p:spPr>
          <a:xfrm>
            <a:off x="9988869" y="239620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辅助检查：血常规、B超、CT等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3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620" y="1407089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标题"/>
          <p:cNvSpPr txBox="1"/>
          <p:nvPr>
            <p:custDataLst>
              <p:tags r:id="rId12"/>
            </p:custDataLst>
          </p:nvPr>
        </p:nvSpPr>
        <p:spPr>
          <a:xfrm>
            <a:off x="7261138" y="158128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3"/>
            </p:custDataLst>
          </p:nvPr>
        </p:nvSpPr>
        <p:spPr>
          <a:xfrm>
            <a:off x="7261138" y="239620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体格检查：生命体征、腹部检查等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14"/>
            </p:custDataLst>
          </p:nvPr>
        </p:nvSpPr>
        <p:spPr>
          <a:xfrm>
            <a:off x="3641071" y="1381727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15"/>
            </p:custDataLst>
          </p:nvPr>
        </p:nvSpPr>
        <p:spPr>
          <a:xfrm>
            <a:off x="913339" y="1381727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9096533" y="1381727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368802" y="1381727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" name="任意多边形 3"/>
          <p:cNvSpPr/>
          <p:nvPr>
            <p:custDataLst>
              <p:tags r:id="rId18"/>
            </p:custDataLst>
          </p:nvPr>
        </p:nvSpPr>
        <p:spPr>
          <a:xfrm rot="2700000">
            <a:off x="4072889" y="3848498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标题"/>
          <p:cNvSpPr txBox="1"/>
          <p:nvPr>
            <p:custDataLst>
              <p:tags r:id="rId19"/>
            </p:custDataLst>
          </p:nvPr>
        </p:nvSpPr>
        <p:spPr>
          <a:xfrm>
            <a:off x="4533406" y="402269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6" name="文本框 25"/>
          <p:cNvSpPr txBox="1"/>
          <p:nvPr>
            <p:custDataLst>
              <p:tags r:id="rId20"/>
            </p:custDataLst>
          </p:nvPr>
        </p:nvSpPr>
        <p:spPr>
          <a:xfrm>
            <a:off x="4533406" y="483761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治疗方案：药物治疗、手术治疗等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7" name="任意多边形 6"/>
          <p:cNvSpPr/>
          <p:nvPr>
            <p:custDataLst>
              <p:tags r:id="rId21"/>
            </p:custDataLst>
          </p:nvPr>
        </p:nvSpPr>
        <p:spPr>
          <a:xfrm rot="2700000">
            <a:off x="1345158" y="3848498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标题"/>
          <p:cNvSpPr txBox="1"/>
          <p:nvPr>
            <p:custDataLst>
              <p:tags r:id="rId22"/>
            </p:custDataLst>
          </p:nvPr>
        </p:nvSpPr>
        <p:spPr>
          <a:xfrm>
            <a:off x="1805675" y="402269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23"/>
            </p:custDataLst>
          </p:nvPr>
        </p:nvSpPr>
        <p:spPr>
          <a:xfrm>
            <a:off x="1805675" y="483761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诊断：胎盘植入伴出血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24"/>
            </p:custDataLst>
          </p:nvPr>
        </p:nvSpPr>
        <p:spPr>
          <a:xfrm rot="2700000">
            <a:off x="9528352" y="3848498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标题"/>
          <p:cNvSpPr txBox="1"/>
          <p:nvPr>
            <p:custDataLst>
              <p:tags r:id="rId25"/>
            </p:custDataLst>
          </p:nvPr>
        </p:nvSpPr>
        <p:spPr>
          <a:xfrm>
            <a:off x="9988869" y="402269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4" name="文本框 25"/>
          <p:cNvSpPr txBox="1"/>
          <p:nvPr>
            <p:custDataLst>
              <p:tags r:id="rId26"/>
            </p:custDataLst>
          </p:nvPr>
        </p:nvSpPr>
        <p:spPr>
          <a:xfrm>
            <a:off x="9988869" y="483761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治疗效果：出血停止、病情好转等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6" name="任意多边形 15"/>
          <p:cNvSpPr/>
          <p:nvPr>
            <p:custDataLst>
              <p:tags r:id="rId27"/>
            </p:custDataLst>
          </p:nvPr>
        </p:nvSpPr>
        <p:spPr>
          <a:xfrm rot="2700000">
            <a:off x="6800620" y="3848498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标题"/>
          <p:cNvSpPr txBox="1"/>
          <p:nvPr>
            <p:custDataLst>
              <p:tags r:id="rId28"/>
            </p:custDataLst>
          </p:nvPr>
        </p:nvSpPr>
        <p:spPr>
          <a:xfrm>
            <a:off x="7261138" y="402269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29"/>
            </p:custDataLst>
          </p:nvPr>
        </p:nvSpPr>
        <p:spPr>
          <a:xfrm>
            <a:off x="7261138" y="483761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护理措施：卧床休息、监测生命体征、预防感染等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30"/>
            </p:custDataLst>
          </p:nvPr>
        </p:nvSpPr>
        <p:spPr>
          <a:xfrm>
            <a:off x="3641071" y="3823136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2" name="标题"/>
          <p:cNvSpPr txBox="1"/>
          <p:nvPr>
            <p:custDataLst>
              <p:tags r:id="rId31"/>
            </p:custDataLst>
          </p:nvPr>
        </p:nvSpPr>
        <p:spPr>
          <a:xfrm>
            <a:off x="913339" y="3823136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标题"/>
          <p:cNvSpPr txBox="1"/>
          <p:nvPr>
            <p:custDataLst>
              <p:tags r:id="rId32"/>
            </p:custDataLst>
          </p:nvPr>
        </p:nvSpPr>
        <p:spPr>
          <a:xfrm>
            <a:off x="9096533" y="3823136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8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2" name="标题"/>
          <p:cNvSpPr txBox="1"/>
          <p:nvPr>
            <p:custDataLst>
              <p:tags r:id="rId33"/>
            </p:custDataLst>
          </p:nvPr>
        </p:nvSpPr>
        <p:spPr>
          <a:xfrm>
            <a:off x="6368802" y="3823136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实验室及影像学检查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484334" y="1221740"/>
            <a:ext cx="7218042" cy="11130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血常规检查：血红蛋白、白细胞计数、血小板计数等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484334" y="2526691"/>
            <a:ext cx="7218042" cy="11130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凝血功能检查：凝血酶原时间、活化部分凝血活酶时间等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484334" y="3831642"/>
            <a:ext cx="7218042" cy="11130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肝肾功能检查：血清谷丙转氨酶、血清肌酐等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484334" y="5136592"/>
            <a:ext cx="7218042" cy="11130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影像学检查：B超、CT、MRI等，了解胎盘植入的深度、范围及与周围组织的关系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病理诊断及手术记录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215" y="1076605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215" y="-327875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270" y="-331097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215" y="2477217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270" y="1072093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270" y="2475283"/>
            <a:ext cx="1122540" cy="53252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040" y="457781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术后护理：观察出血情况、监测生命体征等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040" y="317462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手术记录：手术方式、时间、麻醉方式等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2985" y="4578457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检查结果：B超、CT等影像学检查结果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040" y="177143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病理诊断：胎盘植入的类型、程度等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2985" y="1773366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患者基本信息：年龄、性别、病史等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2985" y="3179134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临床表现：出血症状、疼痛程度等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868" y="3679951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868" y="2275472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923" y="227289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868" y="507991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923" y="367608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923" y="507927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48160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5591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48224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5591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原因：胎盘植入、出血、手术创伤等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持续时间：短期、长期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49506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26791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0762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66936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2005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29162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3262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69435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42013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影响：生活质量、心理状态、康复速度等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1702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程度：轻度、中度、重度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https://d.book118.com/127016163102006040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8_2"/>
  <p:tag name="KSO_WM_UNIT_INDEX" val="1_8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8_1"/>
  <p:tag name="KSO_WM_UNIT_INDEX" val="1_8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7_2"/>
  <p:tag name="KSO_WM_UNIT_INDEX" val="1_7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8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宋体</vt:lpstr>
      <vt:lpstr>Office Theme</vt:lpstr>
      <vt:lpstr>胎盘植入伴出血的护理查房</vt:lpstr>
      <vt:lpstr>目录</vt:lpstr>
      <vt:lpstr>胎盘植入伴出血的疾病相关知识</vt:lpstr>
      <vt:lpstr>定义及概述</vt:lpstr>
      <vt:lpstr>病因及发病机制</vt:lpstr>
      <vt:lpstr>诊断标准及鉴别诊断</vt:lpstr>
      <vt:lpstr>治疗及预后</vt:lpstr>
      <vt:lpstr>病例汇报</vt:lpstr>
      <vt:lpstr>患者基本信息</vt:lpstr>
      <vt:lpstr>病情及诊疗经过</vt:lpstr>
      <vt:lpstr>实验室及影像学检查</vt:lpstr>
      <vt:lpstr>病理诊断及手术记录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2024-09-12T22:37:49.940</cp:lastPrinted>
  <dcterms:created xsi:type="dcterms:W3CDTF">2024-09-12T14:37:49Z</dcterms:created>
  <dcterms:modified xsi:type="dcterms:W3CDTF">2024-09-12T14:37:53Z</dcterms:modified>
</cp:coreProperties>
</file>