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F149BF8-6369-44B2-A92B-167AEC91714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674E3E4-0125-404A-A348-CF382A048E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F4E6640-80BB-4AFB-88D1-8C4CB1857D9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DC74562-8A41-4C6D-9351-A08EE43382A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A693307-500B-4AA8-BE8E-D48D67B8495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345C97D-62CD-4069-A3E7-010CE0F15CA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A61ACA6-80E5-4EDD-B680-F420717DCEA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E5373F2-F0F5-4D02-B6AD-D3E7212C532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D0C7971-9F29-435E-8C83-EDE9CD8FB43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AFA6773-590F-4F68-B138-660E58BEC0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E7ADED2-720E-44B3-83E6-88755F55D2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27020133023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chemeClr val="dk1"/>
                </a:solidFill>
                <a:latin typeface="Microsoft Yahei"/>
                <a:ea typeface="Microsoft Yahei"/>
                <a:cs typeface="Microsoft Yahei"/>
              </a:rPr>
              <a:t>冶金行业火灾应急演示</a:t>
            </a:r>
          </a:p>
        </p:txBody>
      </p:sp>
      <p:sp>
        <p:nvSpPr>
          <p:cNvPr id="3" name="TextBox 3"/>
          <p:cNvSpPr txBox="1"/>
          <p:nvPr/>
        </p:nvSpPr>
        <p:spPr>
          <a:xfrm>
            <a:off x="4964250" y="3872880"/>
            <a:ext cx="225795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chemeClr val="dk1"/>
                </a:solidFill>
                <a:latin typeface="Microsoft Yahei"/>
                <a:ea typeface="Microsoft Yahei"/>
                <a:cs typeface="Microsoft Yahei"/>
              </a:rPr>
              <a:t>汇报人：XX</a:t>
            </a:r>
          </a:p>
        </p:txBody>
      </p:sp>
      <p:sp>
        <p:nvSpPr>
          <p:cNvPr id="4" name="TextBox 4"/>
          <p:cNvSpPr txBox="1"/>
          <p:nvPr/>
        </p:nvSpPr>
        <p:spPr>
          <a:xfrm>
            <a:off x="4293502" y="4349349"/>
            <a:ext cx="359907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chemeClr val="dk1"/>
                </a:solidFill>
                <a:latin typeface="Microsoft Yahei"/>
                <a:ea typeface="Microsoft Yahei"/>
                <a:cs typeface="Microsoft Yahei"/>
              </a:rPr>
              <a:t>2023-12-28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火灾应急基础知识</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冶金行业火灾特点分析</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应急组织与职责划分</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预警监测与报告制度设计</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灭火救援力量部署及调度方案制定</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人员疏散逃生策略及演练实施</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总结回顾与未来发展规划</a:t>
            </a:r>
          </a:p>
        </p:txBody>
      </p:sp>
      <p:sp>
        <p:nvSpPr>
          <p:cNvPr id="7" name="AutoShape 7"/>
          <p:cNvSpPr/>
          <p:nvPr/>
        </p:nvSpPr>
        <p:spPr>
          <a:xfrm>
            <a:off x="11307391" y="332232"/>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solidFill>
                <a:latin typeface="Microsoft Yahei"/>
                <a:ea typeface="Microsoft Yahei"/>
                <a:cs typeface="Microsoft Yahei"/>
              </a:rPr>
              <a:t>01</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solidFill>
                <a:latin typeface="Microsoft Yahei"/>
                <a:ea typeface="Microsoft Yahei"/>
                <a:cs typeface="Microsoft Yahei"/>
              </a:rPr>
              <a:t>火灾应急基础知识</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5273" r="35273"/>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5938" r="35938"/>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7" name="AutoShape 7"/>
          <p:cNvSpPr/>
          <p:nvPr/>
        </p:nvSpPr>
        <p:spPr>
          <a:xfrm>
            <a:off x="8406414" y="24226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火灾是指在时间或空间上失去控制的燃烧所造成的灾害。</a:t>
            </a:r>
            <a:endParaRPr lang="en-US" sz="1100"/>
          </a:p>
        </p:txBody>
      </p:sp>
      <p:sp>
        <p:nvSpPr>
          <p:cNvPr id="8" name="AutoShape 8"/>
          <p:cNvSpPr/>
          <p:nvPr/>
        </p:nvSpPr>
        <p:spPr>
          <a:xfrm>
            <a:off x="8901714" y="1901965"/>
            <a:ext cx="2084387" cy="46037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火灾定义</a:t>
            </a:r>
            <a:endParaRPr lang="en-US" sz="1100"/>
          </a:p>
        </p:txBody>
      </p:sp>
      <p:sp>
        <p:nvSpPr>
          <p:cNvPr id="9" name="AutoShape 9"/>
          <p:cNvSpPr/>
          <p:nvPr/>
        </p:nvSpPr>
        <p:spPr>
          <a:xfrm>
            <a:off x="8406414" y="45259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根据燃烧物的性质，火灾可分为A、B、C、D四类，分别对应固体物质火灾、液体或可熔化的固体物质火灾、气体火灾和金属火灾。</a:t>
            </a:r>
            <a:endParaRPr lang="en-US" sz="1100"/>
          </a:p>
        </p:txBody>
      </p:sp>
      <p:sp>
        <p:nvSpPr>
          <p:cNvPr id="10" name="AutoShape 10"/>
          <p:cNvSpPr/>
          <p:nvPr/>
        </p:nvSpPr>
        <p:spPr>
          <a:xfrm>
            <a:off x="8901714" y="4005263"/>
            <a:ext cx="2084387" cy="460375"/>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火灾分类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火灾定义与分类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AutoShape 4"/>
          <p:cNvSpPr/>
          <p:nvPr/>
        </p:nvSpPr>
        <p:spPr>
          <a:xfrm>
            <a:off x="563624" y="1824409"/>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预测火灾发生的可能性及后果，为制定预防措施和应急预案提供依据。</a:t>
            </a:r>
            <a:endParaRPr lang="en-US" sz="1100"/>
          </a:p>
        </p:txBody>
      </p:sp>
      <p:sp>
        <p:nvSpPr>
          <p:cNvPr id="5" name="AutoShape 5"/>
          <p:cNvSpPr/>
          <p:nvPr/>
        </p:nvSpPr>
        <p:spPr>
          <a:xfrm>
            <a:off x="601724" y="431596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通过对冶金行业生产工艺、设备设施、原料产品等进行分析，识别潜在的火灾危险源，并评估其危险程度。</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火灾危险性评估</a:t>
              </a:r>
            </a:p>
          </p:txBody>
        </p:sp>
      </p:grpSp>
      <p:sp>
        <p:nvSpPr>
          <p:cNvPr id="28" name="AutoShape 28"/>
          <p:cNvSpPr/>
          <p:nvPr/>
        </p:nvSpPr>
        <p:spPr>
          <a:xfrm>
            <a:off x="601724" y="3976765"/>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评估方法</a:t>
            </a:r>
            <a:endParaRPr lang="en-US" sz="1100"/>
          </a:p>
        </p:txBody>
      </p:sp>
      <p:sp>
        <p:nvSpPr>
          <p:cNvPr id="29" name="AutoShape 29"/>
          <p:cNvSpPr/>
          <p:nvPr/>
        </p:nvSpPr>
        <p:spPr>
          <a:xfrm>
            <a:off x="563624" y="1405309"/>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评估目的</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应急响应原则</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在火灾发生时，应遵循“救人第一，科学施救”的原则，优先保障人员安全，同时采取科学合理的灭火措施。</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应急响应策略</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根据火灾的性质、规模和现场情况，制定相应的应急响应策略，包括报警、疏散、灭火和救援等环节。</a:t>
            </a:r>
          </a:p>
        </p:txBody>
      </p:sp>
      <p:sp>
        <p:nvSpPr>
          <p:cNvPr id="6" name="AutoShape 6"/>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375" r="25375"/>
          <a:stretch>
            <a:fillRect/>
          </a:stretch>
        </p:blipFill>
        <p:spPr>
          <a:xfrm>
            <a:off x="7803289" y="1299241"/>
            <a:ext cx="3679823"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应急响应原则与策略</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solidFill>
                <a:latin typeface="Microsoft Yahei"/>
                <a:ea typeface="Microsoft Yahei"/>
                <a:cs typeface="Microsoft Yahei"/>
              </a:rPr>
              <a:t>02</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solidFill>
                <a:latin typeface="Microsoft Yahei"/>
                <a:ea typeface="Microsoft Yahei"/>
                <a:cs typeface="Microsoft Yahei"/>
              </a:rPr>
              <a:t>冶金行业火灾特点分析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包括矿石破碎、选矿、配料等工序，涉及大量可燃物质。</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原料准备</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熔炼过程</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pic>
        <p:nvPicPr>
          <p:cNvPr id="15" name="Picture 15"/>
          <p:cNvPicPr>
            <a:picLocks noChangeAspect="1"/>
          </p:cNvPicPr>
          <p:nvPr/>
        </p:nvPicPr>
        <p:blipFill>
          <a:blip r:embed="rId3"/>
          <a:srcRect l="17261" r="17261"/>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精炼和铸造</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pic>
        <p:nvPicPr>
          <p:cNvPr id="20" name="Picture 20"/>
          <p:cNvPicPr>
            <a:picLocks noChangeAspect="1"/>
          </p:cNvPicPr>
          <p:nvPr/>
        </p:nvPicPr>
        <p:blipFill>
          <a:blip r:embed="rId4"/>
          <a:srcRect l="16675" r="166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高温熔炼是冶金的核心环节，涉及燃料燃烧和高温熔融物，易引发火灾。</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通过去除杂质和调整成分，将熔融金属浇铸成所需形状，此过程中也存在火灾风险。</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冶金工艺流程简介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如氢气、一氧化碳等，在高温或高压条件下易燃易爆。</a:t>
            </a:r>
          </a:p>
        </p:txBody>
      </p:sp>
      <p:pic>
        <p:nvPicPr>
          <p:cNvPr id="5" name="Picture 5"/>
          <p:cNvPicPr>
            <a:picLocks noChangeAspect="1"/>
          </p:cNvPicPr>
          <p:nvPr/>
        </p:nvPicPr>
        <p:blipFill>
          <a:blip r:embed="rId2"/>
          <a:srcRect l="14625" r="14625"/>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pic>
        <p:nvPicPr>
          <p:cNvPr id="7" name="Picture 7"/>
          <p:cNvPicPr>
            <a:picLocks noChangeAspect="1"/>
          </p:cNvPicPr>
          <p:nvPr/>
        </p:nvPicPr>
        <p:blipFill>
          <a:blip r:embed="rId3"/>
          <a:srcRect l="18066" r="18066"/>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pic>
        <p:nvPicPr>
          <p:cNvPr id="9" name="Picture 9"/>
          <p:cNvPicPr>
            <a:picLocks noChangeAspect="1"/>
          </p:cNvPicPr>
          <p:nvPr/>
        </p:nvPicPr>
        <p:blipFill>
          <a:blip r:embed="rId4"/>
          <a:srcRect t="19250" b="19250"/>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可燃气体</a:t>
            </a:r>
          </a:p>
        </p:txBody>
      </p:sp>
      <p:sp>
        <p:nvSpPr>
          <p:cNvPr id="11" name="AutoShape 11"/>
          <p:cNvSpPr/>
          <p:nvPr/>
        </p:nvSpPr>
        <p:spPr>
          <a:xfrm>
            <a:off x="1235229"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如润滑油、燃料油等，泄漏或不当处理易引发火灾。</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易燃液体</a:t>
            </a:r>
          </a:p>
        </p:txBody>
      </p:sp>
      <p:sp>
        <p:nvSpPr>
          <p:cNvPr id="16" name="AutoShape 16"/>
          <p:cNvSpPr/>
          <p:nvPr/>
        </p:nvSpPr>
        <p:spPr>
          <a:xfrm>
            <a:off x="4639660"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冶金过程中产生的金属粉尘和纤维，在一定条件下可发生粉尘爆炸。</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粉尘和纤维</a:t>
            </a:r>
          </a:p>
        </p:txBody>
      </p:sp>
      <p:sp>
        <p:nvSpPr>
          <p:cNvPr id="21" name="AutoShape 21"/>
          <p:cNvSpPr/>
          <p:nvPr/>
        </p:nvSpPr>
        <p:spPr>
          <a:xfrm>
            <a:off x="8309741"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易燃易爆物质识别</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a:pPr algn="ctr">
                <a:defRPr/>
              </a:pPr>
              <a:r>
                <a:rPr lang="en-US" sz="2940">
                  <a:solidFill>
                    <a:srgbClr val="FFFFFF"/>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grpSp>
      <p:pic>
        <p:nvPicPr>
          <p:cNvPr id="8" name="Picture 8"/>
          <p:cNvPicPr>
            <a:picLocks noChangeAspect="1"/>
          </p:cNvPicPr>
          <p:nvPr/>
        </p:nvPicPr>
        <p:blipFill>
          <a:blip r:embed="rId2"/>
          <a:srcRect t="7901" b="790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5001" b="500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典型火灾案例分析</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案例一</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某钢厂高炉煤气泄漏引发火灾，造成多人伤亡和设备损失。事故原因为煤气管道老化破裂，应急处置不当。</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案例二</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某铝冶炼厂电解槽短路引发火灾，导致电解槽损毁和人员伤亡。事故原因为电解槽维护不当，电流过大引发短路。</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案例三</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某冶金企业粉尘爆炸事故，造成厂房倒塌和多人伤亡。事故原因为粉尘清扫不及时，浓度过高遇明火引发爆炸。</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solidFill>
                <a:latin typeface="Microsoft Yahei"/>
                <a:ea typeface="Microsoft Yahei"/>
                <a:cs typeface="Microsoft Yahei"/>
              </a:rPr>
              <a:t>03</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solidFill>
                <a:latin typeface="Microsoft Yahei"/>
                <a:ea typeface="Microsoft Yahei"/>
                <a:cs typeface="Microsoft Yahei"/>
              </a:rPr>
              <a:t>应急组织与职责划分</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pic>
        <p:nvPicPr>
          <p:cNvPr id="4" name="Picture 4"/>
          <p:cNvPicPr>
            <a:picLocks noChangeAspect="1"/>
          </p:cNvPicPr>
          <p:nvPr/>
        </p:nvPicPr>
        <p:blipFill>
          <a:blip r:embed="rId2">
            <a:alphaModFix/>
          </a:blip>
          <a:srcRect l="22906" r="2290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应急指挥部组成</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由企业主要负责人担任总指挥，安全、生产、技术等部门负责人担任副总指挥，成员包括各相关部门的专业技术人员。</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应急指挥部职责</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负责全面指挥和协调应急处置工作，制定应急方案，下达应急指令，调配应急资源，协调外部救援力量等。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应急指挥部设置及职责</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从生产、安全等部门中选拔具有丰富实践经验和较强组织能力的专业人员担任现场指挥员。</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现场指挥员选拔</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对现场指挥员进行定期的应急演练和培训，提高其应急处置能力和指挥水平。</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现场指挥员培训</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现场指挥员选拔与培训</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协同作战机制</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建立生产、安全、技术、设备等部门的协同作战机制，明确各部门的职责和任务，确保在应急处置过程中能够迅速响应、密切配合。</a:t>
            </a:r>
          </a:p>
        </p:txBody>
      </p:sp>
      <p:sp>
        <p:nvSpPr>
          <p:cNvPr id="6" name="AutoShape 6"/>
          <p:cNvSpPr/>
          <p:nvPr/>
        </p:nvSpPr>
        <p:spPr>
          <a:xfrm>
            <a:off x="4403619" y="1751287"/>
            <a:ext cx="3519940"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信息共享与沟通</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建立信息共享平台，及时发布应急处置进展情况，加强各部门之间的沟通与协作，确保信息畅通、行动一致。</a:t>
            </a:r>
          </a:p>
        </p:txBody>
      </p:sp>
      <p:sp>
        <p:nvSpPr>
          <p:cNvPr id="10" name="AutoShape 10"/>
          <p:cNvSpPr/>
          <p:nvPr/>
        </p:nvSpPr>
        <p:spPr>
          <a:xfrm>
            <a:off x="8171205" y="1751287"/>
            <a:ext cx="3519940"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资源调配与支援</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根据应急处置需要，合理调配人力、物力、财力等资源，及时请求外部支援，确保应急处置工作的顺利进行。</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各部门协同作战机制建立</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solidFill>
                <a:latin typeface="Microsoft Yahei"/>
                <a:ea typeface="Microsoft Yahei"/>
                <a:cs typeface="Microsoft Yahei"/>
              </a:rPr>
              <a:t>04</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solidFill>
                <a:latin typeface="Microsoft Yahei"/>
                <a:ea typeface="Microsoft Yahei"/>
                <a:cs typeface="Microsoft Yahei"/>
              </a:rPr>
              <a:t>预警监测与报告制度设计</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https://d.book118.com/127020133023006032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2024-09-04T18:42:19.566</cp:lastPrinted>
  <dcterms:created xsi:type="dcterms:W3CDTF">2024-09-04T10:42:19Z</dcterms:created>
  <dcterms:modified xsi:type="dcterms:W3CDTF">2024-09-04T10:42:21Z</dcterms:modified>
</cp:coreProperties>
</file>