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78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C08E3A-199B-4C2F-90C4-BD44E42B3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3E5B6-37BD-41C0-A674-C4E0D07324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CB455D-825E-4FE9-8380-BCE945961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A46726-AF94-4085-85C4-2F67B95A9F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C60C27-D069-4243-BFA9-93FC2B7896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AA0267-52F5-4F25-BDF3-91BF04A0F2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7D2C92-5EA0-4F29-8387-0D9057C756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22CB2-EBDE-4764-895B-275374B23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7644A3-63E4-4994-835A-A8551FD3F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B5495D-66C7-4CF1-8BA7-E77169DB9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CA255-42BE-4DD6-9007-BE720C2ED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4777" r:id="rId2"/>
    <p:sldLayoutId id="2147484778" r:id="rId3"/>
    <p:sldLayoutId id="2147484779" r:id="rId4"/>
    <p:sldLayoutId id="2147484780" r:id="rId5"/>
    <p:sldLayoutId id="2147484781" r:id="rId6"/>
    <p:sldLayoutId id="2147484782" r:id="rId7"/>
    <p:sldLayoutId id="2147484783" r:id="rId8"/>
    <p:sldLayoutId id="2147484784" r:id="rId9"/>
    <p:sldLayoutId id="2147484785" r:id="rId10"/>
    <p:sldLayoutId id="214748478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401300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XX,a click to unlimited possibilities</a:t>
            </a:r>
            <a:endParaRPr lang="zh-CN" altLang="en-US"/>
          </a:p>
        </p:txBody>
      </p:sp>
      <p:sp>
        <p:nvSpPr>
          <p:cNvPr id="1048650" name="标题 6"/>
          <p:cNvSpPr>
            <a:spLocks noGrp="1"/>
          </p:cNvSpPr>
          <p:nvPr>
            <p:ph type="title" idx="2"/>
            <p:custDataLst>
              <p:tags r:id="rId4"/>
            </p:custDataLst>
          </p:nvPr>
        </p:nvSpPr>
        <p:spPr/>
        <p:txBody>
          <a:bodyPr/>
          <a:lstStyle/>
          <a:p>
            <a:r>
              <a:rPr lang="zh-CN" altLang="en-US"/>
              <a:t>培养幼儿的英语演讲和口语交流能力</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幼儿英语演讲和口语交流的重要性</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家长和教育者的角色</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注意事项和挑战应对</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如何培养幼儿的英语演讲能力</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如何培养幼儿的英语口语交流能力</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幼儿英语演讲和口语交流的重要性</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培养自信心和表达能力</a:t>
            </a:r>
            <a:endParaRPr lang="zh-CN" altLang="en-US"/>
          </a:p>
        </p:txBody>
      </p:sp>
      <p:sp>
        <p:nvSpPr>
          <p:cNvPr id="104906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在英语演讲和口语交流中，幼儿能够拓展自己的思维，增强思考能力。</a:t>
            </a:r>
            <a:endParaRPr lang="en-US" altLang="zh-CN" sz="1600">
              <a:solidFill>
                <a:schemeClr val="dk1">
                  <a:lumMod val="80000"/>
                  <a:lumOff val="20000"/>
                </a:schemeClr>
              </a:solidFill>
              <a:latin typeface="+mn-ea"/>
              <a:sym typeface="+mn-ea"/>
            </a:endParaRPr>
          </a:p>
        </p:txBody>
      </p:sp>
      <p:sp>
        <p:nvSpPr>
          <p:cNvPr id="104907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幼儿英语演讲和口语交流有助于培养自信心，让孩子敢于表达自己。</a:t>
            </a:r>
            <a:endParaRPr lang="zh-CN" altLang="en-US" sz="1600">
              <a:solidFill>
                <a:schemeClr val="dk1">
                  <a:lumMod val="80000"/>
                  <a:lumOff val="20000"/>
                </a:schemeClr>
              </a:solidFill>
              <a:latin typeface="+mn-ea"/>
              <a:sym typeface="+mn-ea"/>
            </a:endParaRPr>
          </a:p>
        </p:txBody>
      </p:sp>
      <p:sp>
        <p:nvSpPr>
          <p:cNvPr id="104908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通过与他人交流，幼儿可以逐渐提高自己的表达能力，学会更好地与人沟通。</a:t>
            </a:r>
            <a:endParaRPr lang="zh-CN" altLang="en-US" sz="1600">
              <a:solidFill>
                <a:schemeClr val="dk1">
                  <a:lumMod val="80000"/>
                  <a:lumOff val="20000"/>
                </a:schemeClr>
              </a:solidFill>
              <a:latin typeface="+mn-ea"/>
              <a:sym typeface="+mn-ea"/>
            </a:endParaRPr>
          </a:p>
        </p:txBody>
      </p:sp>
      <p:sp>
        <p:nvSpPr>
          <p:cNvPr id="104909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培养良好的英语演讲和口语交流能力可以为幼儿未来的学习和工作打下坚实的基础。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42" name="标题 2"/>
          <p:cNvSpPr>
            <a:spLocks noGrp="1"/>
          </p:cNvSpPr>
          <p:nvPr>
            <p:ph type="title" idx="1"/>
          </p:nvPr>
        </p:nvSpPr>
        <p:spPr/>
        <p:txBody>
          <a:bodyPr/>
          <a:lstStyle/>
          <a:p>
            <a:r>
              <a:rPr lang="zh-CN" altLang="en-US"/>
              <a:t>促进语言和认知发展</a:t>
            </a:r>
            <a:endParaRPr lang="zh-CN" altLang="en-US"/>
          </a:p>
        </p:txBody>
      </p:sp>
      <p:sp>
        <p:nvSpPr>
          <p:cNvPr id="104914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4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培养跨文化意识：通过接触和学习英语，幼儿可以更好地了解不同文化背景下的价值观和生活方式，培养跨文化意识和国际视野。</a:t>
            </a:r>
            <a:endParaRPr lang="zh-CN" altLang="en-US" sz="2400">
              <a:latin typeface="+mn-ea"/>
              <a:ea typeface="+mn-ea"/>
            </a:endParaRPr>
          </a:p>
        </p:txBody>
      </p:sp>
      <p:sp>
        <p:nvSpPr>
          <p:cNvPr id="104916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增强社交能力：英语演讲和口语交流可以帮助幼儿更好地与他人沟通和合作，增强他们的社交能力和团队协作能力。</a:t>
            </a:r>
            <a:endParaRPr lang="zh-CN" altLang="en-US" sz="2400">
              <a:latin typeface="+mn-ea"/>
              <a:ea typeface="+mn-ea"/>
            </a:endParaRPr>
          </a:p>
        </p:txBody>
      </p:sp>
      <p:sp>
        <p:nvSpPr>
          <p:cNvPr id="104916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提高语言表达能力：通过英语演讲和口语交流，幼儿能够更好地掌握英语语言技巧，提高语言表达能力和自信心。</a:t>
            </a:r>
            <a:endParaRPr lang="zh-CN" altLang="en-US" sz="2400">
              <a:latin typeface="+mn-ea"/>
              <a:ea typeface="+mn-ea"/>
            </a:endParaRPr>
          </a:p>
        </p:txBody>
      </p:sp>
      <p:sp>
        <p:nvSpPr>
          <p:cNvPr id="104916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促进认知能力发展：幼儿在英语演讲和口语交流中需要集中注意力、理解并表达复杂的概念和思想，这有助于提高他们的认知能力和思维能力。</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12" name="标题 2"/>
          <p:cNvSpPr>
            <a:spLocks noGrp="1"/>
          </p:cNvSpPr>
          <p:nvPr>
            <p:ph type="title" idx="1"/>
          </p:nvPr>
        </p:nvSpPr>
        <p:spPr/>
        <p:txBody>
          <a:bodyPr/>
          <a:lstStyle/>
          <a:p>
            <a:r>
              <a:rPr lang="zh-CN" altLang="en-US"/>
              <a:t>为未来学习和社交奠定基础</a:t>
            </a:r>
            <a:endParaRPr lang="zh-CN" altLang="en-US"/>
          </a:p>
        </p:txBody>
      </p:sp>
      <p:sp>
        <p:nvSpPr>
          <p:cNvPr id="104921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增强自信心：通过英语演讲和口语交流，幼儿可以更好地表达自己的想法和观点，增强自信心。</a:t>
            </a:r>
            <a:endParaRPr lang="zh-CN" altLang="en-US" sz="1400" spc="150">
              <a:solidFill>
                <a:schemeClr val="tx1"/>
              </a:solidFill>
              <a:effectLst/>
              <a:latin typeface="+mn-ea"/>
              <a:sym typeface="+mn-ea"/>
            </a:endParaRPr>
          </a:p>
        </p:txBody>
      </p:sp>
      <p:sp>
        <p:nvSpPr>
          <p:cNvPr id="104922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提高英语水平：培养幼儿的英语演讲和口语交流能力，有助于提高他们的英语水平，为未来的学习打下基础。</a:t>
            </a:r>
            <a:endParaRPr lang="zh-CN" altLang="en-US" sz="1400" spc="150">
              <a:solidFill>
                <a:schemeClr val="tx1"/>
              </a:solidFill>
              <a:effectLst/>
              <a:latin typeface="+mn-ea"/>
              <a:sym typeface="+mn-ea"/>
            </a:endParaRPr>
          </a:p>
        </p:txBody>
      </p:sp>
      <p:sp>
        <p:nvSpPr>
          <p:cNvPr id="104922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拓展国际视野：培养幼儿的英语演讲和口语交流能力，可以帮助他们更好地了解世界，拓展国际视野。</a:t>
            </a:r>
            <a:endParaRPr lang="zh-CN" altLang="en-US" sz="1400" spc="150">
              <a:solidFill>
                <a:schemeClr val="tx1"/>
              </a:solidFill>
              <a:effectLst/>
              <a:latin typeface="+mn-ea"/>
              <a:sym typeface="+mn-ea"/>
            </a:endParaRPr>
          </a:p>
        </p:txBody>
      </p:sp>
      <p:sp>
        <p:nvSpPr>
          <p:cNvPr id="104922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促进社交能力：通过与他人进行英语口语交流，幼儿可以更好地融入国际化的社交圈，提高社交能力。</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76" name="标题 4"/>
          <p:cNvSpPr>
            <a:spLocks noGrp="1"/>
          </p:cNvSpPr>
          <p:nvPr>
            <p:ph type="title" idx="1"/>
            <p:custDataLst>
              <p:tags r:id="rId3"/>
            </p:custDataLst>
          </p:nvPr>
        </p:nvSpPr>
        <p:spPr/>
        <p:txBody>
          <a:bodyPr/>
          <a:lstStyle/>
          <a:p>
            <a:r>
              <a:rPr lang="zh-CN" altLang="en-US"/>
              <a:t>如何培养幼儿的英语演讲能力</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30" name="标题 2"/>
          <p:cNvSpPr>
            <a:spLocks noGrp="1"/>
          </p:cNvSpPr>
          <p:nvPr>
            <p:ph type="title" idx="1"/>
          </p:nvPr>
        </p:nvSpPr>
        <p:spPr/>
        <p:txBody>
          <a:bodyPr/>
          <a:lstStyle/>
          <a:p>
            <a:r>
              <a:rPr lang="zh-CN" altLang="en-US"/>
              <a:t>提供丰富多样的英语语言环境</a:t>
            </a:r>
            <a:endParaRPr lang="zh-CN" altLang="en-US"/>
          </a:p>
        </p:txBody>
      </p:sp>
      <p:sp>
        <p:nvSpPr>
          <p:cNvPr id="104933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英语儿歌和故事：通过听英语儿歌和故事，培养幼儿的英语语感和听力理解能力。</a:t>
            </a:r>
            <a:endParaRPr lang="zh-CN" altLang="en-US" sz="2000" spc="150">
              <a:solidFill>
                <a:schemeClr val="tx1">
                  <a:lumMod val="85000"/>
                  <a:lumOff val="15000"/>
                </a:schemeClr>
              </a:solidFill>
              <a:latin typeface="+mn-ea"/>
              <a:sym typeface="+mn-ea"/>
            </a:endParaRPr>
          </a:p>
        </p:txBody>
      </p:sp>
      <p:sp>
        <p:nvSpPr>
          <p:cNvPr id="104933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英语动画片和电影：选择适合幼儿观看的英语动画片和电影，提高幼儿的英语口语表达和交流能力。</a:t>
            </a:r>
            <a:endParaRPr lang="zh-CN" altLang="en-US" sz="2000" spc="150">
              <a:solidFill>
                <a:schemeClr val="tx1">
                  <a:lumMod val="85000"/>
                  <a:lumOff val="15000"/>
                </a:schemeClr>
              </a:solidFill>
              <a:latin typeface="+mn-ea"/>
              <a:sym typeface="+mn-ea"/>
            </a:endParaRPr>
          </a:p>
        </p:txBody>
      </p:sp>
      <p:sp>
        <p:nvSpPr>
          <p:cNvPr id="104934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英语角和活动：组织英语角和各种英语活动，鼓励幼儿参与其中，与外教或英语母语人士进行互动，提高幼儿的英语口语交流能力。</a:t>
            </a:r>
            <a:endParaRPr lang="zh-CN" altLang="en-US" sz="2000" spc="150">
              <a:solidFill>
                <a:schemeClr val="tx1">
                  <a:lumMod val="85000"/>
                  <a:lumOff val="15000"/>
                </a:schemeClr>
              </a:solidFill>
              <a:latin typeface="+mn-ea"/>
              <a:sym typeface="+mn-ea"/>
            </a:endParaRPr>
          </a:p>
        </p:txBody>
      </p:sp>
      <p:sp>
        <p:nvSpPr>
          <p:cNvPr id="10493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家庭英语环境：家长可以在家中为孩子创造一个英语语言环境，例如与孩子进行简单的英语对话，鼓励孩子用英语表达自己的想法和感受。</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0" name="标题 2"/>
          <p:cNvSpPr>
            <a:spLocks noGrp="1"/>
          </p:cNvSpPr>
          <p:nvPr>
            <p:ph type="title" idx="1"/>
          </p:nvPr>
        </p:nvSpPr>
        <p:spPr/>
        <p:txBody>
          <a:bodyPr/>
          <a:lstStyle/>
          <a:p>
            <a:r>
              <a:rPr lang="zh-CN" altLang="en-US"/>
              <a:t>通过游戏和活动激发兴趣</a:t>
            </a:r>
            <a:endParaRPr lang="zh-CN" altLang="en-US"/>
          </a:p>
        </p:txBody>
      </p:sp>
      <p:sp>
        <p:nvSpPr>
          <p:cNvPr id="104940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结合幼儿的兴趣爱好，将英语演讲融入游戏中。</a:t>
            </a:r>
            <a:endParaRPr lang="en-US" altLang="zh-CN">
              <a:solidFill>
                <a:schemeClr val="dk1">
                  <a:lumMod val="80000"/>
                  <a:lumOff val="20000"/>
                </a:schemeClr>
              </a:solidFill>
              <a:latin typeface="+mn-ea"/>
              <a:sym typeface="+mn-ea"/>
            </a:endParaRPr>
          </a:p>
        </p:txBody>
      </p:sp>
      <p:sp>
        <p:nvSpPr>
          <p:cNvPr id="104941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设计趣味性的英语游戏，吸引幼儿的注意力。</a:t>
            </a:r>
            <a:endParaRPr lang="zh-CN" altLang="en-US">
              <a:solidFill>
                <a:schemeClr val="dk1">
                  <a:lumMod val="80000"/>
                  <a:lumOff val="20000"/>
                </a:schemeClr>
              </a:solidFill>
              <a:latin typeface="+mn-ea"/>
              <a:sym typeface="+mn-ea"/>
            </a:endParaRPr>
          </a:p>
        </p:txBody>
      </p:sp>
      <p:sp>
        <p:nvSpPr>
          <p:cNvPr id="104941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利用互动性强的英语活动，提高幼儿的参与度。</a:t>
            </a:r>
            <a:endParaRPr lang="zh-CN" altLang="en-US">
              <a:solidFill>
                <a:schemeClr val="dk1">
                  <a:lumMod val="80000"/>
                  <a:lumOff val="20000"/>
                </a:schemeClr>
              </a:solidFill>
              <a:latin typeface="+mn-ea"/>
              <a:sym typeface="+mn-ea"/>
            </a:endParaRPr>
          </a:p>
        </p:txBody>
      </p:sp>
      <p:sp>
        <p:nvSpPr>
          <p:cNvPr id="104942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通过奖励机制激发幼儿的学习动力和自信心。</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78" name="标题 2"/>
          <p:cNvSpPr>
            <a:spLocks noGrp="1"/>
          </p:cNvSpPr>
          <p:nvPr>
            <p:ph type="title" idx="1"/>
          </p:nvPr>
        </p:nvSpPr>
        <p:spPr/>
        <p:txBody>
          <a:bodyPr/>
          <a:lstStyle/>
          <a:p>
            <a:r>
              <a:rPr lang="zh-CN" altLang="en-US"/>
              <a:t>鼓励孩子表达自己的观点和想法</a:t>
            </a:r>
            <a:endParaRPr lang="zh-CN" altLang="en-US"/>
          </a:p>
        </p:txBody>
      </p:sp>
      <p:sp>
        <p:nvSpPr>
          <p:cNvPr id="104948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创造一个宽松的语言环境，让孩子自由表达自己的想法和感受。</a:t>
            </a:r>
            <a:endParaRPr lang="zh-CN" altLang="en-US" sz="2000" spc="150">
              <a:solidFill>
                <a:schemeClr val="tx1">
                  <a:lumMod val="75000"/>
                  <a:lumOff val="25000"/>
                </a:schemeClr>
              </a:solidFill>
              <a:latin typeface="+mn-ea"/>
              <a:sym typeface="+mn-ea"/>
            </a:endParaRPr>
          </a:p>
        </p:txBody>
      </p:sp>
      <p:sp>
        <p:nvSpPr>
          <p:cNvPr id="104948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8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通过游戏、歌曲、故事等形式激发孩子的学习兴趣和参与度。</a:t>
            </a:r>
            <a:endParaRPr lang="zh-CN" altLang="en-US" sz="2000" spc="150">
              <a:solidFill>
                <a:schemeClr val="tx1">
                  <a:lumMod val="75000"/>
                  <a:lumOff val="25000"/>
                </a:schemeClr>
              </a:solidFill>
              <a:latin typeface="+mn-ea"/>
              <a:sym typeface="+mn-ea"/>
            </a:endParaRPr>
          </a:p>
        </p:txBody>
      </p:sp>
      <p:sp>
        <p:nvSpPr>
          <p:cNvPr id="104949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鼓励孩子在日常生活中使用英语进行交流，提高口语表达能力。</a:t>
            </a:r>
            <a:endParaRPr lang="zh-CN" altLang="en-US" sz="2000" spc="150">
              <a:solidFill>
                <a:schemeClr val="tx1">
                  <a:lumMod val="75000"/>
                  <a:lumOff val="25000"/>
                </a:schemeClr>
              </a:solidFill>
              <a:latin typeface="+mn-ea"/>
              <a:sym typeface="+mn-ea"/>
            </a:endParaRPr>
          </a:p>
        </p:txBody>
      </p:sp>
      <p:sp>
        <p:nvSpPr>
          <p:cNvPr id="104949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0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培养孩子的自信心和自我表达能力，让他们敢于在公众场合发表自己的观点和想法。</a:t>
            </a:r>
            <a:endParaRPr lang="zh-CN" altLang="en-US" sz="2000" spc="150">
              <a:solidFill>
                <a:schemeClr val="tx1">
                  <a:lumMod val="75000"/>
                  <a:lumOff val="25000"/>
                </a:schemeClr>
              </a:solidFill>
              <a:latin typeface="+mn-ea"/>
              <a:sym typeface="+mn-ea"/>
            </a:endParaRPr>
          </a:p>
        </p:txBody>
      </p:sp>
      <p:sp>
        <p:nvSpPr>
          <p:cNvPr id="104950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48" name="标题 2"/>
          <p:cNvSpPr>
            <a:spLocks noGrp="1"/>
          </p:cNvSpPr>
          <p:nvPr>
            <p:ph type="title" idx="1"/>
          </p:nvPr>
        </p:nvSpPr>
        <p:spPr/>
        <p:txBody>
          <a:bodyPr/>
          <a:lstStyle/>
          <a:p>
            <a:r>
              <a:rPr lang="zh-CN" altLang="en-US"/>
              <a:t>培养良好的英语演讲习惯</a:t>
            </a:r>
            <a:endParaRPr lang="zh-CN" altLang="en-US"/>
          </a:p>
        </p:txBody>
      </p:sp>
      <p:sp>
        <p:nvSpPr>
          <p:cNvPr id="104955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定期练习：鼓励幼儿定期进行英语演讲练习，提高口语表达和自信心。</a:t>
            </a:r>
            <a:endParaRPr lang="zh-CN" altLang="en-US" sz="1200" spc="150">
              <a:solidFill>
                <a:schemeClr val="tx1">
                  <a:lumMod val="85000"/>
                  <a:lumOff val="15000"/>
                </a:schemeClr>
              </a:solidFill>
              <a:latin typeface="+mn-ea"/>
              <a:sym typeface="+mn-ea"/>
            </a:endParaRPr>
          </a:p>
        </p:txBody>
      </p:sp>
      <p:sp>
        <p:nvSpPr>
          <p:cNvPr id="104955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模仿与复述：通过模仿优秀演讲和复述故事，培养语言组织和表达能力。</a:t>
            </a:r>
            <a:endParaRPr lang="zh-CN" altLang="en-US" sz="1200" spc="150">
              <a:solidFill>
                <a:schemeClr val="tx1">
                  <a:lumMod val="85000"/>
                  <a:lumOff val="15000"/>
                </a:schemeClr>
              </a:solidFill>
              <a:latin typeface="+mn-ea"/>
              <a:sym typeface="+mn-ea"/>
            </a:endParaRPr>
          </a:p>
        </p:txBody>
      </p:sp>
      <p:sp>
        <p:nvSpPr>
          <p:cNvPr id="104955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6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6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创造机会：为幼儿创造多种英语演讲机会，如英语角、演讲比赛等，增加实践经验。</a:t>
            </a:r>
            <a:endParaRPr lang="zh-CN" altLang="en-US" sz="1200" spc="150">
              <a:solidFill>
                <a:schemeClr val="tx1">
                  <a:lumMod val="85000"/>
                  <a:lumOff val="15000"/>
                </a:schemeClr>
              </a:solidFill>
              <a:latin typeface="+mn-ea"/>
              <a:sym typeface="+mn-ea"/>
            </a:endParaRPr>
          </a:p>
        </p:txBody>
      </p:sp>
      <p:sp>
        <p:nvSpPr>
          <p:cNvPr id="104956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6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6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及时反馈：家长和教师给予幼儿及时的反馈和指导，帮助其改进和提高演讲技巧。</a:t>
            </a:r>
            <a:endParaRPr lang="zh-CN" altLang="en-US" sz="1200" spc="150">
              <a:solidFill>
                <a:schemeClr val="tx1">
                  <a:lumMod val="85000"/>
                  <a:lumOff val="15000"/>
                </a:schemeClr>
              </a:solidFill>
              <a:latin typeface="+mn-ea"/>
              <a:sym typeface="+mn-ea"/>
            </a:endParaRPr>
          </a:p>
        </p:txBody>
      </p:sp>
      <p:sp>
        <p:nvSpPr>
          <p:cNvPr id="104957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18"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20" name="标题 4"/>
          <p:cNvSpPr>
            <a:spLocks noGrp="1"/>
          </p:cNvSpPr>
          <p:nvPr>
            <p:ph type="title" idx="1"/>
            <p:custDataLst>
              <p:tags r:id="rId3"/>
            </p:custDataLst>
          </p:nvPr>
        </p:nvSpPr>
        <p:spPr/>
        <p:txBody>
          <a:bodyPr/>
          <a:lstStyle/>
          <a:p>
            <a:r>
              <a:rPr lang="zh-CN" altLang="en-US"/>
              <a:t>如何培养幼儿的英语口语交流能力</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74" name="标题 2"/>
          <p:cNvSpPr>
            <a:spLocks noGrp="1"/>
          </p:cNvSpPr>
          <p:nvPr>
            <p:ph type="title" idx="1"/>
          </p:nvPr>
        </p:nvSpPr>
        <p:spPr/>
        <p:txBody>
          <a:bodyPr/>
          <a:lstStyle/>
          <a:p>
            <a:r>
              <a:rPr lang="zh-CN" altLang="en-US"/>
              <a:t>创造良好的英语口语交流环境</a:t>
            </a:r>
            <a:endParaRPr lang="zh-CN" altLang="en-US"/>
          </a:p>
        </p:txBody>
      </p:sp>
      <p:sp>
        <p:nvSpPr>
          <p:cNvPr id="104967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7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提供英语口语交流的机会，鼓励幼儿多与英语母语人士交流</a:t>
            </a:r>
            <a:endParaRPr lang="zh-CN" altLang="en-US" sz="2000" spc="150">
              <a:solidFill>
                <a:schemeClr val="tx1">
                  <a:lumMod val="75000"/>
                  <a:lumOff val="25000"/>
                </a:schemeClr>
              </a:solidFill>
              <a:latin typeface="+mn-ea"/>
              <a:sym typeface="+mn-ea"/>
            </a:endParaRPr>
          </a:p>
        </p:txBody>
      </p:sp>
      <p:sp>
        <p:nvSpPr>
          <p:cNvPr id="104968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68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8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创设英语角或英语活动室，提供丰富的英语口语练习材料</a:t>
            </a:r>
            <a:endParaRPr lang="zh-CN" altLang="en-US" sz="2000" spc="150">
              <a:solidFill>
                <a:schemeClr val="tx1">
                  <a:lumMod val="75000"/>
                  <a:lumOff val="25000"/>
                </a:schemeClr>
              </a:solidFill>
              <a:latin typeface="+mn-ea"/>
              <a:sym typeface="+mn-ea"/>
            </a:endParaRPr>
          </a:p>
        </p:txBody>
      </p:sp>
      <p:sp>
        <p:nvSpPr>
          <p:cNvPr id="104968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68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9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鼓励家长参与英语口语交流活动，与孩子一起练习英语口语</a:t>
            </a:r>
            <a:endParaRPr lang="zh-CN" altLang="en-US" sz="2000" spc="150">
              <a:solidFill>
                <a:schemeClr val="tx1">
                  <a:lumMod val="75000"/>
                  <a:lumOff val="25000"/>
                </a:schemeClr>
              </a:solidFill>
              <a:latin typeface="+mn-ea"/>
              <a:sym typeface="+mn-ea"/>
            </a:endParaRPr>
          </a:p>
        </p:txBody>
      </p:sp>
      <p:sp>
        <p:nvSpPr>
          <p:cNvPr id="104969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69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9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借助现代科技手段，如智能语音识别技术等，辅助幼儿进行英语口语练习</a:t>
            </a:r>
            <a:endParaRPr lang="zh-CN" altLang="en-US" sz="2000" spc="150">
              <a:solidFill>
                <a:schemeClr val="tx1">
                  <a:lumMod val="75000"/>
                  <a:lumOff val="25000"/>
                </a:schemeClr>
              </a:solidFill>
              <a:latin typeface="+mn-ea"/>
              <a:sym typeface="+mn-ea"/>
            </a:endParaRPr>
          </a:p>
        </p:txBody>
      </p:sp>
      <p:sp>
        <p:nvSpPr>
          <p:cNvPr id="104969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https://d.book118.com/127040130031006034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4.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Calibri Light</vt:lpstr>
      <vt:lpstr>Office Theme</vt:lpstr>
      <vt:lpstr>培养幼儿的英语演讲和口语交流能力</vt:lpstr>
      <vt:lpstr>目录</vt:lpstr>
      <vt:lpstr>单击添加章节标题</vt:lpstr>
      <vt:lpstr>幼儿英语演讲和口语交流的重要性</vt:lpstr>
      <vt:lpstr>培养自信心和表达能力</vt:lpstr>
      <vt:lpstr>促进语言和认知发展</vt:lpstr>
      <vt:lpstr>为未来学习和社交奠定基础</vt:lpstr>
      <vt:lpstr>如何培养幼儿的英语演讲能力</vt:lpstr>
      <vt:lpstr>提供丰富多样的英语语言环境</vt:lpstr>
      <vt:lpstr>通过游戏和活动激发兴趣</vt:lpstr>
      <vt:lpstr>鼓励孩子表达自己的观点和想法</vt:lpstr>
      <vt:lpstr>培养良好的英语演讲习惯</vt:lpstr>
      <vt:lpstr>如何培养幼儿的英语口语交流能力</vt:lpstr>
      <vt:lpstr>创造良好的英语口语交流环境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2024-09-07T23:51:38.614</cp:lastPrinted>
  <dcterms:created xsi:type="dcterms:W3CDTF">2024-09-07T15:51:38Z</dcterms:created>
  <dcterms:modified xsi:type="dcterms:W3CDTF">2024-09-07T15:51:40Z</dcterms:modified>
</cp:coreProperties>
</file>