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60E71-DBAA-456B-819B-5002CC4D8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0D26C-AB0C-4B1C-94D1-8BB86C60B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9E57D-8533-4F65-962D-C346B4488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EB7F3-98C1-4047-A9DA-5F23C580B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A065BB-A815-4584-8EF5-84189F1AB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DF0C9-1406-4934-AE47-7DDB5861D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89496-D7B1-4A61-905E-F3DA30E4F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F59AA-57C5-4A7D-959D-DB6C0309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B1CF3-AC86-41E3-9B1C-9A8D21DFA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7A842-5156-4CBE-9FAD-D3400C95D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477F0-28FD-4FD5-A957-D41E274C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450531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468684" y="1750420"/>
            <a:ext cx="7254240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328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永康市再生回收行业报</a:t>
            </a:r>
            <a:r>
              <a:rPr sz="51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FF960E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935334"/>
            <a:ext cx="4479925" cy="3101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4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概述与发展背景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05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资源分类与处理技术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4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收网络建设与运营模式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2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683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法规影响及行业标准解读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驱动发展战略探讨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3903167" y="2510894"/>
            <a:ext cx="4391659" cy="1724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1767483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97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4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textbox 15"/>
            <p:cNvSpPr/>
            <p:nvPr/>
          </p:nvSpPr>
          <p:spPr>
            <a:xfrm>
              <a:off x="371077" y="386414"/>
              <a:ext cx="2844164" cy="19189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523"/>
                </a:lnSpc>
              </a:pPr>
              <a:endParaRPr lang="Arial" altLang="Arial" sz="100"/>
            </a:p>
            <a:p>
              <a:pPr marL="834702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技术水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523" algn="l" rtl="0" eaLnBrk="0">
                <a:lnSpc>
                  <a:spcPct val="150000"/>
                </a:lnSpc>
                <a:spcBef>
                  <a:spcPts val="4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技术水平不断提升，引进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先进的再生资源处理技术和设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提高资源利用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8" name="group 8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7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771B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textbox 18"/>
            <p:cNvSpPr/>
            <p:nvPr/>
          </p:nvSpPr>
          <p:spPr>
            <a:xfrm>
              <a:off x="371648" y="386119"/>
              <a:ext cx="2690495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830"/>
                </a:lnSpc>
              </a:pPr>
              <a:endParaRPr lang="Arial" altLang="Arial" sz="100"/>
            </a:p>
            <a:p>
              <a:pPr marL="833244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3271" indent="-571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永康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市再生回收行业规模逐年扩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大，企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业数量增加，回收物品的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种类和数量不断增长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20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FF771B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textbox 21"/>
            <p:cNvSpPr/>
            <p:nvPr/>
          </p:nvSpPr>
          <p:spPr>
            <a:xfrm>
              <a:off x="371648" y="386414"/>
              <a:ext cx="2690495" cy="19189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630"/>
                </a:lnSpc>
              </a:pPr>
              <a:endParaRPr lang="Arial" altLang="Arial" sz="100"/>
            </a:p>
            <a:p>
              <a:pPr marL="847416" algn="l" rtl="0" eaLnBrk="0">
                <a:lnSpc>
                  <a:spcPct val="92000"/>
                </a:lnSpc>
              </a:pPr>
              <a:r>
                <a:rPr sz="23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回收网络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3271" indent="-571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永康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市已建立起覆盖城乡的再生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资源回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收网络，包括回收站、分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拣中心和处理设施等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23" name="textbox 23"/>
          <p:cNvSpPr/>
          <p:nvPr/>
        </p:nvSpPr>
        <p:spPr>
          <a:xfrm>
            <a:off x="442263" y="318468"/>
            <a:ext cx="4980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7660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永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康市再生回收行业现状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45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1" name="textbox 51"/>
          <p:cNvSpPr/>
          <p:nvPr/>
        </p:nvSpPr>
        <p:spPr>
          <a:xfrm>
            <a:off x="7823864" y="1527009"/>
            <a:ext cx="3223895" cy="4257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42"/>
              </a:lnSpc>
            </a:pPr>
            <a:endParaRPr lang="Arial" altLang="Arial" sz="100"/>
          </a:p>
          <a:p>
            <a:pPr marL="54374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endParaRPr lang="Microsoft YaHei" altLang="Microsoft YaHei" sz="1700"/>
          </a:p>
          <a:p>
            <a:pPr marL="12700" indent="11048" algn="l" rtl="0" eaLnBrk="0">
              <a:lnSpc>
                <a:spcPct val="187000"/>
              </a:lnSpc>
              <a:spcBef>
                <a:spcPts val="55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国家和地方政府出台了一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系列政策法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规，如《再生资源回收管理办法》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业发展，鼓励再生资源回收利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用。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54812" algn="l" rtl="0" eaLnBrk="0">
              <a:lnSpc>
                <a:spcPct val="92000"/>
              </a:lnSpc>
              <a:spcBef>
                <a:spcPts val="510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支持措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1700"/>
          </a:p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06616" indent="1143" algn="l" rtl="0" eaLnBrk="0">
              <a:lnSpc>
                <a:spcPct val="186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过财政补贴、税收优惠等措施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再生回收行业发展，同时鼓励社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会资本进入该领域。</a:t>
            </a:r>
            <a:endParaRPr lang="Microsoft YaHei" altLang="Microsoft YaHei" sz="1500"/>
          </a:p>
        </p:txBody>
      </p:sp>
      <p:sp>
        <p:nvSpPr>
          <p:cNvPr id="52" name="textbox 52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规及支持措施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textbox 74"/>
          <p:cNvSpPr/>
          <p:nvPr/>
        </p:nvSpPr>
        <p:spPr>
          <a:xfrm>
            <a:off x="3696276" y="1668207"/>
            <a:ext cx="7697469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30"/>
              </a:lnSpc>
            </a:pPr>
            <a:endParaRPr lang="Arial" altLang="Arial" sz="100"/>
          </a:p>
          <a:p>
            <a:pPr marL="12871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场需求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algn="l" rtl="0" eaLnBrk="0">
              <a:lnSpc>
                <a:spcPct val="680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随着环保意识的提高和资源的日益紧缺，再生资源市场需求不断增长，包括废钢铁、废纸、废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塑料等。</a:t>
            </a:r>
            <a:endParaRPr lang="Microsoft YaHei" altLang="Microsoft YaHei" sz="1300"/>
          </a:p>
        </p:txBody>
      </p:sp>
      <p:sp>
        <p:nvSpPr>
          <p:cNvPr id="75" name="textbox 75"/>
          <p:cNvSpPr/>
          <p:nvPr/>
        </p:nvSpPr>
        <p:spPr>
          <a:xfrm>
            <a:off x="1310950" y="4216630"/>
            <a:ext cx="6162675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51"/>
              </a:lnSpc>
            </a:pPr>
            <a:endParaRPr lang="Arial" altLang="Arial" sz="100"/>
          </a:p>
          <a:p>
            <a:pPr marL="13671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驱动因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7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环保政策趋紧、资源价格上涨、技术进步等是推动再生回收行业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发展的主要因素。</a:t>
            </a:r>
            <a:endParaRPr lang="Microsoft YaHei" altLang="Microsoft YaHei" sz="1300"/>
          </a:p>
        </p:txBody>
      </p:sp>
      <p:sp>
        <p:nvSpPr>
          <p:cNvPr id="76" name="textbox 76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994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驱动因素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7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picture 1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1410627" y="5083106"/>
            <a:ext cx="934846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随着政策支持力度加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大、市场需求持续增长和技术创新不断推进，永康市再生回收行业将迎来更加广阔的发展空</a:t>
            </a:r>
            <a:endParaRPr lang="Microsoft YaHei" altLang="Microsoft YaHei" sz="1500"/>
          </a:p>
          <a:p>
            <a:pPr marL="13461" algn="l" rtl="0" eaLnBrk="0">
              <a:lnSpc>
                <a:spcPts val="2694"/>
              </a:lnSpc>
            </a:pPr>
            <a:r>
              <a:rPr sz="1400" spc="-9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间和机遇</a:t>
            </a:r>
            <a:r>
              <a:rPr sz="1400" spc="-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03" name="textbox 103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及前景预测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4" name="textbox 124"/>
          <p:cNvSpPr/>
          <p:nvPr/>
        </p:nvSpPr>
        <p:spPr>
          <a:xfrm>
            <a:off x="1413675" y="2388483"/>
            <a:ext cx="913066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未来永康市再生回收行业将继续向规模化、专业化、智能化方向发展，同时拓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新兴领域如动力电池回收等。</a:t>
            </a:r>
            <a:endParaRPr lang="Microsoft YaHei" altLang="Microsoft YaHei" sz="1500"/>
          </a:p>
        </p:txBody>
      </p:sp>
      <p:pic>
        <p:nvPicPr>
          <p:cNvPr id="125" name="picture 1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126" name="picture 1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127" name="textbox 127"/>
          <p:cNvSpPr/>
          <p:nvPr/>
        </p:nvSpPr>
        <p:spPr>
          <a:xfrm>
            <a:off x="1414524" y="1629604"/>
            <a:ext cx="104521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2000"/>
          </a:p>
        </p:txBody>
      </p:sp>
      <p:sp>
        <p:nvSpPr>
          <p:cNvPr id="128" name="textbox 128"/>
          <p:cNvSpPr/>
          <p:nvPr/>
        </p:nvSpPr>
        <p:spPr>
          <a:xfrm>
            <a:off x="1403099" y="4348420"/>
            <a:ext cx="104457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1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" name="picture 1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3419821" y="2513827"/>
            <a:ext cx="5360670" cy="1716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250829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再生资源分类与处理技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" name="textbox 132"/>
          <p:cNvSpPr/>
          <p:nvPr/>
        </p:nvSpPr>
        <p:spPr>
          <a:xfrm>
            <a:off x="3623155" y="2548889"/>
            <a:ext cx="7262494" cy="3023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289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源的性质、来源和再利用潜力，将再生资源分为金属、塑料、纸张、玻璃等几大</a:t>
            </a:r>
            <a:endParaRPr lang="Microsoft YaHei" altLang="Microsoft YaHei" sz="1500"/>
          </a:p>
          <a:p>
            <a:pPr marL="3443222" algn="l" rtl="0" eaLnBrk="0">
              <a:lnSpc>
                <a:spcPts val="3364"/>
              </a:lnSpc>
            </a:pPr>
            <a:r>
              <a:rPr sz="13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类。</a:t>
            </a:r>
            <a:endParaRPr lang="Microsoft YaHei" altLang="Microsoft YaHei" sz="1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3193763" algn="l" rtl="0" eaLnBrk="0">
              <a:lnSpc>
                <a:spcPct val="92000"/>
              </a:lnSpc>
              <a:spcBef>
                <a:spcPts val="512"/>
              </a:spcBef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7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2965258" indent="-2952558" algn="l" rtl="0" eaLnBrk="0">
              <a:lnSpc>
                <a:spcPct val="186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机械分离、物理分离和化学分离等多种技术进行资源分类，确保各类资源的纯净度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和再利用价值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1075312" y="4179053"/>
            <a:ext cx="1747957" cy="1747957"/>
            <a:chExt cx="1747957" cy="1747957"/>
          </a:xfrm>
        </p:grpSpPr>
        <p:sp>
          <p:nvSpPr>
            <p:cNvPr id="133" name="path"/>
            <p:cNvSpPr/>
            <p:nvPr/>
          </p:nvSpPr>
          <p:spPr>
            <a:xfrm>
              <a:off x="0" y="0"/>
              <a:ext cx="1747957" cy="1747957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62499" y="462500"/>
              <a:ext cx="822959" cy="822959"/>
            </a:xfrm>
            <a:custGeom>
              <a:rect l="0" t="0" r="0" b="0"/>
              <a:pathLst>
                <a:path w="1295" h="1295">
                  <a:moveTo>
                    <a:pt x="1295" y="727"/>
                  </a:moveTo>
                  <a:lnTo>
                    <a:pt x="1295" y="565"/>
                  </a:lnTo>
                  <a:lnTo>
                    <a:pt x="1102" y="485"/>
                  </a:lnTo>
                  <a:lnTo>
                    <a:pt x="1102" y="485"/>
                  </a:lnTo>
                  <a:cubicBezTo>
                    <a:pt x="1096" y="469"/>
                    <a:pt x="1091" y="455"/>
                    <a:pt x="1084" y="440"/>
                  </a:cubicBezTo>
                  <a:lnTo>
                    <a:pt x="1084" y="440"/>
                  </a:lnTo>
                  <a:lnTo>
                    <a:pt x="1162" y="246"/>
                  </a:lnTo>
                  <a:lnTo>
                    <a:pt x="1047" y="131"/>
                  </a:lnTo>
                  <a:lnTo>
                    <a:pt x="855" y="211"/>
                  </a:lnTo>
                  <a:lnTo>
                    <a:pt x="855" y="211"/>
                  </a:lnTo>
                  <a:cubicBezTo>
                    <a:pt x="840" y="203"/>
                    <a:pt x="825" y="197"/>
                    <a:pt x="809" y="192"/>
                  </a:cubicBezTo>
                  <a:lnTo>
                    <a:pt x="809" y="192"/>
                  </a:lnTo>
                  <a:lnTo>
                    <a:pt x="727" y="0"/>
                  </a:lnTo>
                  <a:lnTo>
                    <a:pt x="565" y="0"/>
                  </a:lnTo>
                  <a:lnTo>
                    <a:pt x="485" y="191"/>
                  </a:lnTo>
                  <a:lnTo>
                    <a:pt x="485" y="191"/>
                  </a:lnTo>
                  <a:cubicBezTo>
                    <a:pt x="469" y="197"/>
                    <a:pt x="454" y="203"/>
                    <a:pt x="438" y="210"/>
                  </a:cubicBezTo>
                  <a:lnTo>
                    <a:pt x="438" y="210"/>
                  </a:lnTo>
                  <a:lnTo>
                    <a:pt x="246" y="133"/>
                  </a:lnTo>
                  <a:lnTo>
                    <a:pt x="131" y="247"/>
                  </a:lnTo>
                  <a:lnTo>
                    <a:pt x="210" y="438"/>
                  </a:lnTo>
                  <a:lnTo>
                    <a:pt x="210" y="438"/>
                  </a:lnTo>
                  <a:cubicBezTo>
                    <a:pt x="202" y="454"/>
                    <a:pt x="196" y="470"/>
                    <a:pt x="190" y="486"/>
                  </a:cubicBezTo>
                  <a:lnTo>
                    <a:pt x="190" y="486"/>
                  </a:lnTo>
                  <a:lnTo>
                    <a:pt x="0" y="568"/>
                  </a:lnTo>
                  <a:lnTo>
                    <a:pt x="0" y="730"/>
                  </a:lnTo>
                  <a:lnTo>
                    <a:pt x="190" y="809"/>
                  </a:lnTo>
                  <a:lnTo>
                    <a:pt x="190" y="809"/>
                  </a:lnTo>
                  <a:cubicBezTo>
                    <a:pt x="196" y="826"/>
                    <a:pt x="202" y="842"/>
                    <a:pt x="210" y="857"/>
                  </a:cubicBezTo>
                  <a:lnTo>
                    <a:pt x="210" y="857"/>
                  </a:lnTo>
                  <a:lnTo>
                    <a:pt x="133" y="1049"/>
                  </a:lnTo>
                  <a:lnTo>
                    <a:pt x="247" y="1164"/>
                  </a:lnTo>
                  <a:lnTo>
                    <a:pt x="439" y="1085"/>
                  </a:lnTo>
                  <a:lnTo>
                    <a:pt x="439" y="1085"/>
                  </a:lnTo>
                  <a:cubicBezTo>
                    <a:pt x="454" y="1092"/>
                    <a:pt x="470" y="1098"/>
                    <a:pt x="486" y="1104"/>
                  </a:cubicBezTo>
                  <a:lnTo>
                    <a:pt x="486" y="1104"/>
                  </a:lnTo>
                  <a:lnTo>
                    <a:pt x="568" y="1295"/>
                  </a:lnTo>
                  <a:lnTo>
                    <a:pt x="730" y="1295"/>
                  </a:lnTo>
                  <a:lnTo>
                    <a:pt x="810" y="1103"/>
                  </a:lnTo>
                  <a:lnTo>
                    <a:pt x="810" y="1103"/>
                  </a:lnTo>
                  <a:cubicBezTo>
                    <a:pt x="825" y="1097"/>
                    <a:pt x="840" y="1091"/>
                    <a:pt x="855" y="1084"/>
                  </a:cubicBezTo>
                  <a:lnTo>
                    <a:pt x="855" y="1084"/>
                  </a:lnTo>
                  <a:lnTo>
                    <a:pt x="1049" y="1162"/>
                  </a:lnTo>
                  <a:lnTo>
                    <a:pt x="1164" y="1047"/>
                  </a:lnTo>
                  <a:lnTo>
                    <a:pt x="1084" y="854"/>
                  </a:lnTo>
                  <a:lnTo>
                    <a:pt x="1084" y="854"/>
                  </a:lnTo>
                  <a:cubicBezTo>
                    <a:pt x="1091" y="840"/>
                    <a:pt x="1096" y="825"/>
                    <a:pt x="1102" y="810"/>
                  </a:cubicBezTo>
                  <a:lnTo>
                    <a:pt x="1102" y="810"/>
                  </a:lnTo>
                  <a:lnTo>
                    <a:pt x="1295" y="727"/>
                  </a:lnTo>
                  <a:close/>
                  <a:moveTo>
                    <a:pt x="646" y="890"/>
                  </a:moveTo>
                  <a:cubicBezTo>
                    <a:pt x="512" y="890"/>
                    <a:pt x="403" y="782"/>
                    <a:pt x="403" y="647"/>
                  </a:cubicBezTo>
                  <a:lnTo>
                    <a:pt x="403" y="647"/>
                  </a:lnTo>
                  <a:cubicBezTo>
                    <a:pt x="403" y="513"/>
                    <a:pt x="512" y="405"/>
                    <a:pt x="646" y="405"/>
                  </a:cubicBezTo>
                  <a:lnTo>
                    <a:pt x="646" y="405"/>
                  </a:lnTo>
                  <a:cubicBezTo>
                    <a:pt x="780" y="405"/>
                    <a:pt x="889" y="513"/>
                    <a:pt x="889" y="647"/>
                  </a:cubicBezTo>
                  <a:lnTo>
                    <a:pt x="889" y="647"/>
                  </a:lnTo>
                  <a:cubicBezTo>
                    <a:pt x="889" y="782"/>
                    <a:pt x="780" y="890"/>
                    <a:pt x="646" y="890"/>
                  </a:cubicBezTo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1075312" y="1789317"/>
            <a:ext cx="1747957" cy="1747956"/>
            <a:chExt cx="1747957" cy="1747956"/>
          </a:xfrm>
        </p:grpSpPr>
        <p:sp>
          <p:nvSpPr>
            <p:cNvPr id="135" name="path"/>
            <p:cNvSpPr/>
            <p:nvPr/>
          </p:nvSpPr>
          <p:spPr>
            <a:xfrm>
              <a:off x="0" y="0"/>
              <a:ext cx="1747957" cy="1747956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62499" y="462500"/>
              <a:ext cx="822959" cy="822960"/>
            </a:xfrm>
            <a:custGeom>
              <a:rect l="0" t="0" r="0" b="0"/>
              <a:pathLst>
                <a:path w="1295" h="1296">
                  <a:moveTo>
                    <a:pt x="0" y="388"/>
                  </a:moveTo>
                  <a:lnTo>
                    <a:pt x="647" y="0"/>
                  </a:lnTo>
                  <a:lnTo>
                    <a:pt x="1295" y="388"/>
                  </a:lnTo>
                  <a:lnTo>
                    <a:pt x="1295" y="518"/>
                  </a:lnTo>
                  <a:lnTo>
                    <a:pt x="0" y="518"/>
                  </a:lnTo>
                  <a:lnTo>
                    <a:pt x="0" y="388"/>
                  </a:lnTo>
                  <a:close/>
                  <a:moveTo>
                    <a:pt x="0" y="1166"/>
                  </a:moveTo>
                  <a:lnTo>
                    <a:pt x="1295" y="1166"/>
                  </a:lnTo>
                  <a:lnTo>
                    <a:pt x="1295" y="1296"/>
                  </a:lnTo>
                  <a:lnTo>
                    <a:pt x="0" y="1296"/>
                  </a:lnTo>
                  <a:lnTo>
                    <a:pt x="0" y="1166"/>
                  </a:lnTo>
                  <a:close/>
                  <a:moveTo>
                    <a:pt x="129" y="1036"/>
                  </a:moveTo>
                  <a:lnTo>
                    <a:pt x="1166" y="1036"/>
                  </a:lnTo>
                  <a:lnTo>
                    <a:pt x="1166" y="1166"/>
                  </a:lnTo>
                  <a:lnTo>
                    <a:pt x="129" y="1166"/>
                  </a:lnTo>
                  <a:lnTo>
                    <a:pt x="129" y="1036"/>
                  </a:lnTo>
                  <a:close/>
                  <a:moveTo>
                    <a:pt x="129" y="518"/>
                  </a:moveTo>
                  <a:lnTo>
                    <a:pt x="388" y="518"/>
                  </a:lnTo>
                  <a:lnTo>
                    <a:pt x="388" y="1036"/>
                  </a:lnTo>
                  <a:lnTo>
                    <a:pt x="129" y="1036"/>
                  </a:lnTo>
                  <a:lnTo>
                    <a:pt x="129" y="518"/>
                  </a:lnTo>
                  <a:close/>
                  <a:moveTo>
                    <a:pt x="518" y="518"/>
                  </a:moveTo>
                  <a:lnTo>
                    <a:pt x="777" y="518"/>
                  </a:lnTo>
                  <a:lnTo>
                    <a:pt x="777" y="1036"/>
                  </a:lnTo>
                  <a:lnTo>
                    <a:pt x="518" y="1036"/>
                  </a:lnTo>
                  <a:lnTo>
                    <a:pt x="518" y="518"/>
                  </a:lnTo>
                  <a:close/>
                  <a:moveTo>
                    <a:pt x="907" y="518"/>
                  </a:moveTo>
                  <a:lnTo>
                    <a:pt x="1166" y="518"/>
                  </a:lnTo>
                  <a:lnTo>
                    <a:pt x="1166" y="1036"/>
                  </a:lnTo>
                  <a:lnTo>
                    <a:pt x="907" y="1036"/>
                  </a:lnTo>
                  <a:lnTo>
                    <a:pt x="907" y="518"/>
                  </a:lnTo>
                  <a:close/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7" name="textbox 137"/>
          <p:cNvSpPr/>
          <p:nvPr/>
        </p:nvSpPr>
        <p:spPr>
          <a:xfrm>
            <a:off x="442263" y="318468"/>
            <a:ext cx="4980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95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再生资源分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类标准与方法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8" name="textbox 158"/>
          <p:cNvSpPr/>
          <p:nvPr/>
        </p:nvSpPr>
        <p:spPr>
          <a:xfrm>
            <a:off x="6804219" y="1672734"/>
            <a:ext cx="899794" cy="264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endParaRPr lang="Microsoft YaHei" altLang="Microsoft YaHei" sz="1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3164016" y="2833671"/>
            <a:ext cx="6023882" cy="1616135"/>
            <a:chExt cx="6023882" cy="1616135"/>
          </a:xfrm>
        </p:grpSpPr>
        <p:grpSp>
          <p:nvGrpSpPr>
            <p:cNvPr id="30" name="group 30"/>
            <p:cNvGrpSpPr/>
            <p:nvPr/>
          </p:nvGrpSpPr>
          <p:grpSpPr>
            <a:xfrm rot="21600000">
              <a:off x="0" y="0"/>
              <a:ext cx="6023882" cy="1616135"/>
              <a:chExt cx="6023882" cy="1616135"/>
            </a:xfrm>
          </p:grpSpPr>
          <p:sp>
            <p:nvSpPr>
              <p:cNvPr id="160" name="path"/>
              <p:cNvSpPr/>
              <p:nvPr/>
            </p:nvSpPr>
            <p:spPr>
              <a:xfrm>
                <a:off x="0" y="0"/>
                <a:ext cx="1616136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1" name="path"/>
              <p:cNvSpPr/>
              <p:nvPr/>
            </p:nvSpPr>
            <p:spPr>
              <a:xfrm>
                <a:off x="1469248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C769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2" name="path"/>
              <p:cNvSpPr/>
              <p:nvPr/>
            </p:nvSpPr>
            <p:spPr>
              <a:xfrm>
                <a:off x="2938494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3" name="path"/>
              <p:cNvSpPr/>
              <p:nvPr/>
            </p:nvSpPr>
            <p:spPr>
              <a:xfrm>
                <a:off x="4407745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C769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4" name="textbox 164"/>
            <p:cNvSpPr/>
            <p:nvPr/>
          </p:nvSpPr>
          <p:spPr>
            <a:xfrm>
              <a:off x="-12700" y="-12700"/>
              <a:ext cx="6049645" cy="18008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marL="561872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5500" spc="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</a:t>
              </a:r>
              <a:endParaRPr lang="Microsoft YaHei" altLang="Microsoft YaHei" sz="5500"/>
            </a:p>
          </p:txBody>
        </p:sp>
      </p:grpSp>
      <p:sp>
        <p:nvSpPr>
          <p:cNvPr id="165" name="textbox 165"/>
          <p:cNvSpPr/>
          <p:nvPr/>
        </p:nvSpPr>
        <p:spPr>
          <a:xfrm>
            <a:off x="2286326" y="4745413"/>
            <a:ext cx="4039234" cy="1104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58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塑料类再生资源处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理技术</a:t>
            </a:r>
            <a:endParaRPr lang="Microsoft YaHei" altLang="Microsoft YaHei" sz="17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1793874" indent="-1781174" algn="l" rtl="0" eaLnBrk="0">
              <a:lnSpc>
                <a:spcPct val="198000"/>
              </a:lnSpc>
              <a:spcBef>
                <a:spcPts val="4"/>
              </a:spcBef>
            </a:pP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采用清洗、破碎、造粒等工序，将废旧塑料加工成</a:t>
            </a:r>
            <a:r>
              <a:rPr sz="12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   </a:t>
            </a:r>
            <a:r>
              <a:rPr sz="12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颗粒，用于制造</a:t>
            </a:r>
            <a:r>
              <a:rPr sz="12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的塑料制品。</a:t>
            </a:r>
            <a:endParaRPr lang="Microsoft YaHei" altLang="Microsoft YaHei" sz="1200"/>
          </a:p>
        </p:txBody>
      </p:sp>
      <p:sp>
        <p:nvSpPr>
          <p:cNvPr id="166" name="textbox 166"/>
          <p:cNvSpPr/>
          <p:nvPr/>
        </p:nvSpPr>
        <p:spPr>
          <a:xfrm>
            <a:off x="7687261" y="4744756"/>
            <a:ext cx="3966845" cy="1104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7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玻璃类再生资源处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endParaRPr lang="Microsoft YaHei" altLang="Microsoft YaHei" sz="17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410"/>
              </a:lnSpc>
            </a:pPr>
            <a:endParaRPr lang="Arial" altLang="Arial" sz="100"/>
          </a:p>
          <a:p>
            <a:pPr marL="71011" indent="-2914" algn="l" rtl="0" eaLnBrk="0">
              <a:lnSpc>
                <a:spcPct val="197000"/>
              </a:lnSpc>
            </a:pP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将废玻璃清洗、破碎、熔化后，可制成新的玻璃制</a:t>
            </a:r>
            <a:r>
              <a:rPr sz="12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 </a:t>
            </a:r>
            <a:r>
              <a:rPr sz="12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用于建筑行</a:t>
            </a:r>
            <a:r>
              <a:rPr sz="12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67" name="textbox 167"/>
          <p:cNvSpPr/>
          <p:nvPr/>
        </p:nvSpPr>
        <p:spPr>
          <a:xfrm>
            <a:off x="6158452" y="1630427"/>
            <a:ext cx="3966845" cy="1104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9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纸张类再生资源处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endParaRPr lang="Microsoft YaHei" altLang="Microsoft YaHei" sz="17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72583" indent="-2752" algn="l" rtl="0" eaLnBrk="0">
              <a:lnSpc>
                <a:spcPct val="197000"/>
              </a:lnSpc>
              <a:spcBef>
                <a:spcPts val="7"/>
              </a:spcBef>
            </a:pP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通过脱墨、浆化、抄造等过程，将废纸再生为纸浆</a:t>
            </a:r>
            <a:r>
              <a:rPr sz="12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 </a:t>
            </a:r>
            <a:r>
              <a:rPr sz="12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而生产各种纸张和纸制品</a:t>
            </a:r>
            <a:r>
              <a:rPr sz="12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68" name="textbox 168"/>
          <p:cNvSpPr/>
          <p:nvPr/>
        </p:nvSpPr>
        <p:spPr>
          <a:xfrm>
            <a:off x="442263" y="318468"/>
            <a:ext cx="5361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再生资源处理技术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9" name="textbox 189"/>
          <p:cNvSpPr/>
          <p:nvPr/>
        </p:nvSpPr>
        <p:spPr>
          <a:xfrm>
            <a:off x="630539" y="2351928"/>
            <a:ext cx="4201159" cy="201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5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通过熔炼、压铸等工艺，将废旧金属转化为新的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金属制品。</a:t>
            </a:r>
            <a:endParaRPr lang="Microsoft YaHei" altLang="Microsoft YaHei" sz="1200"/>
          </a:p>
        </p:txBody>
      </p:sp>
      <p:sp>
        <p:nvSpPr>
          <p:cNvPr id="190" name="textbox 190"/>
          <p:cNvSpPr/>
          <p:nvPr/>
        </p:nvSpPr>
        <p:spPr>
          <a:xfrm>
            <a:off x="2293374" y="1630646"/>
            <a:ext cx="2433954" cy="263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3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金属类再生资源处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endParaRPr lang="Microsoft YaHei" altLang="Microsoft YaHei" sz="17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192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FFE4D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6" name="textbox 196"/>
          <p:cNvSpPr/>
          <p:nvPr/>
        </p:nvSpPr>
        <p:spPr>
          <a:xfrm>
            <a:off x="7929322" y="3134262"/>
            <a:ext cx="3111500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4413" algn="l" rtl="0" eaLnBrk="0">
              <a:lnSpc>
                <a:spcPct val="95000"/>
              </a:lnSpc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对现有处理设备进行改造和升级，提高</a:t>
            </a:r>
            <a:r>
              <a:rPr sz="1300" spc="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备的处理能力和自动化水平，降低能耗</a:t>
            </a:r>
            <a:r>
              <a:rPr sz="1300" spc="4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928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1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  <a:r>
              <a:rPr sz="1300" spc="-9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7" name="textbox 197"/>
          <p:cNvSpPr/>
          <p:nvPr/>
        </p:nvSpPr>
        <p:spPr>
          <a:xfrm>
            <a:off x="1197225" y="3134262"/>
            <a:ext cx="293941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3900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研发更高效、更环保的再生资源处理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术，如生物处理、高温熔炼等，提高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071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源回收率和产品质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8" name="textbox 198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850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技术创新与升级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9" name="textbox 219"/>
          <p:cNvSpPr/>
          <p:nvPr/>
        </p:nvSpPr>
        <p:spPr>
          <a:xfrm>
            <a:off x="5392252" y="3661530"/>
            <a:ext cx="1298575" cy="1015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220" name="textbox 220"/>
          <p:cNvSpPr/>
          <p:nvPr/>
        </p:nvSpPr>
        <p:spPr>
          <a:xfrm>
            <a:off x="1200289" y="2314347"/>
            <a:ext cx="104457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8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  <a:endParaRPr lang="Microsoft YaHei" altLang="Microsoft YaHei" sz="2000"/>
          </a:p>
        </p:txBody>
      </p:sp>
      <p:sp>
        <p:nvSpPr>
          <p:cNvPr id="221" name="textbox 221"/>
          <p:cNvSpPr/>
          <p:nvPr/>
        </p:nvSpPr>
        <p:spPr>
          <a:xfrm>
            <a:off x="10015237" y="2314602"/>
            <a:ext cx="104457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8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</a:t>
            </a:r>
            <a:endParaRPr lang="Microsoft YaHei" altLang="Microsoft YaHei" sz="2000"/>
          </a:p>
        </p:txBody>
      </p:sp>
      <p:pic>
        <p:nvPicPr>
          <p:cNvPr id="222" name="picture 2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223" name="picture 2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5" name="textbox 225"/>
          <p:cNvSpPr/>
          <p:nvPr/>
        </p:nvSpPr>
        <p:spPr>
          <a:xfrm>
            <a:off x="6495257" y="2558932"/>
            <a:ext cx="3642995" cy="1261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59"/>
              </a:lnSpc>
            </a:pPr>
            <a:endParaRPr lang="Arial" altLang="Arial" sz="100"/>
          </a:p>
          <a:p>
            <a:pPr marL="13080" algn="l" rtl="0" eaLnBrk="0">
              <a:lnSpc>
                <a:spcPct val="8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规的实施促使再生回收行业加快技术</a:t>
            </a:r>
            <a:endParaRPr lang="Microsoft YaHei" altLang="Microsoft YaHei" sz="1500"/>
          </a:p>
          <a:p>
            <a:pPr marL="12700" indent="190" algn="l" rtl="0" eaLnBrk="0">
              <a:lnSpc>
                <a:spcPct val="152000"/>
              </a:lnSpc>
              <a:spcBef>
                <a:spcPts val="44"/>
              </a:spcBef>
            </a:pP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创新和升级步伐，推动行业向绿色、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低碳、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方向发展。同时，也提高了行业的准入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门槛，加速了行业整合和优胜劣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6" name="textbox 226"/>
          <p:cNvSpPr/>
          <p:nvPr/>
        </p:nvSpPr>
        <p:spPr>
          <a:xfrm>
            <a:off x="2077311" y="2557217"/>
            <a:ext cx="3642995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24511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国家和地方环保法规对再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生资源处理技术的</a:t>
            </a:r>
            <a:endParaRPr lang="Microsoft YaHei" altLang="Microsoft YaHei" sz="1500"/>
          </a:p>
          <a:p>
            <a:pPr marL="12700" indent="762" algn="l" rtl="0" eaLnBrk="0">
              <a:lnSpc>
                <a:spcPct val="154000"/>
              </a:lnSpc>
              <a:spcBef>
                <a:spcPts val="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能提出严格要求，推动行业采用更环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保的处理技术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7" name="textbox 227"/>
          <p:cNvSpPr/>
          <p:nvPr/>
        </p:nvSpPr>
        <p:spPr>
          <a:xfrm>
            <a:off x="442263" y="318468"/>
            <a:ext cx="4980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对处理技术影响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10405043" y="2076769"/>
            <a:ext cx="1347972" cy="1347972"/>
            <a:chExt cx="1347972" cy="1347972"/>
          </a:xfrm>
        </p:grpSpPr>
        <p:sp>
          <p:nvSpPr>
            <p:cNvPr id="248" name="path"/>
            <p:cNvSpPr/>
            <p:nvPr/>
          </p:nvSpPr>
          <p:spPr>
            <a:xfrm>
              <a:off x="0" y="0"/>
              <a:ext cx="1347972" cy="1347972"/>
            </a:xfrm>
            <a:custGeom>
              <a:rect l="0" t="0" r="0" b="0"/>
              <a:pathLst>
                <a:path w="2122" h="2122">
                  <a:moveTo>
                    <a:pt x="0" y="1061"/>
                  </a:moveTo>
                  <a:cubicBezTo>
                    <a:pt x="0" y="475"/>
                    <a:pt x="475" y="0"/>
                    <a:pt x="1061" y="0"/>
                  </a:cubicBezTo>
                  <a:lnTo>
                    <a:pt x="1061" y="0"/>
                  </a:lnTo>
                  <a:lnTo>
                    <a:pt x="1061" y="0"/>
                  </a:lnTo>
                  <a:lnTo>
                    <a:pt x="1061" y="0"/>
                  </a:lnTo>
                  <a:cubicBezTo>
                    <a:pt x="1647" y="0"/>
                    <a:pt x="2122" y="475"/>
                    <a:pt x="2122" y="1061"/>
                  </a:cubicBezTo>
                  <a:lnTo>
                    <a:pt x="2122" y="1061"/>
                  </a:lnTo>
                  <a:cubicBezTo>
                    <a:pt x="2122" y="1061"/>
                    <a:pt x="2122" y="1061"/>
                    <a:pt x="2122" y="1061"/>
                  </a:cubicBezTo>
                  <a:lnTo>
                    <a:pt x="2122" y="1061"/>
                  </a:lnTo>
                  <a:lnTo>
                    <a:pt x="2122" y="1061"/>
                  </a:lnTo>
                  <a:lnTo>
                    <a:pt x="2122" y="1061"/>
                  </a:lnTo>
                  <a:cubicBezTo>
                    <a:pt x="2122" y="1647"/>
                    <a:pt x="1647" y="2122"/>
                    <a:pt x="1061" y="2122"/>
                  </a:cubicBezTo>
                  <a:lnTo>
                    <a:pt x="1061" y="2122"/>
                  </a:lnTo>
                  <a:lnTo>
                    <a:pt x="1061" y="2122"/>
                  </a:lnTo>
                  <a:lnTo>
                    <a:pt x="1061" y="2122"/>
                  </a:lnTo>
                  <a:cubicBezTo>
                    <a:pt x="475" y="2122"/>
                    <a:pt x="0" y="1647"/>
                    <a:pt x="0" y="1061"/>
                  </a:cubicBezTo>
                  <a:lnTo>
                    <a:pt x="0" y="1061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56399" y="396096"/>
              <a:ext cx="635177" cy="555780"/>
            </a:xfrm>
            <a:custGeom>
              <a:rect l="0" t="0" r="0" b="0"/>
              <a:pathLst>
                <a:path w="1000" h="875">
                  <a:moveTo>
                    <a:pt x="0" y="625"/>
                  </a:moveTo>
                  <a:lnTo>
                    <a:pt x="500" y="750"/>
                  </a:lnTo>
                  <a:lnTo>
                    <a:pt x="1000" y="625"/>
                  </a:lnTo>
                  <a:lnTo>
                    <a:pt x="1000" y="750"/>
                  </a:lnTo>
                  <a:lnTo>
                    <a:pt x="500" y="875"/>
                  </a:lnTo>
                  <a:lnTo>
                    <a:pt x="0" y="750"/>
                  </a:lnTo>
                  <a:lnTo>
                    <a:pt x="0" y="625"/>
                  </a:lnTo>
                  <a:close/>
                  <a:moveTo>
                    <a:pt x="0" y="375"/>
                  </a:moveTo>
                  <a:lnTo>
                    <a:pt x="500" y="500"/>
                  </a:lnTo>
                  <a:lnTo>
                    <a:pt x="1000" y="375"/>
                  </a:lnTo>
                  <a:lnTo>
                    <a:pt x="1000" y="500"/>
                  </a:lnTo>
                  <a:lnTo>
                    <a:pt x="500" y="625"/>
                  </a:lnTo>
                  <a:lnTo>
                    <a:pt x="0" y="500"/>
                  </a:lnTo>
                  <a:lnTo>
                    <a:pt x="0" y="375"/>
                  </a:lnTo>
                  <a:close/>
                  <a:moveTo>
                    <a:pt x="0" y="125"/>
                  </a:moveTo>
                  <a:lnTo>
                    <a:pt x="500" y="0"/>
                  </a:lnTo>
                  <a:lnTo>
                    <a:pt x="1000" y="125"/>
                  </a:lnTo>
                  <a:lnTo>
                    <a:pt x="1000" y="250"/>
                  </a:lnTo>
                  <a:lnTo>
                    <a:pt x="500" y="375"/>
                  </a:lnTo>
                  <a:lnTo>
                    <a:pt x="0" y="250"/>
                  </a:lnTo>
                  <a:lnTo>
                    <a:pt x="0" y="12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69631" y="2076769"/>
            <a:ext cx="1303225" cy="1303226"/>
            <a:chExt cx="1303225" cy="1303226"/>
          </a:xfrm>
        </p:grpSpPr>
        <p:sp>
          <p:nvSpPr>
            <p:cNvPr id="250" name="path"/>
            <p:cNvSpPr/>
            <p:nvPr/>
          </p:nvSpPr>
          <p:spPr>
            <a:xfrm>
              <a:off x="0" y="0"/>
              <a:ext cx="1303225" cy="1303226"/>
            </a:xfrm>
            <a:custGeom>
              <a:rect l="0" t="0" r="0" b="0"/>
              <a:pathLst>
                <a:path w="2052" h="2052">
                  <a:moveTo>
                    <a:pt x="0" y="1026"/>
                  </a:moveTo>
                  <a:cubicBezTo>
                    <a:pt x="0" y="459"/>
                    <a:pt x="459" y="0"/>
                    <a:pt x="1026" y="0"/>
                  </a:cubicBezTo>
                  <a:lnTo>
                    <a:pt x="1026" y="0"/>
                  </a:lnTo>
                  <a:lnTo>
                    <a:pt x="1026" y="0"/>
                  </a:lnTo>
                  <a:lnTo>
                    <a:pt x="1026" y="0"/>
                  </a:lnTo>
                  <a:cubicBezTo>
                    <a:pt x="1592" y="0"/>
                    <a:pt x="2052" y="459"/>
                    <a:pt x="2052" y="1026"/>
                  </a:cubicBezTo>
                  <a:lnTo>
                    <a:pt x="2052" y="1026"/>
                  </a:lnTo>
                  <a:cubicBezTo>
                    <a:pt x="2052" y="1026"/>
                    <a:pt x="2052" y="1026"/>
                    <a:pt x="2052" y="1026"/>
                  </a:cubicBezTo>
                  <a:lnTo>
                    <a:pt x="2052" y="1026"/>
                  </a:lnTo>
                  <a:lnTo>
                    <a:pt x="2052" y="1026"/>
                  </a:lnTo>
                  <a:lnTo>
                    <a:pt x="2052" y="1026"/>
                  </a:lnTo>
                  <a:cubicBezTo>
                    <a:pt x="2052" y="1592"/>
                    <a:pt x="1592" y="2052"/>
                    <a:pt x="1026" y="2052"/>
                  </a:cubicBezTo>
                  <a:lnTo>
                    <a:pt x="1026" y="2052"/>
                  </a:lnTo>
                  <a:lnTo>
                    <a:pt x="1026" y="2052"/>
                  </a:lnTo>
                  <a:lnTo>
                    <a:pt x="1026" y="2052"/>
                  </a:lnTo>
                  <a:cubicBezTo>
                    <a:pt x="459" y="2052"/>
                    <a:pt x="0" y="1592"/>
                    <a:pt x="0" y="1026"/>
                  </a:cubicBezTo>
                  <a:lnTo>
                    <a:pt x="0" y="1026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324819" y="324819"/>
              <a:ext cx="653588" cy="653588"/>
            </a:xfrm>
            <a:custGeom>
              <a:rect l="0" t="0" r="0" b="0"/>
              <a:pathLst>
                <a:path w="1029" h="1029">
                  <a:moveTo>
                    <a:pt x="1029" y="577"/>
                  </a:moveTo>
                  <a:lnTo>
                    <a:pt x="1029" y="449"/>
                  </a:lnTo>
                  <a:lnTo>
                    <a:pt x="875" y="385"/>
                  </a:lnTo>
                  <a:lnTo>
                    <a:pt x="875" y="385"/>
                  </a:lnTo>
                  <a:cubicBezTo>
                    <a:pt x="871" y="373"/>
                    <a:pt x="866" y="361"/>
                    <a:pt x="861" y="350"/>
                  </a:cubicBezTo>
                  <a:lnTo>
                    <a:pt x="861" y="350"/>
                  </a:lnTo>
                  <a:lnTo>
                    <a:pt x="923" y="195"/>
                  </a:lnTo>
                  <a:lnTo>
                    <a:pt x="832" y="104"/>
                  </a:lnTo>
                  <a:lnTo>
                    <a:pt x="679" y="167"/>
                  </a:lnTo>
                  <a:lnTo>
                    <a:pt x="679" y="167"/>
                  </a:lnTo>
                  <a:cubicBezTo>
                    <a:pt x="667" y="161"/>
                    <a:pt x="655" y="157"/>
                    <a:pt x="643" y="152"/>
                  </a:cubicBezTo>
                  <a:lnTo>
                    <a:pt x="643" y="152"/>
                  </a:lnTo>
                  <a:lnTo>
                    <a:pt x="577" y="0"/>
                  </a:lnTo>
                  <a:lnTo>
                    <a:pt x="449" y="0"/>
                  </a:lnTo>
                  <a:lnTo>
                    <a:pt x="385" y="152"/>
                  </a:lnTo>
                  <a:lnTo>
                    <a:pt x="385" y="152"/>
                  </a:lnTo>
                  <a:cubicBezTo>
                    <a:pt x="372" y="156"/>
                    <a:pt x="360" y="161"/>
                    <a:pt x="348" y="167"/>
                  </a:cubicBezTo>
                  <a:lnTo>
                    <a:pt x="348" y="167"/>
                  </a:lnTo>
                  <a:lnTo>
                    <a:pt x="195" y="105"/>
                  </a:lnTo>
                  <a:lnTo>
                    <a:pt x="104" y="196"/>
                  </a:lnTo>
                  <a:lnTo>
                    <a:pt x="166" y="348"/>
                  </a:lnTo>
                  <a:lnTo>
                    <a:pt x="166" y="348"/>
                  </a:lnTo>
                  <a:cubicBezTo>
                    <a:pt x="160" y="360"/>
                    <a:pt x="155" y="373"/>
                    <a:pt x="151" y="386"/>
                  </a:cubicBezTo>
                  <a:lnTo>
                    <a:pt x="151" y="386"/>
                  </a:lnTo>
                  <a:lnTo>
                    <a:pt x="0" y="451"/>
                  </a:lnTo>
                  <a:lnTo>
                    <a:pt x="0" y="579"/>
                  </a:lnTo>
                  <a:lnTo>
                    <a:pt x="151" y="643"/>
                  </a:lnTo>
                  <a:lnTo>
                    <a:pt x="151" y="643"/>
                  </a:lnTo>
                  <a:cubicBezTo>
                    <a:pt x="156" y="656"/>
                    <a:pt x="161" y="668"/>
                    <a:pt x="167" y="681"/>
                  </a:cubicBezTo>
                  <a:lnTo>
                    <a:pt x="167" y="681"/>
                  </a:lnTo>
                  <a:lnTo>
                    <a:pt x="105" y="833"/>
                  </a:lnTo>
                  <a:lnTo>
                    <a:pt x="196" y="924"/>
                  </a:lnTo>
                  <a:lnTo>
                    <a:pt x="348" y="862"/>
                  </a:lnTo>
                  <a:lnTo>
                    <a:pt x="348" y="862"/>
                  </a:lnTo>
                  <a:cubicBezTo>
                    <a:pt x="360" y="867"/>
                    <a:pt x="373" y="872"/>
                    <a:pt x="386" y="877"/>
                  </a:cubicBezTo>
                  <a:lnTo>
                    <a:pt x="386" y="877"/>
                  </a:lnTo>
                  <a:lnTo>
                    <a:pt x="451" y="1029"/>
                  </a:lnTo>
                  <a:lnTo>
                    <a:pt x="579" y="1029"/>
                  </a:lnTo>
                  <a:lnTo>
                    <a:pt x="643" y="876"/>
                  </a:lnTo>
                  <a:lnTo>
                    <a:pt x="643" y="876"/>
                  </a:lnTo>
                  <a:cubicBezTo>
                    <a:pt x="655" y="871"/>
                    <a:pt x="667" y="866"/>
                    <a:pt x="679" y="861"/>
                  </a:cubicBezTo>
                  <a:lnTo>
                    <a:pt x="679" y="861"/>
                  </a:lnTo>
                  <a:lnTo>
                    <a:pt x="833" y="923"/>
                  </a:lnTo>
                  <a:lnTo>
                    <a:pt x="924" y="832"/>
                  </a:lnTo>
                  <a:lnTo>
                    <a:pt x="861" y="678"/>
                  </a:lnTo>
                  <a:lnTo>
                    <a:pt x="861" y="678"/>
                  </a:lnTo>
                  <a:cubicBezTo>
                    <a:pt x="866" y="667"/>
                    <a:pt x="871" y="655"/>
                    <a:pt x="875" y="643"/>
                  </a:cubicBezTo>
                  <a:lnTo>
                    <a:pt x="875" y="643"/>
                  </a:lnTo>
                  <a:lnTo>
                    <a:pt x="1029" y="577"/>
                  </a:lnTo>
                  <a:close/>
                  <a:moveTo>
                    <a:pt x="513" y="707"/>
                  </a:moveTo>
                  <a:cubicBezTo>
                    <a:pt x="407" y="707"/>
                    <a:pt x="320" y="621"/>
                    <a:pt x="320" y="514"/>
                  </a:cubicBezTo>
                  <a:lnTo>
                    <a:pt x="320" y="514"/>
                  </a:lnTo>
                  <a:cubicBezTo>
                    <a:pt x="320" y="408"/>
                    <a:pt x="407" y="321"/>
                    <a:pt x="513" y="321"/>
                  </a:cubicBezTo>
                  <a:lnTo>
                    <a:pt x="513" y="321"/>
                  </a:lnTo>
                  <a:cubicBezTo>
                    <a:pt x="620" y="321"/>
                    <a:pt x="706" y="408"/>
                    <a:pt x="706" y="514"/>
                  </a:cubicBezTo>
                  <a:lnTo>
                    <a:pt x="706" y="514"/>
                  </a:lnTo>
                  <a:cubicBezTo>
                    <a:pt x="706" y="621"/>
                    <a:pt x="620" y="707"/>
                    <a:pt x="513" y="7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2" name="textbox 252"/>
          <p:cNvSpPr/>
          <p:nvPr/>
        </p:nvSpPr>
        <p:spPr>
          <a:xfrm>
            <a:off x="2078541" y="1759735"/>
            <a:ext cx="155701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31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000"/>
          </a:p>
        </p:txBody>
      </p:sp>
      <p:pic>
        <p:nvPicPr>
          <p:cNvPr id="253" name="picture 2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61121" y="2280467"/>
            <a:ext cx="3506743" cy="76200"/>
          </a:xfrm>
          <a:prstGeom prst="rect">
            <a:avLst/>
          </a:prstGeom>
        </p:spPr>
      </p:pic>
      <p:pic>
        <p:nvPicPr>
          <p:cNvPr id="254" name="picture 2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478683" y="2280467"/>
            <a:ext cx="3506742" cy="76200"/>
          </a:xfrm>
          <a:prstGeom prst="rect">
            <a:avLst/>
          </a:prstGeom>
        </p:spPr>
      </p:pic>
      <p:sp>
        <p:nvSpPr>
          <p:cNvPr id="255" name="textbox 255"/>
          <p:cNvSpPr/>
          <p:nvPr/>
        </p:nvSpPr>
        <p:spPr>
          <a:xfrm>
            <a:off x="6496105" y="1758968"/>
            <a:ext cx="104521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8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7" name="textbox 257"/>
          <p:cNvSpPr/>
          <p:nvPr/>
        </p:nvSpPr>
        <p:spPr>
          <a:xfrm>
            <a:off x="3440710" y="2513827"/>
            <a:ext cx="5339715" cy="1719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229941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41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回收网络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建设与运营模式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259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FFE4D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8" name="textbox 268"/>
          <p:cNvSpPr/>
          <p:nvPr/>
        </p:nvSpPr>
        <p:spPr>
          <a:xfrm>
            <a:off x="4821023" y="1754173"/>
            <a:ext cx="283845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4652" algn="l" rtl="0" eaLnBrk="0">
              <a:lnSpc>
                <a:spcPct val="92000"/>
              </a:lnSpc>
              <a:spcBef>
                <a:spcPts val="693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建设进度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12572" algn="l" rtl="0" eaLnBrk="0">
              <a:lnSpc>
                <a:spcPct val="141000"/>
              </a:lnSpc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已完成多个回收站点的建设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，覆   </a:t>
            </a: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盖全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市主要区域，处理能力逐步   </a:t>
            </a:r>
            <a:r>
              <a:rPr sz="1500" spc="-7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提升。</a:t>
            </a:r>
            <a:endParaRPr lang="Microsoft YaHei" altLang="Microsoft YaHei" sz="1500"/>
          </a:p>
        </p:txBody>
      </p:sp>
      <p:sp>
        <p:nvSpPr>
          <p:cNvPr id="269" name="textbox 269"/>
          <p:cNvSpPr/>
          <p:nvPr/>
        </p:nvSpPr>
        <p:spPr>
          <a:xfrm>
            <a:off x="8341970" y="1754173"/>
            <a:ext cx="276352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3425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站点设施配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indent="1714" algn="l" rtl="0" eaLnBrk="0">
              <a:lnSpc>
                <a:spcPct val="14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配备专业的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分类收集容器、压缩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设备、称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重设备等，提高回收效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率。</a:t>
            </a:r>
            <a:endParaRPr lang="Microsoft YaHei" altLang="Microsoft YaHei" sz="1500"/>
          </a:p>
        </p:txBody>
      </p:sp>
      <p:sp>
        <p:nvSpPr>
          <p:cNvPr id="270" name="textbox 270"/>
          <p:cNvSpPr/>
          <p:nvPr/>
        </p:nvSpPr>
        <p:spPr>
          <a:xfrm>
            <a:off x="1283060" y="1752420"/>
            <a:ext cx="2691129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5899" algn="l" rtl="0" eaLnBrk="0">
              <a:lnSpc>
                <a:spcPct val="92000"/>
              </a:lnSpc>
              <a:spcBef>
                <a:spcPts val="69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站点选址原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1142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根据人口密度、交通便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程度、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产生量等因素，合理规划站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点布局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1" name="textbox 271"/>
          <p:cNvSpPr/>
          <p:nvPr/>
        </p:nvSpPr>
        <p:spPr>
          <a:xfrm>
            <a:off x="442263" y="318468"/>
            <a:ext cx="5742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946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回收站点布局规划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建设情况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2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3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295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A72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8" name="textbox 298"/>
          <p:cNvSpPr/>
          <p:nvPr/>
        </p:nvSpPr>
        <p:spPr>
          <a:xfrm>
            <a:off x="1173495" y="1650577"/>
            <a:ext cx="4406900" cy="409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56"/>
              </a:lnSpc>
            </a:pPr>
            <a:endParaRPr lang="Arial" altLang="Arial" sz="100"/>
          </a:p>
          <a:p>
            <a:pPr marL="14605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预约回收</a:t>
            </a:r>
            <a:endParaRPr lang="Microsoft YaHei" altLang="Microsoft YaHei" sz="1800"/>
          </a:p>
          <a:p>
            <a:pPr marL="13271" indent="1333" algn="l" rtl="0" eaLnBrk="0">
              <a:lnSpc>
                <a:spcPct val="122000"/>
              </a:lnSpc>
              <a:spcBef>
                <a:spcPts val="124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APP或小程序等线上平台，提供预约上门回收服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务，方便市民参与。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605" algn="l" rtl="0" eaLnBrk="0">
              <a:lnSpc>
                <a:spcPct val="91000"/>
              </a:lnSpc>
              <a:spcBef>
                <a:spcPts val="549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自助回收</a:t>
            </a:r>
            <a:endParaRPr lang="Microsoft YaHei" altLang="Microsoft YaHei" sz="1800"/>
          </a:p>
          <a:p>
            <a:pPr marL="12700" indent="1905" algn="l" rtl="0" eaLnBrk="0">
              <a:lnSpc>
                <a:spcPct val="122000"/>
              </a:lnSpc>
              <a:spcBef>
                <a:spcPts val="124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共场所设置自助回收机，市民可自行投放可回收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物，并获得相应积分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或奖励。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14605" algn="l" rtl="0" eaLnBrk="0">
              <a:lnSpc>
                <a:spcPct val="90000"/>
              </a:lnSpc>
              <a:spcBef>
                <a:spcPts val="543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线下互动</a:t>
            </a:r>
            <a:endParaRPr lang="Microsoft YaHei" altLang="Microsoft YaHei" sz="18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3652" indent="952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线上预约和线下自助回收，开展丰富多彩的互动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活动，提高市民参与度和积极性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99" name="textbox 299"/>
          <p:cNvSpPr/>
          <p:nvPr/>
        </p:nvSpPr>
        <p:spPr>
          <a:xfrm>
            <a:off x="1209777" y="379028"/>
            <a:ext cx="4593590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2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下融合回收模式探讨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30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3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0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1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2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324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FF77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FF77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8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9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D455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330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textbox 331"/>
            <p:cNvSpPr/>
            <p:nvPr/>
          </p:nvSpPr>
          <p:spPr>
            <a:xfrm>
              <a:off x="346852" y="324132"/>
              <a:ext cx="3833495" cy="10604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619"/>
                </a:lnSpc>
              </a:pPr>
              <a:endParaRPr lang="Arial" altLang="Arial" sz="100"/>
            </a:p>
            <a:p>
              <a:pPr marL="13347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支持与合作</a:t>
              </a:r>
              <a:endParaRPr lang="Microsoft YaHei" altLang="Microsoft YaHei" sz="2100"/>
            </a:p>
            <a:p>
              <a:pPr algn="l" rtl="0" eaLnBrk="0">
                <a:lnSpc>
                  <a:spcPct val="101000"/>
                </a:lnSpc>
              </a:pPr>
              <a:endParaRPr lang="Arial" altLang="Arial" sz="1200"/>
            </a:p>
            <a:p>
              <a:pPr algn="l" rtl="0" eaLnBrk="0">
                <a:lnSpc>
                  <a:spcPct val="11880"/>
                </a:lnSpc>
              </a:pPr>
              <a:endParaRPr lang="Arial" altLang="Arial" sz="100"/>
            </a:p>
            <a:p>
              <a:pPr marL="12700" indent="380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取政府相关部门的支持和合作，共同推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进再生资源回收工作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332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33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4" name="textbox 334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关系建立和维护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3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5" name="textbox 355"/>
          <p:cNvSpPr/>
          <p:nvPr/>
        </p:nvSpPr>
        <p:spPr>
          <a:xfrm>
            <a:off x="7200462" y="2622810"/>
            <a:ext cx="3832859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90"/>
              </a:lnSpc>
            </a:pPr>
            <a:endParaRPr lang="Arial" altLang="Arial" sz="100"/>
          </a:p>
          <a:p>
            <a:pPr marL="12700" indent="571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与各类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企业建立长期稳定的合作关系，实现资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源共享和互利共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赢。</a:t>
            </a:r>
            <a:endParaRPr lang="Microsoft YaHei" altLang="Microsoft YaHei" sz="1500"/>
          </a:p>
        </p:txBody>
      </p:sp>
      <p:sp>
        <p:nvSpPr>
          <p:cNvPr id="356" name="textbox 356"/>
          <p:cNvSpPr/>
          <p:nvPr/>
        </p:nvSpPr>
        <p:spPr>
          <a:xfrm>
            <a:off x="2677017" y="5063304"/>
            <a:ext cx="6652894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5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鼓励和支持社会组织参与再生资源回收工作，形成全社会共同参与的良好氛围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357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FFE4D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8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9" name="textbox 359"/>
          <p:cNvSpPr/>
          <p:nvPr/>
        </p:nvSpPr>
        <p:spPr>
          <a:xfrm>
            <a:off x="7201528" y="2086848"/>
            <a:ext cx="1889125" cy="314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42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作与共赢</a:t>
            </a:r>
            <a:endParaRPr lang="Microsoft YaHei" altLang="Microsoft YaHei" sz="2100"/>
          </a:p>
        </p:txBody>
      </p:sp>
      <p:sp>
        <p:nvSpPr>
          <p:cNvPr id="360" name="textbox 360"/>
          <p:cNvSpPr/>
          <p:nvPr/>
        </p:nvSpPr>
        <p:spPr>
          <a:xfrm>
            <a:off x="2676942" y="4535573"/>
            <a:ext cx="1622425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8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织参与</a:t>
            </a:r>
            <a:endParaRPr lang="Microsoft YaHei" altLang="Microsoft YaHei" sz="2100"/>
          </a:p>
        </p:txBody>
      </p:sp>
      <p:sp>
        <p:nvSpPr>
          <p:cNvPr id="361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https://d.book118.com/127045053103006051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2024-09-24T14:50:27.306</cp:lastPrinted>
  <dcterms:created xsi:type="dcterms:W3CDTF">2024-09-24T06:50:27Z</dcterms:created>
  <dcterms:modified xsi:type="dcterms:W3CDTF">2024-09-24T06:50:28Z</dcterms:modified>
</cp:coreProperties>
</file>