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5088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5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Relationship Id="rId2" Type="http://schemas.openxmlformats.org/officeDocument/2006/relationships/image" Target="../media/image5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Relationship Id="rId2" Type="http://schemas.openxmlformats.org/officeDocument/2006/relationships/image" Target="../media/image9.wmf" /><Relationship Id="rId3" Type="http://schemas.openxmlformats.org/officeDocument/2006/relationships/image" Target="../media/image10.wmf" /><Relationship Id="rId4" Type="http://schemas.openxmlformats.org/officeDocument/2006/relationships/image" Target="../media/image11.wmf" /><Relationship Id="rId5" Type="http://schemas.openxmlformats.org/officeDocument/2006/relationships/image" Target="../media/image12.wmf" /><Relationship Id="rId6" Type="http://schemas.openxmlformats.org/officeDocument/2006/relationships/image" Target="../media/image13.wmf" /><Relationship Id="rId7" Type="http://schemas.openxmlformats.org/officeDocument/2006/relationships/image" Target="../media/image14.wmf" /><Relationship Id="rId8" Type="http://schemas.openxmlformats.org/officeDocument/2006/relationships/image" Target="../media/image15.wmf" /><Relationship Id="rId9" Type="http://schemas.openxmlformats.org/officeDocument/2006/relationships/image" Target="../media/image16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wmf" /><Relationship Id="rId2" Type="http://schemas.openxmlformats.org/officeDocument/2006/relationships/image" Target="../media/image18.wmf" /><Relationship Id="rId3" Type="http://schemas.openxmlformats.org/officeDocument/2006/relationships/image" Target="../media/image19.wmf" /><Relationship Id="rId4" Type="http://schemas.openxmlformats.org/officeDocument/2006/relationships/image" Target="../media/image20.wmf" /><Relationship Id="rId5" Type="http://schemas.openxmlformats.org/officeDocument/2006/relationships/image" Target="../media/image21.wmf" /><Relationship Id="rId6" Type="http://schemas.openxmlformats.org/officeDocument/2006/relationships/image" Target="../media/image22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wmf" /><Relationship Id="rId2" Type="http://schemas.openxmlformats.org/officeDocument/2006/relationships/image" Target="../media/image24.wmf" /><Relationship Id="rId3" Type="http://schemas.openxmlformats.org/officeDocument/2006/relationships/image" Target="../media/image25.wmf" /><Relationship Id="rId4" Type="http://schemas.openxmlformats.org/officeDocument/2006/relationships/image" Target="../media/image26.wmf" /><Relationship Id="rId5" Type="http://schemas.openxmlformats.org/officeDocument/2006/relationships/image" Target="../media/image27.wmf" /><Relationship Id="rId6" Type="http://schemas.openxmlformats.org/officeDocument/2006/relationships/image" Target="../media/image28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9.wmf" /><Relationship Id="rId2" Type="http://schemas.openxmlformats.org/officeDocument/2006/relationships/image" Target="../media/image30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1.wmf" /><Relationship Id="rId2" Type="http://schemas.openxmlformats.org/officeDocument/2006/relationships/image" Target="../media/image32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9F8513-A743-4602-9E9F-CEEE9A802B5E}" type="datetimeFigureOut">
              <a:rPr lang="zh-CN" altLang="en-US" smtClean="0"/>
              <a:t>2023/9/8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F1102C-FAD4-459D-8C7A-106E6431C5A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EF2083-0386-4B43-BE3F-5071C6BB4FA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23FD6-B168-4EBE-B1E3-2EFB98F02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BD099-75BD-4254-9898-FF37F12B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4BCE0-A4E6-488A-83BA-5C9756A56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A1CF5-947B-420F-AD87-48DA09C37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0D4749-ED27-4CB7-B432-77863E782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574B0F-E72C-4593-A421-25772E1E5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644B88-7428-4526-83E9-6C37D2A7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6AADD-49AA-4C9D-B377-683753432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875A4-7598-43C1-93C4-CC3AB7ECD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E73CF-7789-4CA5-A4B2-CB85F4778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E8C48-8835-4492-BE20-80BB9392F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8313"/>
            <a:ext cx="7772400" cy="110285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5550"/>
            <a:ext cx="6400800" cy="131485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6196"/>
            <a:ext cx="7772400" cy="102187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708"/>
            <a:ext cx="7772400" cy="112548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521"/>
            <a:ext cx="4038600" cy="3395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521"/>
            <a:ext cx="4038600" cy="3395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690"/>
            <a:ext cx="4040188" cy="47997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660"/>
            <a:ext cx="4040188" cy="296438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690"/>
            <a:ext cx="4041775" cy="47997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660"/>
            <a:ext cx="4041775" cy="296438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20DD7-6358-4E35-981D-64C57D7D925A}" type="datetimeFigureOut">
              <a:rPr lang="zh-CN" altLang="en-US" smtClean="0"/>
              <a:t>2023/9/8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6" name="矩形 5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5088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50" y="788604"/>
            <a:ext cx="9143750" cy="4356484"/>
          </a:xfrm>
          <a:prstGeom prst="rect">
            <a:avLst/>
          </a:prstGeom>
          <a:solidFill>
            <a:schemeClr val="bg1">
              <a:alpha val="5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0" y="160276"/>
            <a:ext cx="575556" cy="4680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med" advClick="0" advTm="0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6042"/>
            <a:ext cx="8229600" cy="8575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521"/>
            <a:ext cx="8229600" cy="3395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8735"/>
            <a:ext cx="2133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A620DD7-6358-4E35-981D-64C57D7D925A}" type="datetimeFigureOut">
              <a:rPr lang="zh-CN" altLang="en-US" smtClean="0"/>
              <a:t>2023/9/8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8735"/>
            <a:ext cx="2895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8735"/>
            <a:ext cx="2133600" cy="273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5567DBE-345A-4DFC-A5AF-A1AA18485CC9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med" advClick="0" advTm="0">
    <p:random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4.xml" /><Relationship Id="rId3" Type="http://schemas.openxmlformats.org/officeDocument/2006/relationships/tags" Target="../tags/tag5.xml" /><Relationship Id="rId4" Type="http://schemas.openxmlformats.org/officeDocument/2006/relationships/tags" Target="../tags/tag6.xml" /><Relationship Id="rId5" Type="http://schemas.openxmlformats.org/officeDocument/2006/relationships/tags" Target="../tags/tag7.xml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4.wmf" /><Relationship Id="rId6" Type="http://schemas.openxmlformats.org/officeDocument/2006/relationships/tags" Target="../tags/tag13.xml" /><Relationship Id="rId7" Type="http://schemas.openxmlformats.org/officeDocument/2006/relationships/oleObject" Target="../embeddings/oleObject2.bin" TargetMode="Internal" /><Relationship Id="rId8" Type="http://schemas.openxmlformats.org/officeDocument/2006/relationships/image" Target="../media/image5.wmf" /><Relationship Id="rId9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oleObject" Target="../embeddings/oleObject3.bin" TargetMode="Internal" /><Relationship Id="rId11" Type="http://schemas.openxmlformats.org/officeDocument/2006/relationships/image" Target="../media/image6.wmf" /><Relationship Id="rId12" Type="http://schemas.openxmlformats.org/officeDocument/2006/relationships/tags" Target="../tags/tag22.xml" /><Relationship Id="rId13" Type="http://schemas.openxmlformats.org/officeDocument/2006/relationships/oleObject" Target="../embeddings/oleObject4.bin" TargetMode="Internal" /><Relationship Id="rId14" Type="http://schemas.openxmlformats.org/officeDocument/2006/relationships/tags" Target="../tags/tag23.xml" /><Relationship Id="rId15" Type="http://schemas.openxmlformats.org/officeDocument/2006/relationships/tags" Target="../tags/tag24.xml" /><Relationship Id="rId16" Type="http://schemas.openxmlformats.org/officeDocument/2006/relationships/oleObject" Target="../embeddings/oleObject5.bin" TargetMode="Internal" /><Relationship Id="rId17" Type="http://schemas.openxmlformats.org/officeDocument/2006/relationships/tags" Target="../tags/tag25.xml" /><Relationship Id="rId18" Type="http://schemas.openxmlformats.org/officeDocument/2006/relationships/vmlDrawing" Target="../drawings/vmlDrawing2.v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7.wmf" /><Relationship Id="rId4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oleObject" Target="../embeddings/oleObject10.bin" TargetMode="Internal" /><Relationship Id="rId11" Type="http://schemas.openxmlformats.org/officeDocument/2006/relationships/image" Target="../media/image11.wmf" /><Relationship Id="rId12" Type="http://schemas.openxmlformats.org/officeDocument/2006/relationships/tags" Target="../tags/tag28.xml" /><Relationship Id="rId13" Type="http://schemas.openxmlformats.org/officeDocument/2006/relationships/oleObject" Target="../embeddings/oleObject11.bin" TargetMode="Internal" /><Relationship Id="rId14" Type="http://schemas.openxmlformats.org/officeDocument/2006/relationships/image" Target="../media/image12.wmf" /><Relationship Id="rId15" Type="http://schemas.openxmlformats.org/officeDocument/2006/relationships/oleObject" Target="../embeddings/oleObject12.bin" TargetMode="Internal" /><Relationship Id="rId16" Type="http://schemas.openxmlformats.org/officeDocument/2006/relationships/image" Target="../media/image13.wmf" /><Relationship Id="rId17" Type="http://schemas.openxmlformats.org/officeDocument/2006/relationships/tags" Target="../tags/tag29.xml" /><Relationship Id="rId18" Type="http://schemas.openxmlformats.org/officeDocument/2006/relationships/oleObject" Target="../embeddings/oleObject13.bin" TargetMode="Internal" /><Relationship Id="rId19" Type="http://schemas.openxmlformats.org/officeDocument/2006/relationships/image" Target="../media/image14.wmf" /><Relationship Id="rId2" Type="http://schemas.openxmlformats.org/officeDocument/2006/relationships/oleObject" Target="../embeddings/oleObject7.bin" TargetMode="Internal" /><Relationship Id="rId20" Type="http://schemas.openxmlformats.org/officeDocument/2006/relationships/tags" Target="../tags/tag30.xml" /><Relationship Id="rId21" Type="http://schemas.openxmlformats.org/officeDocument/2006/relationships/oleObject" Target="../embeddings/oleObject14.bin" TargetMode="Internal" /><Relationship Id="rId22" Type="http://schemas.openxmlformats.org/officeDocument/2006/relationships/tags" Target="../tags/tag31.xml" /><Relationship Id="rId23" Type="http://schemas.openxmlformats.org/officeDocument/2006/relationships/oleObject" Target="../embeddings/oleObject15.bin" TargetMode="Internal" /><Relationship Id="rId24" Type="http://schemas.openxmlformats.org/officeDocument/2006/relationships/image" Target="../media/image15.wmf" /><Relationship Id="rId25" Type="http://schemas.openxmlformats.org/officeDocument/2006/relationships/tags" Target="../tags/tag32.xml" /><Relationship Id="rId26" Type="http://schemas.openxmlformats.org/officeDocument/2006/relationships/oleObject" Target="../embeddings/oleObject16.bin" TargetMode="Internal" /><Relationship Id="rId27" Type="http://schemas.openxmlformats.org/officeDocument/2006/relationships/image" Target="../media/image16.wmf" /><Relationship Id="rId28" Type="http://schemas.openxmlformats.org/officeDocument/2006/relationships/tags" Target="../tags/tag33.xml" /><Relationship Id="rId29" Type="http://schemas.openxmlformats.org/officeDocument/2006/relationships/oleObject" Target="../embeddings/oleObject17.bin" TargetMode="Internal" /><Relationship Id="rId3" Type="http://schemas.openxmlformats.org/officeDocument/2006/relationships/image" Target="../media/image8.wmf" /><Relationship Id="rId30" Type="http://schemas.openxmlformats.org/officeDocument/2006/relationships/vmlDrawing" Target="../drawings/vmlDrawing4.vml" /><Relationship Id="rId4" Type="http://schemas.openxmlformats.org/officeDocument/2006/relationships/oleObject" Target="../embeddings/oleObject8.bin" TargetMode="Internal" /><Relationship Id="rId5" Type="http://schemas.openxmlformats.org/officeDocument/2006/relationships/image" Target="../media/image9.wmf" /><Relationship Id="rId6" Type="http://schemas.openxmlformats.org/officeDocument/2006/relationships/tags" Target="../tags/tag26.xml" /><Relationship Id="rId7" Type="http://schemas.openxmlformats.org/officeDocument/2006/relationships/oleObject" Target="../embeddings/oleObject9.bin" TargetMode="Internal" /><Relationship Id="rId8" Type="http://schemas.openxmlformats.org/officeDocument/2006/relationships/image" Target="../media/image10.wmf" /><Relationship Id="rId9" Type="http://schemas.openxmlformats.org/officeDocument/2006/relationships/tags" Target="../tags/tag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36.xml" /><Relationship Id="rId11" Type="http://schemas.openxmlformats.org/officeDocument/2006/relationships/oleObject" Target="../embeddings/oleObject21.bin" TargetMode="Internal" /><Relationship Id="rId12" Type="http://schemas.openxmlformats.org/officeDocument/2006/relationships/image" Target="../media/image20.wmf" /><Relationship Id="rId13" Type="http://schemas.openxmlformats.org/officeDocument/2006/relationships/tags" Target="../tags/tag37.xml" /><Relationship Id="rId14" Type="http://schemas.openxmlformats.org/officeDocument/2006/relationships/oleObject" Target="../embeddings/oleObject22.bin" TargetMode="Internal" /><Relationship Id="rId15" Type="http://schemas.openxmlformats.org/officeDocument/2006/relationships/image" Target="../media/image21.wmf" /><Relationship Id="rId16" Type="http://schemas.openxmlformats.org/officeDocument/2006/relationships/tags" Target="../tags/tag38.xml" /><Relationship Id="rId17" Type="http://schemas.openxmlformats.org/officeDocument/2006/relationships/oleObject" Target="../embeddings/oleObject23.bin" TargetMode="Internal" /><Relationship Id="rId18" Type="http://schemas.openxmlformats.org/officeDocument/2006/relationships/image" Target="../media/image22.wmf" /><Relationship Id="rId19" Type="http://schemas.openxmlformats.org/officeDocument/2006/relationships/tags" Target="../tags/tag39.xml" /><Relationship Id="rId2" Type="http://schemas.openxmlformats.org/officeDocument/2006/relationships/oleObject" Target="../embeddings/oleObject18.bin" TargetMode="Internal" /><Relationship Id="rId20" Type="http://schemas.openxmlformats.org/officeDocument/2006/relationships/oleObject" Target="../embeddings/oleObject24.bin" TargetMode="Internal" /><Relationship Id="rId21" Type="http://schemas.openxmlformats.org/officeDocument/2006/relationships/tags" Target="../tags/tag40.xml" /><Relationship Id="rId22" Type="http://schemas.openxmlformats.org/officeDocument/2006/relationships/oleObject" Target="../embeddings/oleObject25.bin" TargetMode="Internal" /><Relationship Id="rId23" Type="http://schemas.openxmlformats.org/officeDocument/2006/relationships/vmlDrawing" Target="../drawings/vmlDrawing5.vml" /><Relationship Id="rId3" Type="http://schemas.openxmlformats.org/officeDocument/2006/relationships/image" Target="../media/image17.wmf" /><Relationship Id="rId4" Type="http://schemas.openxmlformats.org/officeDocument/2006/relationships/tags" Target="../tags/tag34.xml" /><Relationship Id="rId5" Type="http://schemas.openxmlformats.org/officeDocument/2006/relationships/oleObject" Target="../embeddings/oleObject19.bin" TargetMode="Internal" /><Relationship Id="rId6" Type="http://schemas.openxmlformats.org/officeDocument/2006/relationships/image" Target="../media/image18.wmf" /><Relationship Id="rId7" Type="http://schemas.openxmlformats.org/officeDocument/2006/relationships/tags" Target="../tags/tag35.xml" /><Relationship Id="rId8" Type="http://schemas.openxmlformats.org/officeDocument/2006/relationships/oleObject" Target="../embeddings/oleObject20.bin" TargetMode="Internal" /><Relationship Id="rId9" Type="http://schemas.openxmlformats.org/officeDocument/2006/relationships/image" Target="../media/image19.w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oleObject" Target="../embeddings/oleObject29.bin" TargetMode="Internal" /><Relationship Id="rId11" Type="http://schemas.openxmlformats.org/officeDocument/2006/relationships/image" Target="../media/image26.wmf" /><Relationship Id="rId12" Type="http://schemas.openxmlformats.org/officeDocument/2006/relationships/tags" Target="../tags/tag43.xml" /><Relationship Id="rId13" Type="http://schemas.openxmlformats.org/officeDocument/2006/relationships/oleObject" Target="../embeddings/oleObject30.bin" TargetMode="Internal" /><Relationship Id="rId14" Type="http://schemas.openxmlformats.org/officeDocument/2006/relationships/image" Target="../media/image27.wmf" /><Relationship Id="rId15" Type="http://schemas.openxmlformats.org/officeDocument/2006/relationships/tags" Target="../tags/tag44.xml" /><Relationship Id="rId16" Type="http://schemas.openxmlformats.org/officeDocument/2006/relationships/oleObject" Target="../embeddings/oleObject31.bin" TargetMode="Internal" /><Relationship Id="rId17" Type="http://schemas.openxmlformats.org/officeDocument/2006/relationships/image" Target="../media/image28.wmf" /><Relationship Id="rId18" Type="http://schemas.openxmlformats.org/officeDocument/2006/relationships/tags" Target="../tags/tag45.xml" /><Relationship Id="rId19" Type="http://schemas.openxmlformats.org/officeDocument/2006/relationships/oleObject" Target="../embeddings/oleObject32.bin" TargetMode="Internal" /><Relationship Id="rId2" Type="http://schemas.openxmlformats.org/officeDocument/2006/relationships/oleObject" Target="../embeddings/oleObject26.bin" TargetMode="Internal" /><Relationship Id="rId20" Type="http://schemas.openxmlformats.org/officeDocument/2006/relationships/tags" Target="../tags/tag46.xml" /><Relationship Id="rId21" Type="http://schemas.openxmlformats.org/officeDocument/2006/relationships/oleObject" Target="../embeddings/oleObject33.bin" TargetMode="Internal" /><Relationship Id="rId22" Type="http://schemas.openxmlformats.org/officeDocument/2006/relationships/vmlDrawing" Target="../drawings/vmlDrawing6.vml" /><Relationship Id="rId3" Type="http://schemas.openxmlformats.org/officeDocument/2006/relationships/image" Target="../media/image23.wmf" /><Relationship Id="rId4" Type="http://schemas.openxmlformats.org/officeDocument/2006/relationships/oleObject" Target="../embeddings/oleObject27.bin" TargetMode="Internal" /><Relationship Id="rId5" Type="http://schemas.openxmlformats.org/officeDocument/2006/relationships/image" Target="../media/image24.wmf" /><Relationship Id="rId6" Type="http://schemas.openxmlformats.org/officeDocument/2006/relationships/tags" Target="../tags/tag41.xml" /><Relationship Id="rId7" Type="http://schemas.openxmlformats.org/officeDocument/2006/relationships/oleObject" Target="../embeddings/oleObject28.bin" TargetMode="Internal" /><Relationship Id="rId8" Type="http://schemas.openxmlformats.org/officeDocument/2006/relationships/image" Target="../media/image25.wmf" /><Relationship Id="rId9" Type="http://schemas.openxmlformats.org/officeDocument/2006/relationships/tags" Target="../tags/tag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47.xml" /><Relationship Id="rId3" Type="http://schemas.openxmlformats.org/officeDocument/2006/relationships/oleObject" Target="../embeddings/oleObject34.bin" TargetMode="Internal" /><Relationship Id="rId4" Type="http://schemas.openxmlformats.org/officeDocument/2006/relationships/image" Target="../media/image29.wmf" /><Relationship Id="rId5" Type="http://schemas.openxmlformats.org/officeDocument/2006/relationships/tags" Target="../tags/tag48.xml" /><Relationship Id="rId6" Type="http://schemas.openxmlformats.org/officeDocument/2006/relationships/oleObject" Target="../embeddings/oleObject35.bin" TargetMode="Internal" /><Relationship Id="rId7" Type="http://schemas.openxmlformats.org/officeDocument/2006/relationships/image" Target="../media/image30.wmf" /><Relationship Id="rId8" Type="http://schemas.openxmlformats.org/officeDocument/2006/relationships/vmlDrawing" Target="../drawings/vmlDrawing7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vmlDrawing" Target="../drawings/vmlDrawing8.vml" /><Relationship Id="rId2" Type="http://schemas.openxmlformats.org/officeDocument/2006/relationships/tags" Target="../tags/tag49.xml" /><Relationship Id="rId3" Type="http://schemas.openxmlformats.org/officeDocument/2006/relationships/oleObject" Target="../embeddings/oleObject36.bin" TargetMode="Internal" /><Relationship Id="rId4" Type="http://schemas.openxmlformats.org/officeDocument/2006/relationships/image" Target="../media/image31.wmf" /><Relationship Id="rId5" Type="http://schemas.openxmlformats.org/officeDocument/2006/relationships/tags" Target="../tags/tag50.xml" /><Relationship Id="rId6" Type="http://schemas.openxmlformats.org/officeDocument/2006/relationships/oleObject" Target="../embeddings/oleObject37.bin" TargetMode="Internal" /><Relationship Id="rId7" Type="http://schemas.openxmlformats.org/officeDocument/2006/relationships/image" Target="../media/image32.wmf" /><Relationship Id="rId8" Type="http://schemas.openxmlformats.org/officeDocument/2006/relationships/tags" Target="../tags/tag51.xml" /><Relationship Id="rId9" Type="http://schemas.openxmlformats.org/officeDocument/2006/relationships/oleObject" Target="../embeddings/oleObject38.bin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46130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10" y="52070"/>
            <a:ext cx="9144000" cy="5145088"/>
          </a:xfrm>
          <a:prstGeom prst="rect">
            <a:avLst/>
          </a:prstGeom>
        </p:spPr>
      </p:pic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4103948" y="706711"/>
            <a:ext cx="1583922" cy="615553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2400" b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思源黑体 CN Normal" panose="020b0400000000000000" pitchFamily="34" charset="-122"/>
            </a:endParaRPr>
          </a:p>
        </p:txBody>
      </p:sp>
      <p:sp>
        <p:nvSpPr>
          <p:cNvPr id="8" name="MH_Entry_1" title=""/>
          <p:cNvSpPr/>
          <p:nvPr>
            <p:custDataLst>
              <p:tags r:id="rId5"/>
            </p:custDataLst>
          </p:nvPr>
        </p:nvSpPr>
        <p:spPr>
          <a:xfrm>
            <a:off x="2051685" y="1527810"/>
            <a:ext cx="6254750" cy="73850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不等式概念与性质</a:t>
            </a:r>
          </a:p>
        </p:txBody>
      </p:sp>
      <p:sp>
        <p:nvSpPr>
          <p:cNvPr id="6" name="文本框 5" title=""/>
          <p:cNvSpPr txBox="1"/>
          <p:nvPr/>
        </p:nvSpPr>
        <p:spPr>
          <a:xfrm>
            <a:off x="4251273" y="783654"/>
            <a:ext cx="1289271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专题</a:t>
            </a:r>
            <a:r>
              <a:rPr lang="en-US" altLang="zh-CN" sz="24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思源黑体 CN Normal" panose="020b0400000000000000" pitchFamily="34" charset="-122"/>
              </a:rPr>
              <a:t>4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4——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不等式概念与性质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143510" y="843830"/>
            <a:ext cx="3048000" cy="39878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一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.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知识要点</a:t>
            </a:r>
          </a:p>
        </p:txBody>
      </p:sp>
      <p:sp>
        <p:nvSpPr>
          <p:cNvPr id="9" name="文本框 8" title=""/>
          <p:cNvSpPr txBox="1"/>
          <p:nvPr/>
        </p:nvSpPr>
        <p:spPr>
          <a:xfrm>
            <a:off x="107950" y="1203960"/>
            <a:ext cx="8870950" cy="3192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20000"/>
              </a:lnSpc>
            </a:pPr>
            <a:r>
              <a:rPr lang="en-US" altLang="zh-CN" sz="2400" b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1．不等式的性质</a:t>
            </a:r>
            <a:endParaRPr lang="en-US" altLang="zh-CN" sz="2400">
              <a:solidFill>
                <a:schemeClr val="tx1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(1)对称性：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⇔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．</a:t>
            </a:r>
            <a:endParaRPr lang="en-US" altLang="zh-CN" sz="2400">
              <a:solidFill>
                <a:schemeClr val="tx1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(2)传递性：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⇒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．</a:t>
            </a:r>
            <a:endParaRPr lang="en-US" altLang="zh-CN" sz="2400">
              <a:solidFill>
                <a:schemeClr val="tx1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(3)加法法则：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∈</a:t>
            </a:r>
            <a:r>
              <a:rPr lang="en-US" altLang="zh-CN" sz="2400" b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R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⇒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；（推论）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endParaRPr lang="en-US" altLang="zh-CN" sz="2400">
              <a:solidFill>
                <a:schemeClr val="tx1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⇒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．</a:t>
            </a:r>
            <a:endParaRPr lang="en-US" altLang="zh-CN" sz="2400">
              <a:solidFill>
                <a:schemeClr val="tx1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(4)乘法法则：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&gt;0⇒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&lt;0⇒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；（推论）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&gt;0，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altLang="zh-CN" sz="24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&gt;0⇒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．</a:t>
            </a:r>
          </a:p>
        </p:txBody>
      </p:sp>
      <p:sp>
        <p:nvSpPr>
          <p:cNvPr id="10" name="文本框 9" title=""/>
          <p:cNvSpPr txBox="1"/>
          <p:nvPr>
            <p:custDataLst>
              <p:tags r:id="rId2"/>
            </p:custDataLst>
          </p:nvPr>
        </p:nvSpPr>
        <p:spPr>
          <a:xfrm>
            <a:off x="3304540" y="1579245"/>
            <a:ext cx="8496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&lt;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</a:p>
        </p:txBody>
      </p:sp>
      <p:sp>
        <p:nvSpPr>
          <p:cNvPr id="11" name="文本框 10" title=""/>
          <p:cNvSpPr txBox="1"/>
          <p:nvPr>
            <p:custDataLst>
              <p:tags r:id="rId3"/>
            </p:custDataLst>
          </p:nvPr>
        </p:nvSpPr>
        <p:spPr>
          <a:xfrm>
            <a:off x="3910965" y="2026920"/>
            <a:ext cx="11557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&gt;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c</a:t>
            </a:r>
          </a:p>
        </p:txBody>
      </p:sp>
      <p:sp>
        <p:nvSpPr>
          <p:cNvPr id="14" name="文本框 13" title=""/>
          <p:cNvSpPr txBox="1"/>
          <p:nvPr>
            <p:custDataLst>
              <p:tags r:id="rId4"/>
            </p:custDataLst>
          </p:nvPr>
        </p:nvSpPr>
        <p:spPr>
          <a:xfrm>
            <a:off x="4519295" y="2449195"/>
            <a:ext cx="15519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＋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c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&gt;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＋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c</a:t>
            </a:r>
          </a:p>
        </p:txBody>
      </p:sp>
      <p:sp>
        <p:nvSpPr>
          <p:cNvPr id="15" name="文本框 14" title=""/>
          <p:cNvSpPr txBox="1"/>
          <p:nvPr>
            <p:custDataLst>
              <p:tags r:id="rId5"/>
            </p:custDataLst>
          </p:nvPr>
        </p:nvSpPr>
        <p:spPr>
          <a:xfrm>
            <a:off x="967105" y="2909570"/>
            <a:ext cx="16541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＋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c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&gt;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＋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d</a:t>
            </a:r>
          </a:p>
        </p:txBody>
      </p:sp>
      <p:sp>
        <p:nvSpPr>
          <p:cNvPr id="16" name="文本框 15" title=""/>
          <p:cNvSpPr txBox="1"/>
          <p:nvPr>
            <p:custDataLst>
              <p:tags r:id="rId6"/>
            </p:custDataLst>
          </p:nvPr>
        </p:nvSpPr>
        <p:spPr>
          <a:xfrm>
            <a:off x="4570095" y="3321685"/>
            <a:ext cx="9944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ac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&gt;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bc</a:t>
            </a:r>
          </a:p>
        </p:txBody>
      </p:sp>
      <p:sp>
        <p:nvSpPr>
          <p:cNvPr id="17" name="文本框 16" title=""/>
          <p:cNvSpPr txBox="1"/>
          <p:nvPr>
            <p:custDataLst>
              <p:tags r:id="rId7"/>
            </p:custDataLst>
          </p:nvPr>
        </p:nvSpPr>
        <p:spPr>
          <a:xfrm>
            <a:off x="7441565" y="3321685"/>
            <a:ext cx="10293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ac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&lt;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bc</a:t>
            </a:r>
          </a:p>
        </p:txBody>
      </p:sp>
      <p:sp>
        <p:nvSpPr>
          <p:cNvPr id="18" name="文本框 17" title=""/>
          <p:cNvSpPr txBox="1"/>
          <p:nvPr>
            <p:custDataLst>
              <p:tags r:id="rId8"/>
            </p:custDataLst>
          </p:nvPr>
        </p:nvSpPr>
        <p:spPr>
          <a:xfrm>
            <a:off x="3774440" y="3782060"/>
            <a:ext cx="11303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ac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&lt;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bc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  <p:bldP spid="16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4——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不等式概念与性质</a:t>
            </a:r>
          </a:p>
        </p:txBody>
      </p:sp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393700" y="1123315"/>
            <a:ext cx="8355965" cy="1863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20000"/>
              </a:lnSpc>
            </a:pP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(5)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乘方法则：</a:t>
            </a:r>
            <a:r>
              <a:rPr lang="zh-CN" altLang="en-US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&gt;</a:t>
            </a:r>
            <a:r>
              <a:rPr lang="zh-CN" altLang="en-US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b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&gt;0⇒</a:t>
            </a:r>
            <a:r>
              <a:rPr lang="zh-CN" altLang="en-US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zh-CN" altLang="en-US" sz="2400" i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n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&gt;</a:t>
            </a:r>
            <a:r>
              <a:rPr lang="zh-CN" altLang="en-US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b</a:t>
            </a:r>
            <a:r>
              <a:rPr lang="zh-CN" altLang="en-US" sz="2400" i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n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lang="zh-CN" altLang="en-US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n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∈</a:t>
            </a:r>
            <a:r>
              <a:rPr lang="zh-CN" altLang="en-US"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R</a:t>
            </a:r>
            <a:r>
              <a:rPr lang="zh-CN" altLang="en-US"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(6)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开方法则：</a:t>
            </a:r>
            <a:r>
              <a:rPr lang="zh-CN" altLang="en-US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&gt;</a:t>
            </a:r>
            <a:r>
              <a:rPr lang="zh-CN" altLang="en-US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b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&gt;0⇒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        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lang="zh-CN" altLang="en-US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n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∈</a:t>
            </a:r>
            <a:r>
              <a:rPr lang="zh-CN" altLang="en-US"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N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且</a:t>
            </a:r>
            <a:r>
              <a:rPr lang="zh-CN" altLang="en-US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n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&gt;1</a:t>
            </a: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</a:p>
          <a:p>
            <a:pPr indent="609600" fontAlgn="auto">
              <a:lnSpc>
                <a:spcPct val="120000"/>
              </a:lnSpc>
            </a:pPr>
            <a:endParaRPr lang="en-US" altLang="zh-CN" sz="2400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indent="609600" fontAlgn="auto">
              <a:lnSpc>
                <a:spcPct val="120000"/>
              </a:lnSpc>
            </a:pPr>
            <a:r>
              <a:rPr lang="en-US" altLang="zh-CN" sz="2400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(7)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倒数性质：</a:t>
            </a:r>
            <a:r>
              <a:rPr lang="zh-CN" altLang="en-US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&gt;</a:t>
            </a:r>
            <a:r>
              <a:rPr lang="zh-CN" altLang="en-US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b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，</a:t>
            </a:r>
            <a:r>
              <a:rPr lang="zh-CN" altLang="en-US"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ab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&gt;0⇒</a:t>
            </a:r>
            <a:r>
              <a:rPr lang="en-US" altLang="zh-CN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           </a:t>
            </a:r>
            <a:r>
              <a:rPr lang="zh-CN" alt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</a:rPr>
              <a:t>.</a:t>
            </a:r>
          </a:p>
        </p:txBody>
      </p:sp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4068131" y="1612268"/>
          <a:ext cx="1196340" cy="4686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imgW="584200" imgH="228600" progId="Equation.KSEE3">
                  <p:embed/>
                </p:oleObj>
              </mc:Choice>
              <mc:Fallback>
                <p:oleObj r:id="rId4" imgW="584200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068131" y="1612268"/>
                        <a:ext cx="1196340" cy="46863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对象 2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4682811" y="2298386"/>
          <a:ext cx="806450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7" imgW="393700" imgH="393700" progId="Equation.KSEE3">
                  <p:embed/>
                </p:oleObj>
              </mc:Choice>
              <mc:Fallback>
                <p:oleObj r:id="rId7" imgW="3937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682811" y="2298386"/>
                        <a:ext cx="806450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4——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不等式概念与性质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07315" y="843915"/>
            <a:ext cx="8766810" cy="3192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20000"/>
              </a:lnSpc>
            </a:pPr>
            <a:r>
              <a:rPr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2．比较大小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(1)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作差比较法：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&gt;0⇔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&lt;0⇔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＝0⇔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．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步骤：①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；②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；③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；④得出结论．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609600" fontAlgn="auto">
              <a:lnSpc>
                <a:spcPct val="120000"/>
              </a:lnSpc>
            </a:pP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(2)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作商比较法：若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&gt;0，则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&gt;1⇔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＝1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⇔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&lt;1⇔</a:t>
            </a:r>
            <a:r>
              <a:rPr lang="zh-CN" altLang="en-US" sz="2400" u="sng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．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2"/>
            </p:custDataLst>
          </p:nvPr>
        </p:nvSpPr>
        <p:spPr>
          <a:xfrm>
            <a:off x="4356100" y="1276350"/>
            <a:ext cx="96710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&gt;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</a:p>
        </p:txBody>
      </p:sp>
      <p:sp>
        <p:nvSpPr>
          <p:cNvPr id="6" name="文本框 5" title=""/>
          <p:cNvSpPr txBox="1"/>
          <p:nvPr>
            <p:custDataLst>
              <p:tags r:id="rId3"/>
            </p:custDataLst>
          </p:nvPr>
        </p:nvSpPr>
        <p:spPr>
          <a:xfrm>
            <a:off x="7092315" y="1276350"/>
            <a:ext cx="11296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&lt;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</a:p>
        </p:txBody>
      </p:sp>
      <p:sp>
        <p:nvSpPr>
          <p:cNvPr id="10" name="文本框 9" title=""/>
          <p:cNvSpPr txBox="1"/>
          <p:nvPr>
            <p:custDataLst>
              <p:tags r:id="rId4"/>
            </p:custDataLst>
          </p:nvPr>
        </p:nvSpPr>
        <p:spPr>
          <a:xfrm>
            <a:off x="2339340" y="1636395"/>
            <a:ext cx="11144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＝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</a:p>
        </p:txBody>
      </p:sp>
      <p:sp>
        <p:nvSpPr>
          <p:cNvPr id="9" name="文本框 8" title=""/>
          <p:cNvSpPr txBox="1"/>
          <p:nvPr>
            <p:custDataLst>
              <p:tags r:id="rId5"/>
            </p:custDataLst>
          </p:nvPr>
        </p:nvSpPr>
        <p:spPr>
          <a:xfrm>
            <a:off x="2195830" y="2209800"/>
            <a:ext cx="9321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作差</a:t>
            </a:r>
          </a:p>
        </p:txBody>
      </p:sp>
      <p:sp>
        <p:nvSpPr>
          <p:cNvPr id="8" name="文本框 7" title=""/>
          <p:cNvSpPr txBox="1"/>
          <p:nvPr>
            <p:custDataLst>
              <p:tags r:id="rId6"/>
            </p:custDataLst>
          </p:nvPr>
        </p:nvSpPr>
        <p:spPr>
          <a:xfrm>
            <a:off x="4104005" y="2212340"/>
            <a:ext cx="9321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变形</a:t>
            </a:r>
          </a:p>
        </p:txBody>
      </p:sp>
      <p:sp>
        <p:nvSpPr>
          <p:cNvPr id="12" name="文本框 11" title=""/>
          <p:cNvSpPr txBox="1"/>
          <p:nvPr>
            <p:custDataLst>
              <p:tags r:id="rId7"/>
            </p:custDataLst>
          </p:nvPr>
        </p:nvSpPr>
        <p:spPr>
          <a:xfrm>
            <a:off x="5652135" y="2209800"/>
            <a:ext cx="14217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判断符号</a:t>
            </a:r>
          </a:p>
        </p:txBody>
      </p:sp>
      <p:sp>
        <p:nvSpPr>
          <p:cNvPr id="13" name="文本框 12" title=""/>
          <p:cNvSpPr txBox="1"/>
          <p:nvPr>
            <p:custDataLst>
              <p:tags r:id="rId8"/>
            </p:custDataLst>
          </p:nvPr>
        </p:nvSpPr>
        <p:spPr>
          <a:xfrm>
            <a:off x="5247640" y="3148330"/>
            <a:ext cx="14217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&gt;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</a:p>
        </p:txBody>
      </p:sp>
      <p:graphicFrame>
        <p:nvGraphicFramePr>
          <p:cNvPr id="17" name="对象 16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4355786" y="2859726"/>
          <a:ext cx="312420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10" imgW="152400" imgH="393700" progId="Equation.KSEE3">
                  <p:embed/>
                </p:oleObj>
              </mc:Choice>
              <mc:Fallback>
                <p:oleObj r:id="rId10" imgW="1524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355786" y="2859726"/>
                        <a:ext cx="312420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对象 20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6731956" y="2967676"/>
          <a:ext cx="312420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13" imgW="152400" imgH="393700" progId="Equation.KSEE3">
                  <p:embed/>
                </p:oleObj>
              </mc:Choice>
              <mc:Fallback>
                <p:oleObj r:id="rId13" imgW="1524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6731956" y="2967676"/>
                        <a:ext cx="312420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文本框 13" title=""/>
          <p:cNvSpPr txBox="1"/>
          <p:nvPr>
            <p:custDataLst>
              <p:tags r:id="rId14"/>
            </p:custDataLst>
          </p:nvPr>
        </p:nvSpPr>
        <p:spPr>
          <a:xfrm>
            <a:off x="395605" y="3544570"/>
            <a:ext cx="14217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＝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</a:p>
        </p:txBody>
      </p:sp>
      <p:graphicFrame>
        <p:nvGraphicFramePr>
          <p:cNvPr id="11" name="对象 10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1871031" y="3435671"/>
          <a:ext cx="312420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16" imgW="152400" imgH="393700" progId="Equation.KSEE3">
                  <p:embed/>
                </p:oleObj>
              </mc:Choice>
              <mc:Fallback>
                <p:oleObj r:id="rId16" imgW="1524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871031" y="3435671"/>
                        <a:ext cx="312420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文本框 15" title=""/>
          <p:cNvSpPr txBox="1"/>
          <p:nvPr>
            <p:custDataLst>
              <p:tags r:id="rId17"/>
            </p:custDataLst>
          </p:nvPr>
        </p:nvSpPr>
        <p:spPr>
          <a:xfrm>
            <a:off x="2807335" y="3508375"/>
            <a:ext cx="142176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a</a:t>
            </a:r>
            <a:r>
              <a:rPr lang="en-US" alt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&lt;</a:t>
            </a:r>
            <a:r>
              <a:rPr lang="zh-CN" altLang="en-US"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</a:rPr>
              <a:t>b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9" grpId="0"/>
      <p:bldP spid="8" grpId="0"/>
      <p:bldP spid="12" grpId="0"/>
      <p:bldP spid="13" grpId="0"/>
      <p:bldP spid="14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4——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不等式概念与性质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43510" y="843915"/>
            <a:ext cx="8782050" cy="286131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二、【真题再现】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1.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（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2023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年重庆市高等职业教育分类考试文化素质测试数学试题）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若</a:t>
            </a:r>
            <a:r>
              <a:rPr lang="zh-CN" alt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&gt;</a:t>
            </a:r>
            <a:r>
              <a:rPr lang="zh-CN" alt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,</a:t>
            </a:r>
            <a:r>
              <a:rPr lang="en-US" altLang="zh-CN" sz="20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≠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0,</a:t>
            </a:r>
            <a:r>
              <a:rPr lang="zh-CN" alt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则下列结论正确的是（</a:t>
            </a:r>
            <a:r>
              <a:rPr lang="en-US" altLang="zh-CN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  </a:t>
            </a:r>
            <a:r>
              <a:rPr lang="zh-CN" alt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）</a:t>
            </a:r>
          </a:p>
          <a:p>
            <a:pPr algn="l"/>
            <a:r>
              <a:rPr lang="en-US" altLang="zh-CN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A.</a:t>
            </a:r>
            <a:r>
              <a:rPr lang="zh-CN" alt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+</a:t>
            </a:r>
            <a:r>
              <a:rPr lang="en-US" altLang="zh-CN" sz="20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c&gt;</a:t>
            </a:r>
            <a:r>
              <a:rPr lang="zh-CN" alt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+</a:t>
            </a:r>
            <a:r>
              <a:rPr lang="en-US" altLang="zh-CN" sz="20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</a:p>
          <a:p>
            <a:pPr algn="l"/>
            <a:r>
              <a:rPr lang="en-US" altLang="zh-CN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B.</a:t>
            </a:r>
            <a:r>
              <a:rPr lang="zh-CN" alt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0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c&gt;</a:t>
            </a:r>
            <a:r>
              <a:rPr lang="zh-CN" alt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0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</a:p>
          <a:p>
            <a:pPr algn="l"/>
            <a:r>
              <a:rPr lang="en-US" altLang="zh-CN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C.</a:t>
            </a:r>
            <a:r>
              <a:rPr lang="en-US" altLang="zh-CN" sz="20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c-a&gt;c-b</a:t>
            </a:r>
          </a:p>
          <a:p>
            <a:pPr algn="l"/>
            <a:r>
              <a:rPr lang="en-US" altLang="zh-CN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D.</a:t>
            </a:r>
            <a:endParaRPr lang="zh-CN" altLang="en-US" sz="20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endParaRPr lang="zh-CN" altLang="en-US" sz="20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endParaRPr lang="zh-CN" altLang="en-US" sz="20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8" name="对象 7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503555" y="2680335"/>
          <a:ext cx="610235" cy="5924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" imgW="405765" imgH="393700" progId="Equation.KSEE3">
                  <p:embed/>
                </p:oleObj>
              </mc:Choice>
              <mc:Fallback>
                <p:oleObj r:id="rId2" imgW="405765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3555" y="2680335"/>
                        <a:ext cx="610235" cy="5924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文本框 2" title=""/>
          <p:cNvSpPr txBox="1"/>
          <p:nvPr/>
        </p:nvSpPr>
        <p:spPr>
          <a:xfrm>
            <a:off x="-36195" y="3472180"/>
            <a:ext cx="8983345" cy="70675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【解析】因为</a:t>
            </a:r>
            <a:r>
              <a:rPr lang="zh-CN" altLang="en-US" sz="2000" b="1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&gt;</a:t>
            </a:r>
            <a:r>
              <a:rPr lang="zh-CN" altLang="en-US" sz="2000" b="1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000" b="1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,</a:t>
            </a:r>
            <a:r>
              <a:rPr lang="zh-CN" altLang="en-US" sz="2000" b="1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由不等式的加法法则，a</a:t>
            </a:r>
            <a:r>
              <a:rPr lang="en-US" altLang="zh-CN" sz="2000" b="1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+</a:t>
            </a:r>
            <a:r>
              <a:rPr lang="en-US" altLang="zh-CN" sz="2000" b="1" i="1">
                <a:solidFill>
                  <a:srgbClr val="FF0000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c&gt;</a:t>
            </a:r>
            <a:r>
              <a:rPr lang="zh-CN" altLang="en-US" sz="2000" b="1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altLang="zh-CN" sz="2000" b="1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+</a:t>
            </a:r>
            <a:r>
              <a:rPr lang="en-US" altLang="zh-CN" sz="2000" b="1" i="1">
                <a:solidFill>
                  <a:srgbClr val="FF0000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c.</a:t>
            </a:r>
            <a:r>
              <a:rPr lang="zh-CN" altLang="en-US" sz="2000" b="1" i="1">
                <a:solidFill>
                  <a:srgbClr val="FF0000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答案选</a:t>
            </a:r>
            <a:r>
              <a:rPr lang="en-US" altLang="zh-CN" sz="2000" b="1" i="1">
                <a:solidFill>
                  <a:srgbClr val="FF0000"/>
                </a:solidFill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</a:p>
          <a:p>
            <a:pPr algn="l"/>
            <a:endParaRPr lang="en-US" altLang="zh-CN" sz="2000" b="1" i="1">
              <a:solidFill>
                <a:srgbClr val="FF0000"/>
              </a:solidFill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 spd="slow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4——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不等式概念与性质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107950" y="916305"/>
            <a:ext cx="8467725" cy="340741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2.(2022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年安徽省普通高校分类考试和对口招生数学试题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) 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设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              ,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且</a:t>
            </a:r>
            <a:r>
              <a:rPr lang="en-US" altLang="zh-CN" sz="200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a&lt;b,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  <a:sym typeface="+mn-ea"/>
              </a:rPr>
              <a:t>则下列结论正确的是（     ）</a:t>
            </a:r>
          </a:p>
          <a:p>
            <a:pPr algn="l"/>
            <a:endParaRPr lang="en-US" altLang="zh-CN" sz="1350" i="1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r>
              <a:rPr lang="en-US" altLang="zh-CN" sz="135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A.</a:t>
            </a:r>
            <a:endParaRPr lang="zh-CN" altLang="en-US" sz="1350" i="1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endParaRPr lang="en-US" altLang="zh-CN" sz="1350" i="1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endParaRPr lang="en-US" altLang="zh-CN" sz="1350" i="1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r>
              <a:rPr lang="en-US" altLang="zh-CN" sz="135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B.</a:t>
            </a:r>
            <a:endParaRPr lang="zh-CN" altLang="en-US" sz="1350" i="1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endParaRPr lang="en-US" altLang="zh-CN" sz="1350" i="1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endParaRPr lang="en-US" altLang="zh-CN" sz="1350" i="1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endParaRPr lang="en-US" altLang="zh-CN" sz="1350" i="1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r>
              <a:rPr lang="en-US" altLang="zh-CN" sz="135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C.</a:t>
            </a:r>
          </a:p>
          <a:p>
            <a:pPr algn="l"/>
            <a:endParaRPr lang="en-US" altLang="zh-CN" sz="1350" i="1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endParaRPr lang="en-US" altLang="zh-CN" sz="1350" i="1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endParaRPr lang="en-US" altLang="zh-CN" sz="1350" i="1">
              <a:uFillTx/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algn="l"/>
            <a:r>
              <a:rPr lang="en-US" altLang="zh-CN" sz="1350" i="1">
                <a:uFillTx/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D.</a:t>
            </a:r>
          </a:p>
        </p:txBody>
      </p:sp>
      <p:graphicFrame>
        <p:nvGraphicFramePr>
          <p:cNvPr id="6" name="对象 5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6912610" y="988060"/>
          <a:ext cx="687070" cy="2749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2" imgW="508000" imgH="203200" progId="Equation.KSEE3">
                  <p:embed/>
                </p:oleObj>
              </mc:Choice>
              <mc:Fallback>
                <p:oleObj r:id="rId2" imgW="508000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912610" y="988060"/>
                        <a:ext cx="687070" cy="2749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503555" y="1744345"/>
          <a:ext cx="1204595" cy="3295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4" imgW="647700" imgH="177165" progId="Equation.KSEE3">
                  <p:embed/>
                </p:oleObj>
              </mc:Choice>
              <mc:Fallback>
                <p:oleObj r:id="rId4" imgW="6477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3555" y="1744345"/>
                        <a:ext cx="1204595" cy="3295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575945" y="2032000"/>
          <a:ext cx="624840" cy="606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7" imgW="405765" imgH="393700" progId="Equation.KSEE3">
                  <p:embed/>
                </p:oleObj>
              </mc:Choice>
              <mc:Fallback>
                <p:oleObj r:id="rId7" imgW="405765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75945" y="2032000"/>
                        <a:ext cx="624840" cy="606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对象 8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595630" y="2896235"/>
          <a:ext cx="676910" cy="6565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0" imgW="405765" imgH="393700" progId="Equation.KSEE3">
                  <p:embed/>
                </p:oleObj>
              </mc:Choice>
              <mc:Fallback>
                <p:oleObj r:id="rId10" imgW="405765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95630" y="2896235"/>
                        <a:ext cx="676910" cy="6565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467995" y="3904615"/>
          <a:ext cx="1558290" cy="4102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13" imgW="774065" imgH="203200" progId="Equation.KSEE3">
                  <p:embed/>
                </p:oleObj>
              </mc:Choice>
              <mc:Fallback>
                <p:oleObj r:id="rId13" imgW="774065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467995" y="3904615"/>
                        <a:ext cx="1558290" cy="4102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文本框 4" title=""/>
          <p:cNvSpPr txBox="1"/>
          <p:nvPr/>
        </p:nvSpPr>
        <p:spPr>
          <a:xfrm>
            <a:off x="3204210" y="1996440"/>
            <a:ext cx="5714365" cy="175323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【解析】当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时，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，所以</a:t>
            </a:r>
          </a:p>
          <a:p>
            <a:pPr algn="l"/>
            <a:endParaRPr lang="zh-CN" altLang="en-US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zh-CN" altLang="en-US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当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时，</a:t>
            </a:r>
          </a:p>
          <a:p>
            <a:pPr algn="l"/>
            <a:endParaRPr lang="zh-CN" altLang="en-US" b="1">
              <a:solidFill>
                <a:srgbClr val="FF0000"/>
              </a:solidFill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因此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       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，答案选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D</a:t>
            </a:r>
          </a:p>
        </p:txBody>
      </p:sp>
      <p:graphicFrame>
        <p:nvGraphicFramePr>
          <p:cNvPr id="13" name="对象 12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4427855" y="1996440"/>
          <a:ext cx="807720" cy="3314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15" imgW="431800" imgH="177165" progId="Equation.KSEE3">
                  <p:embed/>
                </p:oleObj>
              </mc:Choice>
              <mc:Fallback>
                <p:oleObj r:id="rId15" imgW="4318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4427855" y="1996440"/>
                        <a:ext cx="807720" cy="3314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7"/>
            </p:custDataLst>
          </p:nvPr>
        </p:nvGraphicFramePr>
        <p:xfrm>
          <a:off x="5620068" y="1954530"/>
          <a:ext cx="1406525" cy="4102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18" imgW="698500" imgH="203200" progId="Equation.KSEE3">
                  <p:embed/>
                </p:oleObj>
              </mc:Choice>
              <mc:Fallback>
                <p:oleObj r:id="rId18" imgW="698500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5620068" y="1954530"/>
                        <a:ext cx="1406525" cy="4102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对象 15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0"/>
            </p:custDataLst>
          </p:nvPr>
        </p:nvGraphicFramePr>
        <p:xfrm>
          <a:off x="7668260" y="1960245"/>
          <a:ext cx="1558290" cy="4102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21" imgW="774065" imgH="203200" progId="Equation.KSEE3">
                  <p:embed/>
                </p:oleObj>
              </mc:Choice>
              <mc:Fallback>
                <p:oleObj r:id="rId21" imgW="774065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7668260" y="1960245"/>
                        <a:ext cx="1558290" cy="4102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对象 17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2"/>
            </p:custDataLst>
          </p:nvPr>
        </p:nvGraphicFramePr>
        <p:xfrm>
          <a:off x="3564255" y="2863850"/>
          <a:ext cx="807720" cy="3314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23" imgW="431800" imgH="177165" progId="Equation.KSEE3">
                  <p:embed/>
                </p:oleObj>
              </mc:Choice>
              <mc:Fallback>
                <p:oleObj r:id="rId23" imgW="4318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3564255" y="2863850"/>
                        <a:ext cx="807720" cy="3314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对象 18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5"/>
            </p:custDataLst>
          </p:nvPr>
        </p:nvGraphicFramePr>
        <p:xfrm>
          <a:off x="4764723" y="2733358"/>
          <a:ext cx="3810635" cy="4616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26" imgW="1892300" imgH="228600" progId="Equation.KSEE3">
                  <p:embed/>
                </p:oleObj>
              </mc:Choice>
              <mc:Fallback>
                <p:oleObj r:id="rId26" imgW="1892300" imgH="2286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7"/>
                      <a:stretch>
                        <a:fillRect/>
                      </a:stretch>
                    </p:blipFill>
                    <p:spPr>
                      <a:xfrm>
                        <a:off x="4764723" y="2733358"/>
                        <a:ext cx="3810635" cy="4616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对象 20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8"/>
            </p:custDataLst>
          </p:nvPr>
        </p:nvGraphicFramePr>
        <p:xfrm>
          <a:off x="3888105" y="3256280"/>
          <a:ext cx="1558290" cy="4102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29" imgW="774065" imgH="203200" progId="Equation.KSEE3">
                  <p:embed/>
                </p:oleObj>
              </mc:Choice>
              <mc:Fallback>
                <p:oleObj r:id="rId29" imgW="774065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3888105" y="3256280"/>
                        <a:ext cx="1558290" cy="41021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4——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不等式概念与性质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179705" y="807720"/>
            <a:ext cx="7069455" cy="255333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3.(2022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年河北省普通高等学校对口招生文化考试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)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设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              ,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且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              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，则下列不等式成立的是（</a:t>
            </a:r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     </a:t>
            </a:r>
            <a:r>
              <a:rPr lang="zh-CN" altLang="en-US" sz="2000">
                <a:latin typeface="Arial" pitchFamily="34" charset="0"/>
                <a:ea typeface="微软雅黑" panose="020b0503020204020204" pitchFamily="34" charset="-122"/>
              </a:rPr>
              <a:t>）</a:t>
            </a: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A.</a:t>
            </a:r>
            <a:endParaRPr lang="zh-CN" altLang="en-US" sz="2000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B.</a:t>
            </a:r>
            <a:endParaRPr lang="zh-CN" altLang="en-US" sz="2000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en-US" altLang="zh-CN" sz="2000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C.</a:t>
            </a:r>
          </a:p>
          <a:p>
            <a:pPr algn="l"/>
            <a:endParaRPr lang="en-US" altLang="zh-CN" sz="2000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>
                <a:latin typeface="Arial" pitchFamily="34" charset="0"/>
                <a:ea typeface="微软雅黑" panose="020b0503020204020204" pitchFamily="34" charset="-122"/>
              </a:rPr>
              <a:t>D.</a:t>
            </a:r>
          </a:p>
        </p:txBody>
      </p:sp>
      <p:graphicFrame>
        <p:nvGraphicFramePr>
          <p:cNvPr id="6" name="对象 5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6084570" y="807720"/>
          <a:ext cx="955040" cy="3822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2" imgW="508000" imgH="203200" progId="Equation.KSEE3">
                  <p:embed/>
                </p:oleObj>
              </mc:Choice>
              <mc:Fallback>
                <p:oleObj r:id="rId2" imgW="508000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84570" y="807720"/>
                        <a:ext cx="955040" cy="3822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503555" y="1180783"/>
          <a:ext cx="1074420" cy="3333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5" imgW="571500" imgH="177165" progId="Equation.KSEE3">
                  <p:embed/>
                </p:oleObj>
              </mc:Choice>
              <mc:Fallback>
                <p:oleObj r:id="rId5" imgW="5715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03555" y="1180783"/>
                        <a:ext cx="1074420" cy="3333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575310" y="1384300"/>
          <a:ext cx="883920" cy="38227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8" imgW="469900" imgH="203200" progId="Equation.KSEE3">
                  <p:embed/>
                </p:oleObj>
              </mc:Choice>
              <mc:Fallback>
                <p:oleObj r:id="rId8" imgW="469900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575310" y="1384300"/>
                        <a:ext cx="883920" cy="3822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对象 9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611188" y="1696403"/>
          <a:ext cx="812165" cy="4781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11" imgW="431800" imgH="254000" progId="Equation.KSEE3">
                  <p:embed/>
                </p:oleObj>
              </mc:Choice>
              <mc:Fallback>
                <p:oleObj r:id="rId11" imgW="431800" imgH="2540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611188" y="1696403"/>
                        <a:ext cx="812165" cy="47815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3"/>
            </p:custDataLst>
          </p:nvPr>
        </p:nvGraphicFramePr>
        <p:xfrm>
          <a:off x="660400" y="2067878"/>
          <a:ext cx="763270" cy="7410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14" imgW="405765" imgH="393700" progId="Equation.KSEE3">
                  <p:embed/>
                </p:oleObj>
              </mc:Choice>
              <mc:Fallback>
                <p:oleObj r:id="rId14" imgW="405765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660400" y="2067878"/>
                        <a:ext cx="763270" cy="7410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6"/>
            </p:custDataLst>
          </p:nvPr>
        </p:nvGraphicFramePr>
        <p:xfrm>
          <a:off x="575628" y="2932113"/>
          <a:ext cx="1025525" cy="3333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17" imgW="545465" imgH="177165" progId="Equation.KSEE3">
                  <p:embed/>
                </p:oleObj>
              </mc:Choice>
              <mc:Fallback>
                <p:oleObj r:id="rId17" imgW="545465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575628" y="2932113"/>
                        <a:ext cx="1025525" cy="3333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文本框 4" title=""/>
          <p:cNvSpPr txBox="1"/>
          <p:nvPr/>
        </p:nvSpPr>
        <p:spPr>
          <a:xfrm>
            <a:off x="179705" y="3616325"/>
            <a:ext cx="8365490" cy="64516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【解析】因为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，所以由不等式性质。两边添加负号，不等号方向改变，故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，答案选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D</a:t>
            </a:r>
          </a:p>
        </p:txBody>
      </p:sp>
      <p:graphicFrame>
        <p:nvGraphicFramePr>
          <p:cNvPr id="16" name="对象 15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9"/>
            </p:custDataLst>
          </p:nvPr>
        </p:nvGraphicFramePr>
        <p:xfrm>
          <a:off x="1764030" y="3650933"/>
          <a:ext cx="1074420" cy="3333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20" imgW="571500" imgH="177165" progId="Equation.KSEE3">
                  <p:embed/>
                </p:oleObj>
              </mc:Choice>
              <mc:Fallback>
                <p:oleObj r:id="rId20" imgW="5715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764030" y="3650933"/>
                        <a:ext cx="1074420" cy="3333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对象 17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1"/>
            </p:custDataLst>
          </p:nvPr>
        </p:nvGraphicFramePr>
        <p:xfrm>
          <a:off x="503238" y="3939858"/>
          <a:ext cx="1025525" cy="3333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22" imgW="545465" imgH="177165" progId="Equation.KSEE3">
                  <p:embed/>
                </p:oleObj>
              </mc:Choice>
              <mc:Fallback>
                <p:oleObj r:id="rId22" imgW="545465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503238" y="3939858"/>
                        <a:ext cx="1025525" cy="3333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4——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不等式概念与性质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179705" y="772160"/>
            <a:ext cx="8287385" cy="3476625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4.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（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2022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年高职分类考试文化基础考试数学试卷）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 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若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                     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，则下列不等式正确的是（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     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）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A.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B.</a:t>
            </a: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C.</a:t>
            </a:r>
          </a:p>
          <a:p>
            <a:pPr algn="l"/>
            <a:endParaRPr lang="en-US" altLang="zh-CN" sz="2000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D.</a:t>
            </a:r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endParaRPr lang="zh-CN" altLang="en-US" sz="2000" b="1">
              <a:latin typeface="Arial" pitchFamily="34" charset="0"/>
              <a:ea typeface="微软雅黑" panose="020b0503020204020204" pitchFamily="34" charset="-122"/>
            </a:endParaRPr>
          </a:p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【解析】由不等式性质，因为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所以</a:t>
            </a:r>
          </a:p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因此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                    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，答案选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A</a:t>
            </a:r>
          </a:p>
        </p:txBody>
      </p:sp>
      <p:graphicFrame>
        <p:nvGraphicFramePr>
          <p:cNvPr id="6" name="对象 5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6156325" y="772160"/>
          <a:ext cx="1560830" cy="438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2" imgW="723900" imgH="203200" progId="Equation.KSEE3">
                  <p:embed/>
                </p:oleObj>
              </mc:Choice>
              <mc:Fallback>
                <p:oleObj r:id="rId2" imgW="723900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56325" y="772160"/>
                        <a:ext cx="1560830" cy="438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 title="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575945" y="1456055"/>
          <a:ext cx="1407795" cy="3168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4" imgW="787400" imgH="177165" progId="Equation.KSEE3">
                  <p:embed/>
                </p:oleObj>
              </mc:Choice>
              <mc:Fallback>
                <p:oleObj r:id="rId4" imgW="7874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75945" y="1456055"/>
                        <a:ext cx="1407795" cy="3168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539750" y="1779905"/>
          <a:ext cx="1407795" cy="3168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7" imgW="787400" imgH="177165" progId="Equation.KSEE3">
                  <p:embed/>
                </p:oleObj>
              </mc:Choice>
              <mc:Fallback>
                <p:oleObj r:id="rId7" imgW="7874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39750" y="1779905"/>
                        <a:ext cx="1407795" cy="3168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对象 8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575945" y="2103755"/>
          <a:ext cx="1407795" cy="3168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10" imgW="787400" imgH="177165" progId="Equation.KSEE3">
                  <p:embed/>
                </p:oleObj>
              </mc:Choice>
              <mc:Fallback>
                <p:oleObj r:id="rId10" imgW="7874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75945" y="2103755"/>
                        <a:ext cx="1407795" cy="3168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575945" y="2598420"/>
          <a:ext cx="1407795" cy="3168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r:id="rId13" imgW="787400" imgH="177165" progId="Equation.KSEE3">
                  <p:embed/>
                </p:oleObj>
              </mc:Choice>
              <mc:Fallback>
                <p:oleObj r:id="rId13" imgW="7874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575945" y="2598420"/>
                        <a:ext cx="1407795" cy="3168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5940108" y="3472180"/>
          <a:ext cx="2438400" cy="3543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r:id="rId16" imgW="1219200" imgH="177165" progId="Equation.KSEE3">
                  <p:embed/>
                </p:oleObj>
              </mc:Choice>
              <mc:Fallback>
                <p:oleObj r:id="rId16" imgW="12192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5940108" y="3472180"/>
                        <a:ext cx="2438400" cy="35433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对象 15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18"/>
            </p:custDataLst>
          </p:nvPr>
        </p:nvGraphicFramePr>
        <p:xfrm>
          <a:off x="3517900" y="3508375"/>
          <a:ext cx="1570990" cy="438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r:id="rId19" imgW="723900" imgH="203200" progId="Equation.KSEE3">
                  <p:embed/>
                </p:oleObj>
              </mc:Choice>
              <mc:Fallback>
                <p:oleObj r:id="rId19" imgW="723900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517900" y="3508375"/>
                        <a:ext cx="1570990" cy="4381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对象 17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0"/>
            </p:custDataLst>
          </p:nvPr>
        </p:nvGraphicFramePr>
        <p:xfrm>
          <a:off x="791845" y="3868420"/>
          <a:ext cx="1407795" cy="3168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r:id="rId21" imgW="787400" imgH="177165" progId="Equation.KSEE3">
                  <p:embed/>
                </p:oleObj>
              </mc:Choice>
              <mc:Fallback>
                <p:oleObj r:id="rId21" imgW="787400" imgH="17716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91845" y="3868420"/>
                        <a:ext cx="1407795" cy="3168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4——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不等式概念与性质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43510" y="1132205"/>
            <a:ext cx="7808595" cy="23063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【例1】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下列属于真命题的是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　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</a:t>
            </a:r>
            <a:endParaRPr 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A．若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，则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 i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n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 i="1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n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B．若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，则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C．若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ac</a:t>
            </a:r>
            <a:r>
              <a:rPr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bc</a:t>
            </a:r>
            <a:r>
              <a:rPr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，则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D．若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，则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ac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bd</a:t>
            </a:r>
            <a:endParaRPr lang="zh-CN" altLang="en-US" sz="2400" i="1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07950" y="772075"/>
            <a:ext cx="3048000" cy="36830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微软雅黑" panose="020b0503020204020204" pitchFamily="34" charset="-122"/>
              </a:rPr>
              <a:t>三、【典型例题】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35560" y="3472180"/>
            <a:ext cx="868997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</a:t>
            </a:r>
            <a:r>
              <a:rPr lang="zh-CN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　本题考查对不等式性质的理解．一般直接通过性质来判断，也可以运用特殊值法寻找反例进行判断．A项中要求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&gt;0；B项中同向不等式只能相加，不能相减；D项中要求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&gt;0，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&gt;0.故选C.</a:t>
            </a:r>
            <a:endParaRPr lang="zh-CN" altLang="en-US"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 spd="slow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4——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不等式概念与性质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07950" y="735965"/>
            <a:ext cx="8258810" cy="3119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【变式训练1】　</a:t>
            </a:r>
            <a:endParaRPr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下列命题中，正确的是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　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</a:p>
          <a:p>
            <a:pPr indent="0" fontAlgn="auto">
              <a:lnSpc>
                <a:spcPct val="120000"/>
              </a:lnSpc>
            </a:pP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①若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，则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；②若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，则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ac</a:t>
            </a:r>
            <a:r>
              <a:rPr lang="en-US" sz="20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bc</a:t>
            </a:r>
            <a:r>
              <a:rPr lang="en-US" sz="20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；③若            ，则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；④若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＞0，则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ab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；⑤若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&lt;0，则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ab</a:t>
            </a:r>
            <a:r>
              <a:rPr lang="en-US" sz="20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；⑥若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，则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d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＞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</a:p>
          <a:p>
            <a:pPr indent="0" fontAlgn="auto">
              <a:lnSpc>
                <a:spcPct val="120000"/>
              </a:lnSpc>
            </a:pP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A．①②    		B．④⑥    	C．③⑥     	D．③④⑤</a:t>
            </a:r>
          </a:p>
          <a:p>
            <a:pPr indent="0" fontAlgn="auto">
              <a:lnSpc>
                <a:spcPct val="120000"/>
              </a:lnSpc>
            </a:pP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(2)设0&lt;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&lt;1，则下列不等式中，成立的是(　　)</a:t>
            </a:r>
          </a:p>
          <a:p>
            <a:pPr indent="0" fontAlgn="auto">
              <a:lnSpc>
                <a:spcPct val="120000"/>
              </a:lnSpc>
            </a:pP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A．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3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3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		B．    		C．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ab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&gt;1    	D．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lang="en-US" sz="2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&lt;</a:t>
            </a:r>
            <a:r>
              <a:rPr lang="en-US" sz="20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endParaRPr lang="en-US" altLang="en-US" sz="2000" baseline="300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71755" y="3855720"/>
            <a:ext cx="829373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1</a:t>
            </a: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</a:t>
            </a:r>
            <a:r>
              <a:rPr lang="zh-CN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　①举反例，取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＝－2，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＝1；②考虑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c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＝0；③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与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要同号；⑤举反例，取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＝－2，</a:t>
            </a:r>
            <a:r>
              <a:rPr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＝－1.</a:t>
            </a:r>
            <a:r>
              <a:rPr lang="zh-CN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故选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endParaRPr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(2)【</a:t>
            </a:r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 令</a:t>
            </a:r>
            <a:r>
              <a:rPr lang="en-US"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a</a:t>
            </a: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    ，</a:t>
            </a:r>
            <a:r>
              <a:rPr lang="en-US" sz="20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b</a:t>
            </a:r>
            <a:r>
              <a:rPr lang="en-US" sz="2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    ，故选D.</a:t>
            </a:r>
            <a:endParaRPr lang="en-US" altLang="en-US" sz="20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12" name="对象 11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2216785" y="4598035"/>
          <a:ext cx="211455" cy="5467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r:id="rId3" imgW="152400" imgH="393700" progId="Equation.KSEE3">
                  <p:embed/>
                </p:oleObj>
              </mc:Choice>
              <mc:Fallback>
                <p:oleObj r:id="rId3" imgW="1524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16785" y="4598035"/>
                        <a:ext cx="211455" cy="5467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对象 13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5"/>
            </p:custDataLst>
          </p:nvPr>
        </p:nvGraphicFramePr>
        <p:xfrm>
          <a:off x="3096260" y="4516120"/>
          <a:ext cx="203835" cy="5257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r:id="rId6" imgW="152400" imgH="393700" progId="Equation.KSEE3">
                  <p:embed/>
                </p:oleObj>
              </mc:Choice>
              <mc:Fallback>
                <p:oleObj r:id="rId6" imgW="1524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096260" y="4516120"/>
                        <a:ext cx="203835" cy="5257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/>
        </p:nvSpPr>
        <p:spPr>
          <a:xfrm>
            <a:off x="755650" y="231775"/>
            <a:ext cx="5020310" cy="39878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专题</a:t>
            </a:r>
            <a:r>
              <a:rPr lang="en-US" altLang="zh-CN" sz="2000" b="1">
                <a:latin typeface="Arial" pitchFamily="34" charset="0"/>
                <a:ea typeface="微软雅黑" panose="020b0503020204020204" pitchFamily="34" charset="-122"/>
              </a:rPr>
              <a:t>4——</a:t>
            </a:r>
            <a:r>
              <a:rPr lang="zh-CN" altLang="en-US" sz="2000" b="1">
                <a:latin typeface="Arial" pitchFamily="34" charset="0"/>
                <a:ea typeface="微软雅黑" panose="020b0503020204020204" pitchFamily="34" charset="-122"/>
              </a:rPr>
              <a:t>不等式概念与性质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107950" y="843915"/>
            <a:ext cx="892556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【例</a:t>
            </a:r>
            <a:r>
              <a:rPr lang="en-US"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　已知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∈</a:t>
            </a:r>
            <a:r>
              <a:rPr sz="2400" b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R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，比较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 baseline="300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＋5与4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 i="1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)</a:t>
            </a:r>
            <a:r>
              <a:rPr sz="2400"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的大小</a:t>
            </a:r>
            <a:endParaRPr lang="zh-CN" altLang="en-US" sz="2400"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16" name="对象 15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5436235" y="772160"/>
          <a:ext cx="238125" cy="6153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r:id="rId3" imgW="152400" imgH="393700" progId="Equation.KSEE3">
                  <p:embed/>
                </p:oleObj>
              </mc:Choice>
              <mc:Fallback>
                <p:oleObj r:id="rId3" imgW="1524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436235" y="772160"/>
                        <a:ext cx="238125" cy="6153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文本框 2" title=""/>
          <p:cNvSpPr txBox="1"/>
          <p:nvPr/>
        </p:nvSpPr>
        <p:spPr>
          <a:xfrm>
            <a:off x="71755" y="1348105"/>
            <a:ext cx="866330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【</a:t>
            </a:r>
            <a:r>
              <a:rPr lang="zh-CN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解析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】　本题考查比较两个代数式的大小，一般采用作差比较法，同时要注意，得出的结论需关注未知数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的取值范围．</a:t>
            </a:r>
            <a:endParaRPr lang="zh-CN" alt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07950" y="2139950"/>
            <a:ext cx="8509635" cy="14204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∵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＋5－4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＝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－2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)</a:t>
            </a:r>
            <a:r>
              <a:rPr sz="2400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＋3&gt;0，</a:t>
            </a:r>
            <a:endParaRPr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endParaRPr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</a:endParaRPr>
          </a:p>
          <a:p>
            <a:pPr indent="0" fontAlgn="auto">
              <a:lnSpc>
                <a:spcPct val="120000"/>
              </a:lnSpc>
            </a:pP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∴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 baseline="300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2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＋5&gt;4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(</a:t>
            </a:r>
            <a:r>
              <a:rPr sz="2400" i="1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x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－</a:t>
            </a:r>
            <a:r>
              <a:rPr lang="en-US"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    )</a:t>
            </a:r>
            <a:r>
              <a:rPr sz="2400">
                <a:solidFill>
                  <a:srgbClr val="FF0000"/>
                </a:solidFill>
                <a:latin typeface="Times New Roman" panose="02020603050405020304" charset="0"/>
                <a:ea typeface="黑体" panose="02010609060101010101" charset="-122"/>
                <a:cs typeface="Times New Roman" panose="02020603050405020304" charset="0"/>
                <a:sym typeface="+mn-ea"/>
              </a:rPr>
              <a:t>.</a:t>
            </a:r>
            <a:endParaRPr lang="zh-CN" altLang="en-US" sz="2400">
              <a:solidFill>
                <a:srgbClr val="FF0000"/>
              </a:solidFill>
              <a:latin typeface="Times New Roman" panose="02020603050405020304" charset="0"/>
              <a:ea typeface="黑体" panose="02010609060101010101" charset="-122"/>
              <a:cs typeface="Times New Roman" panose="02020603050405020304" charset="0"/>
              <a:sym typeface="+mn-ea"/>
            </a:endParaRPr>
          </a:p>
        </p:txBody>
      </p:sp>
      <p:graphicFrame>
        <p:nvGraphicFramePr>
          <p:cNvPr id="6" name="对象 5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5"/>
            </p:custDataLst>
          </p:nvPr>
        </p:nvGraphicFramePr>
        <p:xfrm>
          <a:off x="2159639" y="2031686"/>
          <a:ext cx="313055" cy="8070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r:id="rId6" imgW="152400" imgH="393700" progId="Equation.KSEE3">
                  <p:embed/>
                </p:oleObj>
              </mc:Choice>
              <mc:Fallback>
                <p:oleObj r:id="rId6" imgW="1524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159639" y="2031686"/>
                        <a:ext cx="313055" cy="8070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 title="">
            <a:hlinkClick action="ppaction://ole?verb=0"/>
          </p:cNvPr>
          <p:cNvGraphicFramePr>
            <a:graphicFrameLocks noChangeAspect="1"/>
          </p:cNvGraphicFramePr>
          <p:nvPr>
            <p:custDataLst>
              <p:tags r:id="rId8"/>
            </p:custDataLst>
          </p:nvPr>
        </p:nvGraphicFramePr>
        <p:xfrm>
          <a:off x="2087880" y="3004185"/>
          <a:ext cx="253365" cy="654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r:id="rId9" imgW="152400" imgH="393700" progId="Equation.KSEE3">
                  <p:embed/>
                </p:oleObj>
              </mc:Choice>
              <mc:Fallback>
                <p:oleObj r:id="rId9" imgW="152400" imgH="3937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087880" y="3004185"/>
                        <a:ext cx="253365" cy="654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50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https://d.book118.com/127046130164006032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61022204519"/>
  <p:tag name="MH_LIBRARY" val="GRAPHIC"/>
  <p:tag name="MH_ORDER" val="TextBox 3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ORDER" val="1"/>
  <p:tag name="MH_TYPE" val="ENTRY"/>
</p:tagLst>
</file>

<file path=ppt/tags/tag3.xml><?xml version="1.0" encoding="utf-8"?>
<p:tagLst xmlns:p="http://schemas.openxmlformats.org/presentationml/2006/main">
  <p:tag name="MH" val="20161022204519"/>
  <p:tag name="MH_LIBRARY" val="GRAPHIC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46">
      <a:dk1>
        <a:sysClr val="windowText" lastClr="000000"/>
      </a:dk1>
      <a:lt1>
        <a:sysClr val="window" lastClr="CCE8CF"/>
      </a:lt1>
      <a:dk2>
        <a:srgbClr val="1F497D"/>
      </a:dk2>
      <a:lt2>
        <a:srgbClr val="EEECE1"/>
      </a:lt2>
      <a:accent1>
        <a:srgbClr val="0070C0"/>
      </a:accent1>
      <a:accent2>
        <a:srgbClr val="348BD0"/>
      </a:accent2>
      <a:accent3>
        <a:srgbClr val="1064C6"/>
      </a:accent3>
      <a:accent4>
        <a:srgbClr val="348BD0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CCE8C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宋体</vt:lpstr>
      <vt:lpstr>微软雅黑</vt:lpstr>
      <vt:lpstr>思源黑体 CN Normal</vt:lpstr>
      <vt:lpstr>Times New Roman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2024-09-06T00:28:57.532</cp:lastPrinted>
  <dcterms:created xsi:type="dcterms:W3CDTF">2024-09-05T16:28:57Z</dcterms:created>
  <dcterms:modified xsi:type="dcterms:W3CDTF">2024-09-05T16:28:59Z</dcterms:modified>
</cp:coreProperties>
</file>