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575980-DE36-49F6-BDA8-B0D58FD6DFE6}" type="datetimeFigureOut">
              <a:rPr lang="en-US" smtClean="0"/>
              <a:t/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1072F-F59B-485F-83BB-A19CEE8F3AAF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81072F-F59B-485F-83BB-A19CEE8F3AA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64ED-6BC3-40DC-B6DB-7EE83A8F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1DDF1-0907-423B-8F04-06BB881F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07D5C-21A4-4568-B5DB-1679B59F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4F3DE-4CB7-48BB-93DF-556D80B2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D48E3-91A7-4477-92E7-21F1F0F6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04F4B-B358-4F7E-A2E5-D5E85E23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CAF4D-6EBB-47CE-BA29-162988FB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CC366-08EA-4BDF-87D8-212AF7BE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8D1C7-17AB-4EE4-99E5-34742CF8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6715F-9DA6-4E75-839F-BB9EC7AD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79F3F-6AAE-4E40-B23F-AE99F50A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12.xml" /><Relationship Id="rId4" Type="http://schemas.openxmlformats.org/officeDocument/2006/relationships/tags" Target="../tags/tag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tags" Target="../tags/tag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tags" Target="../tags/tag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tags" Target="../tags/tag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tags" Target="../tags/tag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tags" Target="../tags/tag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4.png" /><Relationship Id="rId4" Type="http://schemas.openxmlformats.org/officeDocument/2006/relationships/tags" Target="../tags/tag22.xml" /><Relationship Id="rId5" Type="http://schemas.openxmlformats.org/officeDocument/2006/relationships/tags" Target="../tags/tag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tags" Target="../tags/tag24.xml" /><Relationship Id="rId4" Type="http://schemas.openxmlformats.org/officeDocument/2006/relationships/tags" Target="../tags/tag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2.png" /><Relationship Id="rId5" Type="http://schemas.openxmlformats.org/officeDocument/2006/relationships/tags" Target="../tags/tag26.xml" /><Relationship Id="rId6" Type="http://schemas.openxmlformats.org/officeDocument/2006/relationships/tags" Target="../tags/tag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28.xml" /><Relationship Id="rId4" Type="http://schemas.openxmlformats.org/officeDocument/2006/relationships/image" Target="../media/image17.png" /><Relationship Id="rId5" Type="http://schemas.openxmlformats.org/officeDocument/2006/relationships/tags" Target="../tags/tag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3133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3491230" y="1654810"/>
            <a:ext cx="52095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4800" b="1">
                <a:solidFill>
                  <a:srgbClr val="000000"/>
                </a:solidFill>
                <a:latin typeface="思源黑体 CN Heavy" panose="020b0a00000000000000" charset="-122"/>
                <a:ea typeface="思源黑体 CN Heavy" panose="020b0a00000000000000" charset="-122"/>
                <a:cs typeface="思源黑体 CN Normal" panose="020b0400000000000000" charset="-122"/>
              </a:rPr>
              <a:t>体积单位间的进率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思源黑体 CN Heavy" panose="020b0a00000000000000" charset="-122"/>
              <a:ea typeface="思源黑体 CN Heavy" panose="020b0a00000000000000" charset="-122"/>
              <a:cs typeface="思源黑体 CN Normal" panose="020b0400000000000000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4328795" y="3562985"/>
            <a:ext cx="31711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人教版五年级</a:t>
            </a:r>
            <a:r>
              <a:rPr lang="zh-CN" altLang="en-US" sz="2800" b="1">
                <a:solidFill>
                  <a:srgbClr val="000000">
                    <a:lumMod val="85000"/>
                    <a:lumOff val="15000"/>
                  </a:srgb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下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册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3" name="矩形 2" title=""/>
          <p:cNvSpPr/>
          <p:nvPr/>
        </p:nvSpPr>
        <p:spPr>
          <a:xfrm>
            <a:off x="1675954" y="1406167"/>
            <a:ext cx="9253397" cy="122193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lang="zh-CN" altLang="en-US" sz="2600" spc="0">
                <a:solidFill>
                  <a:srgbClr val="000000"/>
                </a:solidFill>
                <a:latin typeface="微软雅黑" panose="020b0503020204020204" pitchFamily="34" charset="-122"/>
              </a:rPr>
              <a:t>经历体积单位间进率的推导过程，理解相邻两个单位间的进率为</a:t>
            </a:r>
            <a:r>
              <a:rPr lang="en-US" altLang="zh-CN" sz="2600" spc="0">
                <a:solidFill>
                  <a:srgbClr val="000000"/>
                </a:solidFill>
                <a:latin typeface="微软雅黑" panose="020b0503020204020204" pitchFamily="34" charset="-122"/>
              </a:rPr>
              <a:t>1000</a:t>
            </a:r>
            <a:r>
              <a:rPr lang="zh-CN" altLang="en-US" sz="2600" spc="0">
                <a:solidFill>
                  <a:srgbClr val="000000"/>
                </a:solidFill>
                <a:latin typeface="微软雅黑" panose="020b0503020204020204" pitchFamily="34" charset="-122"/>
              </a:rPr>
              <a:t>的道理。会进行名数的变换，并能解决一些实际问题。</a:t>
            </a:r>
            <a:endParaRPr kumimoji="0" lang="zh-CN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</a:endParaRPr>
          </a:p>
        </p:txBody>
      </p:sp>
      <p:sp>
        <p:nvSpPr>
          <p:cNvPr id="13" name="矩形 2" title=""/>
          <p:cNvSpPr/>
          <p:nvPr/>
        </p:nvSpPr>
        <p:spPr>
          <a:xfrm>
            <a:off x="1675954" y="4554929"/>
            <a:ext cx="8561350" cy="130888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lang="zh-CN" altLang="en-US" sz="2800" spc="0">
                <a:solidFill>
                  <a:srgbClr val="000000"/>
                </a:solidFill>
                <a:latin typeface="微软雅黑" panose="020b0503020204020204" pitchFamily="34" charset="-122"/>
              </a:rPr>
              <a:t>通过自主探究，引导学生探索知识间的内在联络，激发学生学习的兴趣。</a:t>
            </a:r>
            <a:endParaRPr lang="en-US" altLang="zh-CN" sz="2800" spc="0">
              <a:solidFill>
                <a:srgbClr val="000000"/>
              </a:solidFill>
              <a:latin typeface="微软雅黑" panose="020b0503020204020204" pitchFamily="34" charset="-122"/>
            </a:endParaRPr>
          </a:p>
        </p:txBody>
      </p:sp>
      <p:sp>
        <p:nvSpPr>
          <p:cNvPr id="14" name="矩形 2" title=""/>
          <p:cNvSpPr/>
          <p:nvPr/>
        </p:nvSpPr>
        <p:spPr>
          <a:xfrm>
            <a:off x="1675954" y="2931947"/>
            <a:ext cx="9134286" cy="130888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lang="zh-CN" altLang="en-US" sz="2800" spc="0">
                <a:solidFill>
                  <a:srgbClr val="000000"/>
                </a:solidFill>
                <a:latin typeface="微软雅黑" panose="020b0503020204020204" pitchFamily="34" charset="-122"/>
              </a:rPr>
              <a:t>培养学生的学习迁移能力和探究能力。使学生会应用“猜想</a:t>
            </a:r>
            <a:r>
              <a:rPr lang="en-US" altLang="zh-CN" sz="2800" spc="0">
                <a:solidFill>
                  <a:srgbClr val="000000"/>
                </a:solidFill>
                <a:latin typeface="微软雅黑" panose="020b0503020204020204" pitchFamily="34" charset="-122"/>
              </a:rPr>
              <a:t>—</a:t>
            </a:r>
            <a:r>
              <a:rPr lang="zh-CN" altLang="en-US" sz="2800" spc="0">
                <a:solidFill>
                  <a:srgbClr val="000000"/>
                </a:solidFill>
                <a:latin typeface="微软雅黑" panose="020b0503020204020204" pitchFamily="34" charset="-122"/>
              </a:rPr>
              <a:t>验证”的方法解决问题。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5" name="图片 14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0000" t="4321" r="26842" b="65646"/>
          <a:stretch>
            <a:fillRect/>
          </a:stretch>
        </p:blipFill>
        <p:spPr>
          <a:xfrm>
            <a:off x="787353" y="2931947"/>
            <a:ext cx="766545" cy="994106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-3767" r="-16244"/>
          <a:stretch>
            <a:fillRect/>
          </a:stretch>
        </p:blipFill>
        <p:spPr>
          <a:xfrm>
            <a:off x="830580" y="1342365"/>
            <a:ext cx="615026" cy="909303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2789" t="4778" r="5411" b="65646"/>
          <a:stretch>
            <a:fillRect/>
          </a:stretch>
        </p:blipFill>
        <p:spPr>
          <a:xfrm>
            <a:off x="801875" y="4495360"/>
            <a:ext cx="752023" cy="102027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练习导入</a:t>
            </a:r>
            <a:endParaRPr lang="zh-CN" altLang="en-US"/>
          </a:p>
        </p:txBody>
      </p:sp>
      <p:sp>
        <p:nvSpPr>
          <p:cNvPr id="14" name="文本框 13" title=""/>
          <p:cNvSpPr txBox="1"/>
          <p:nvPr/>
        </p:nvSpPr>
        <p:spPr>
          <a:xfrm>
            <a:off x="3211225" y="673919"/>
            <a:ext cx="5095902" cy="6618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>
                <a:latin typeface="Arial" pitchFamily="34" charset="0"/>
                <a:ea typeface="微软雅黑" panose="020b0503020204020204" pitchFamily="34" charset="-122"/>
              </a:rPr>
              <a:t>填     一    填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4" name="文本框 43" title=""/>
          <p:cNvSpPr txBox="1"/>
          <p:nvPr/>
        </p:nvSpPr>
        <p:spPr>
          <a:xfrm>
            <a:off x="1320800" y="1479342"/>
            <a:ext cx="10088880" cy="237161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</a:rPr>
              <a:t> 常用的长度单位有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： 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(              )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、 </a:t>
            </a:r>
            <a:r>
              <a:rPr lang="en-US" altLang="zh-CN" sz="2600">
                <a:solidFill>
                  <a:srgbClr val="000000"/>
                </a:solidFill>
                <a:sym typeface="Wingdings" panose="05000000000000000000" pitchFamily="2" charset="2"/>
              </a:rPr>
              <a:t>(              ) 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、</a:t>
            </a:r>
            <a:r>
              <a:rPr lang="en-US" altLang="zh-CN" sz="2600">
                <a:solidFill>
                  <a:srgbClr val="000000"/>
                </a:solidFill>
                <a:sym typeface="Wingdings" panose="05000000000000000000" pitchFamily="2" charset="2"/>
              </a:rPr>
              <a:t> (                ) 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。</a:t>
            </a:r>
            <a:endParaRPr lang="en-US" altLang="zh-CN" sz="2600">
              <a:solidFill>
                <a:srgbClr val="000000"/>
              </a:solidFill>
              <a:latin typeface="Arial"/>
              <a:ea typeface="微软雅黑" panose="020b0503020204020204" pitchFamily="34" charset="-122"/>
              <a:sym typeface="Wingdings" panose="05000000000000000000" pitchFamily="2" charset="2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 1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米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=(           )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分米                 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1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分米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=(           )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厘米</a:t>
            </a:r>
            <a:endParaRPr lang="en-US" altLang="zh-CN" sz="2600">
              <a:solidFill>
                <a:srgbClr val="000000"/>
              </a:solidFill>
              <a:latin typeface="Arial"/>
              <a:ea typeface="微软雅黑" panose="020b0503020204020204" pitchFamily="34" charset="-122"/>
              <a:sym typeface="Wingdings" panose="05000000000000000000" pitchFamily="2" charset="2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 相邻两个长度单位间的进率是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(            )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。</a:t>
            </a:r>
            <a:endParaRPr lang="en-US" altLang="zh-CN" sz="2600">
              <a:solidFill>
                <a:srgbClr val="000000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320800" y="3994528"/>
            <a:ext cx="10088880" cy="237161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</a:rPr>
              <a:t> 常用的面积单位有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： </a:t>
            </a:r>
            <a:r>
              <a:rPr lang="en-US" altLang="zh-CN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(                 )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、 </a:t>
            </a:r>
            <a:r>
              <a:rPr lang="en-US" altLang="zh-CN" sz="2600">
                <a:solidFill>
                  <a:srgbClr val="000000"/>
                </a:solidFill>
                <a:sym typeface="Wingdings" panose="05000000000000000000" pitchFamily="2" charset="2"/>
              </a:rPr>
              <a:t>(                 ) 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、</a:t>
            </a:r>
            <a:r>
              <a:rPr lang="en-US" altLang="zh-CN" sz="2600">
                <a:solidFill>
                  <a:srgbClr val="000000"/>
                </a:solidFill>
                <a:sym typeface="Wingdings" panose="05000000000000000000" pitchFamily="2" charset="2"/>
              </a:rPr>
              <a:t> (                 ) 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  <a:sym typeface="Wingdings" panose="05000000000000000000" pitchFamily="2" charset="2"/>
              </a:rPr>
              <a:t>。</a:t>
            </a:r>
            <a:endParaRPr lang="en-US" altLang="zh-CN" sz="2600">
              <a:solidFill>
                <a:srgbClr val="000000"/>
              </a:solidFill>
              <a:latin typeface="Arial"/>
              <a:ea typeface="微软雅黑" panose="020b0503020204020204" pitchFamily="34" charset="-122"/>
              <a:sym typeface="Wingdings" panose="05000000000000000000" pitchFamily="2" charset="2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600">
                <a:solidFill>
                  <a:srgbClr val="000000"/>
                </a:solidFill>
              </a:rPr>
              <a:t>1</a:t>
            </a:r>
            <a:r>
              <a:rPr lang="zh-CN" altLang="en-US" sz="2600">
                <a:solidFill>
                  <a:srgbClr val="000000"/>
                </a:solidFill>
              </a:rPr>
              <a:t>米</a:t>
            </a:r>
            <a:r>
              <a:rPr lang="en-US" altLang="zh-CN" sz="2600">
                <a:solidFill>
                  <a:srgbClr val="000000"/>
                </a:solidFill>
              </a:rPr>
              <a:t>²=(           )</a:t>
            </a:r>
            <a:r>
              <a:rPr lang="zh-CN" altLang="en-US" sz="2600">
                <a:solidFill>
                  <a:srgbClr val="000000"/>
                </a:solidFill>
              </a:rPr>
              <a:t>分米</a:t>
            </a:r>
            <a:r>
              <a:rPr lang="en-US" altLang="zh-CN" sz="2600">
                <a:solidFill>
                  <a:srgbClr val="000000"/>
                </a:solidFill>
              </a:rPr>
              <a:t>²</a:t>
            </a:r>
            <a:r>
              <a:rPr lang="zh-CN" altLang="en-US" sz="2600">
                <a:solidFill>
                  <a:srgbClr val="000000"/>
                </a:solidFill>
              </a:rPr>
              <a:t>                 </a:t>
            </a:r>
            <a:r>
              <a:rPr lang="en-US" altLang="zh-CN" sz="2600">
                <a:solidFill>
                  <a:srgbClr val="000000"/>
                </a:solidFill>
              </a:rPr>
              <a:t>1</a:t>
            </a:r>
            <a:r>
              <a:rPr lang="zh-CN" altLang="en-US" sz="2600">
                <a:solidFill>
                  <a:srgbClr val="000000"/>
                </a:solidFill>
              </a:rPr>
              <a:t>分米</a:t>
            </a:r>
            <a:r>
              <a:rPr lang="en-US" altLang="zh-CN" sz="2600">
                <a:solidFill>
                  <a:srgbClr val="000000"/>
                </a:solidFill>
              </a:rPr>
              <a:t>² =(           )</a:t>
            </a:r>
            <a:r>
              <a:rPr lang="zh-CN" altLang="en-US" sz="2600">
                <a:solidFill>
                  <a:srgbClr val="000000"/>
                </a:solidFill>
              </a:rPr>
              <a:t>厘米</a:t>
            </a:r>
            <a:r>
              <a:rPr lang="en-US" altLang="zh-CN" sz="2600">
                <a:solidFill>
                  <a:srgbClr val="000000"/>
                </a:solidFill>
              </a:rPr>
              <a:t>²</a:t>
            </a:r>
            <a:endParaRPr lang="zh-CN" altLang="en-US" sz="2600">
              <a:solidFill>
                <a:srgbClr val="000000"/>
              </a:solidFill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00">
                <a:solidFill>
                  <a:srgbClr val="000000"/>
                </a:solidFill>
              </a:rPr>
              <a:t>相邻两个面积单位间的进率是</a:t>
            </a:r>
            <a:r>
              <a:rPr lang="en-US" altLang="zh-CN" sz="2600">
                <a:solidFill>
                  <a:srgbClr val="000000"/>
                </a:solidFill>
              </a:rPr>
              <a:t>(             )</a:t>
            </a:r>
            <a:r>
              <a:rPr lang="zh-CN" altLang="en-US" sz="2600">
                <a:solidFill>
                  <a:srgbClr val="000000"/>
                </a:solidFill>
              </a:rPr>
              <a:t>。</a:t>
            </a:r>
            <a:endParaRPr lang="zh-CN" altLang="en-US" sz="2600">
              <a:solidFill>
                <a:srgbClr val="00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5026951" y="1770856"/>
            <a:ext cx="57347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米              分米              </a:t>
            </a:r>
            <a:r>
              <a:rPr lang="zh-CN" altLang="en-US" sz="2800">
                <a:solidFill>
                  <a:srgbClr val="FF0000"/>
                </a:solidFill>
                <a:latin typeface="Arial"/>
                <a:ea typeface="微软雅黑" panose="020b0503020204020204" pitchFamily="34" charset="-122"/>
              </a:rPr>
              <a:t>厘米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430885" y="2565270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6920282" y="2521198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6052052" y="3359684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4837283" y="4264065"/>
            <a:ext cx="71108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平方米          平方分米         平方</a:t>
            </a:r>
            <a:r>
              <a:rPr lang="zh-CN" altLang="en-US" sz="2800">
                <a:solidFill>
                  <a:srgbClr val="FF0000"/>
                </a:solidFill>
                <a:latin typeface="Arial"/>
                <a:ea typeface="微软雅黑" panose="020b0503020204020204" pitchFamily="34" charset="-122"/>
              </a:rPr>
              <a:t>厘米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2430885" y="5033501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7201191" y="5053492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6052051" y="5842919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练习导入</a:t>
            </a:r>
            <a:endParaRPr lang="zh-CN" altLang="en-US"/>
          </a:p>
        </p:txBody>
      </p:sp>
      <p:sp>
        <p:nvSpPr>
          <p:cNvPr id="14" name="文本框 13" title=""/>
          <p:cNvSpPr txBox="1"/>
          <p:nvPr/>
        </p:nvSpPr>
        <p:spPr>
          <a:xfrm>
            <a:off x="4626383" y="957600"/>
            <a:ext cx="65086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填    一    填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325880" y="1884446"/>
            <a:ext cx="9540240" cy="15713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5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米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）分米      </a:t>
            </a:r>
            <a:r>
              <a:rPr lang="en-US" altLang="zh-CN" sz="26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           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4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平方分米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     ）平方厘米</a:t>
            </a:r>
            <a:endParaRPr lang="en-US" altLang="zh-CN" sz="2600">
              <a:solidFill>
                <a:srgbClr val="00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200000"/>
              </a:lnSpc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高级单位化低级单位要（           ）进率。          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1325880" y="3842888"/>
            <a:ext cx="9331960" cy="15713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20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厘米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 ）分米            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600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平方分米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  ）平方米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低级单位化高级单位要（           ）进率。 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2649511" y="2146922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8062622" y="2146922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400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6863660" y="2932618"/>
            <a:ext cx="13964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>
                <a:solidFill>
                  <a:srgbClr val="FF0000"/>
                </a:solidFill>
                <a:latin typeface="Arial"/>
                <a:ea typeface="微软雅黑" panose="020b0503020204020204" pitchFamily="34" charset="-122"/>
              </a:rPr>
              <a:t>乘以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3234240" y="4105364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8555911" y="4088064"/>
            <a:ext cx="9865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6651491" y="4891060"/>
            <a:ext cx="19044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除以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练习导入</a:t>
            </a:r>
            <a:endParaRPr lang="zh-CN" altLang="en-US"/>
          </a:p>
        </p:txBody>
      </p:sp>
      <p:sp>
        <p:nvSpPr>
          <p:cNvPr id="14" name="文本框 13" title=""/>
          <p:cNvSpPr txBox="1"/>
          <p:nvPr/>
        </p:nvSpPr>
        <p:spPr>
          <a:xfrm>
            <a:off x="2796583" y="1675063"/>
            <a:ext cx="6179063" cy="13849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5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立方米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  ）立方分米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en-US" altLang="zh-CN" sz="2800">
              <a:solidFill>
                <a:srgbClr val="00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400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立方厘米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           ）</a:t>
            </a:r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立方分米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29" name="图片 2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11703" y="4156452"/>
            <a:ext cx="1046986" cy="1710076"/>
          </a:xfrm>
          <a:prstGeom prst="rect">
            <a:avLst/>
          </a:prstGeom>
        </p:spPr>
      </p:pic>
      <p:sp>
        <p:nvSpPr>
          <p:cNvPr id="30" name="AutoShape 27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663892" y="3915449"/>
            <a:ext cx="3230976" cy="1447347"/>
          </a:xfrm>
          <a:prstGeom prst="wedgeRoundRectCallout">
            <a:avLst>
              <a:gd name="adj1" fmla="val 62619"/>
              <a:gd name="adj2" fmla="val -710"/>
              <a:gd name="adj3" fmla="val 16667"/>
            </a:avLst>
          </a:prstGeom>
          <a:noFill/>
          <a:ln w="19050">
            <a:solidFill>
              <a:srgbClr val="00875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体积单位间的进率是多少？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新知导入</a:t>
            </a:r>
            <a:endParaRPr lang="zh-CN" altLang="en-US"/>
          </a:p>
        </p:txBody>
      </p:sp>
      <p:sp>
        <p:nvSpPr>
          <p:cNvPr id="10" name="卷形: 水平 9" title=""/>
          <p:cNvSpPr/>
          <p:nvPr/>
        </p:nvSpPr>
        <p:spPr>
          <a:xfrm>
            <a:off x="2139667" y="2282723"/>
            <a:ext cx="7912666" cy="2292553"/>
          </a:xfrm>
          <a:prstGeom prst="horizontalScroll">
            <a:avLst>
              <a:gd name="adj" fmla="val 6855"/>
            </a:avLst>
          </a:prstGeom>
          <a:solidFill>
            <a:srgbClr val="0B7A3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4800">
                <a:solidFill>
                  <a:srgbClr val="FFFF00"/>
                </a:solidFill>
                <a:latin typeface="思源黑体 CN Heavy" panose="020b0a00000000000000" charset="-122"/>
                <a:ea typeface="思源黑体 CN Heavy" panose="020b0a00000000000000" charset="-122"/>
                <a:cs typeface="思源黑体 CN Normal" panose="020b0400000000000000" charset="-122"/>
              </a:rPr>
              <a:t>体积单位间的进率</a:t>
            </a:r>
            <a:endParaRPr lang="zh-CN" altLang="en-US" sz="4800">
              <a:solidFill>
                <a:srgbClr val="FFFF00"/>
              </a:solidFill>
              <a:latin typeface="思源黑体 CN Heavy" panose="020b0a00000000000000" charset="-122"/>
              <a:ea typeface="思源黑体 CN Heavy" panose="020b0a00000000000000" charset="-122"/>
              <a:cs typeface="思源黑体 CN Normal" panose="020b0400000000000000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9" name="文本框 8" title=""/>
          <p:cNvSpPr txBox="1"/>
          <p:nvPr/>
        </p:nvSpPr>
        <p:spPr>
          <a:xfrm>
            <a:off x="2418144" y="1440090"/>
            <a:ext cx="7902697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下面两个正方体的体积相等吗？为什么？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855" y="1475650"/>
            <a:ext cx="802792" cy="705484"/>
          </a:xfrm>
          <a:prstGeom prst="rect">
            <a:avLst/>
          </a:prstGeom>
        </p:spPr>
      </p:pic>
      <p:sp>
        <p:nvSpPr>
          <p:cNvPr id="11" name="文本框 10" title=""/>
          <p:cNvSpPr txBox="1"/>
          <p:nvPr/>
        </p:nvSpPr>
        <p:spPr>
          <a:xfrm>
            <a:off x="1732279" y="4550915"/>
            <a:ext cx="4084320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1×1×1=1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6187440" y="4550915"/>
            <a:ext cx="5237480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10×10×10=1000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 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275" y="2419350"/>
            <a:ext cx="2457450" cy="2019300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/>
        </p:nvPicPr>
        <p:blipFill>
          <a:blip r:embed="rId4"/>
          <a:srcRect r="57195"/>
          <a:stretch>
            <a:fillRect/>
          </a:stretch>
        </p:blipFill>
        <p:spPr>
          <a:xfrm>
            <a:off x="2497137" y="2307085"/>
            <a:ext cx="2369503" cy="207282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1391900" y="101727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3148936" y="1252220"/>
            <a:ext cx="7106478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defRPr/>
            </a:pPr>
            <a:r>
              <a:rPr lang="zh-CN" altLang="en-US" sz="2800">
                <a:latin typeface="微软雅黑" panose="020b0503020204020204" pitchFamily="34" charset="-122"/>
              </a:rPr>
              <a:t>小组合作学习</a:t>
            </a:r>
            <a:endParaRPr lang="zh-CN" altLang="en-US" sz="2800">
              <a:latin typeface="微软雅黑" panose="020b0503020204020204" pitchFamily="34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169" y="2754325"/>
            <a:ext cx="2970640" cy="1738809"/>
          </a:xfrm>
          <a:prstGeom prst="rect">
            <a:avLst/>
          </a:prstGeom>
        </p:spPr>
      </p:pic>
      <p:sp>
        <p:nvSpPr>
          <p:cNvPr id="3" name="剪去对角的矩形 13" title=""/>
          <p:cNvSpPr/>
          <p:nvPr/>
        </p:nvSpPr>
        <p:spPr>
          <a:xfrm>
            <a:off x="4104809" y="2192496"/>
            <a:ext cx="6523695" cy="3164695"/>
          </a:xfrm>
          <a:prstGeom prst="snip2DiagRect">
            <a:avLst>
              <a:gd name="adj1" fmla="val 12339"/>
              <a:gd name="adj2" fmla="val 12841"/>
            </a:avLst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要求：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1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、</a:t>
            </a:r>
            <a:r>
              <a:rPr lang="zh-CN" altLang="en-US" sz="2600">
                <a:solidFill>
                  <a:srgbClr val="000000"/>
                </a:solidFill>
                <a:latin typeface="Arial"/>
                <a:ea typeface="微软雅黑" panose="020b0503020204020204" pitchFamily="34" charset="-122"/>
              </a:rPr>
              <a:t>用你自己的方法证明这两个正方体的关系</a:t>
            </a:r>
            <a:r>
              <a:rPr lang="zh-CN" altLang="en-US" sz="2600">
                <a:solidFill>
                  <a:srgbClr val="000000"/>
                </a:solidFill>
                <a:ea typeface="微软雅黑" panose="020b0503020204020204" pitchFamily="34" charset="-122"/>
              </a:rPr>
              <a:t>。</a:t>
            </a:r>
            <a:endParaRPr lang="en-US" altLang="zh-CN" sz="2600">
              <a:solidFill>
                <a:srgbClr val="000000"/>
              </a:solidFill>
              <a:ea typeface="微软雅黑" panose="020b0503020204020204" pitchFamily="34" charset="-122"/>
            </a:endParaRPr>
          </a:p>
          <a:p>
            <a:pPr lvl="0">
              <a:lnSpc>
                <a:spcPct val="150000"/>
              </a:lnSpc>
              <a:defRPr/>
            </a:pP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2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、</a:t>
            </a:r>
            <a:r>
              <a:rPr lang="zh-CN" altLang="en-US" sz="2600" noProof="0">
                <a:solidFill>
                  <a:srgbClr val="000000"/>
                </a:solidFill>
                <a:latin typeface="Arial"/>
                <a:ea typeface="微软雅黑" panose="020b0503020204020204" pitchFamily="34" charset="-122"/>
              </a:rPr>
              <a:t>和小组同学交流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</a:rPr>
              <a:t>。</a:t>
            </a:r>
            <a:endParaRPr kumimoji="0" lang="zh-CN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7" name="文本框 6" title=""/>
          <p:cNvSpPr txBox="1"/>
          <p:nvPr/>
        </p:nvSpPr>
        <p:spPr>
          <a:xfrm>
            <a:off x="3582803" y="757689"/>
            <a:ext cx="4862349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1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展  示  汇  报</a:t>
            </a:r>
            <a:endParaRPr kumimoji="0" lang="zh-CN" altLang="en-US" sz="2800" b="0" i="0" u="none" strike="noStrike" kern="1200" cap="none" spc="15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20" name="图片 1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987" y="4529470"/>
            <a:ext cx="1396045" cy="1781795"/>
          </a:xfrm>
          <a:prstGeom prst="rect">
            <a:avLst/>
          </a:prstGeom>
        </p:spPr>
      </p:pic>
      <p:sp>
        <p:nvSpPr>
          <p:cNvPr id="24" name="文本框 23" title=""/>
          <p:cNvSpPr txBox="1"/>
          <p:nvPr/>
        </p:nvSpPr>
        <p:spPr>
          <a:xfrm>
            <a:off x="2267434" y="4720623"/>
            <a:ext cx="4206240" cy="1308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1dm=10cm</a:t>
            </a:r>
            <a:endParaRPr kumimoji="0" lang="en-US" altLang="zh-CN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10×10×10=1000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 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2651945" y="3400871"/>
            <a:ext cx="3107198" cy="662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1×1×1=1</a:t>
            </a:r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dm³</a:t>
            </a:r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27" name="图片 26" title=""/>
          <p:cNvPicPr>
            <a:picLocks noChangeAspect="1"/>
          </p:cNvPicPr>
          <p:nvPr/>
        </p:nvPicPr>
        <p:blipFill>
          <a:blip r:embed="rId4"/>
          <a:srcRect r="59349"/>
          <a:stretch>
            <a:fillRect/>
          </a:stretch>
        </p:blipFill>
        <p:spPr>
          <a:xfrm>
            <a:off x="3211555" y="1766090"/>
            <a:ext cx="1660453" cy="1530229"/>
          </a:xfrm>
          <a:prstGeom prst="rect">
            <a:avLst/>
          </a:prstGeom>
        </p:spPr>
      </p:pic>
      <p:pic>
        <p:nvPicPr>
          <p:cNvPr id="28" name="图片 27" title=""/>
          <p:cNvPicPr>
            <a:picLocks noChangeAspect="1"/>
          </p:cNvPicPr>
          <p:nvPr/>
        </p:nvPicPr>
        <p:blipFill>
          <a:blip r:embed="rId4"/>
          <a:srcRect l="59349"/>
          <a:stretch>
            <a:fillRect/>
          </a:stretch>
        </p:blipFill>
        <p:spPr>
          <a:xfrm>
            <a:off x="8235741" y="1717072"/>
            <a:ext cx="1660454" cy="1530229"/>
          </a:xfrm>
          <a:prstGeom prst="rect">
            <a:avLst/>
          </a:prstGeom>
        </p:spPr>
      </p:pic>
      <p:sp>
        <p:nvSpPr>
          <p:cNvPr id="29" name="文本框 28" title=""/>
          <p:cNvSpPr txBox="1"/>
          <p:nvPr/>
        </p:nvSpPr>
        <p:spPr>
          <a:xfrm>
            <a:off x="6735827" y="3383307"/>
            <a:ext cx="4196080" cy="662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10×10×10=1000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 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39" name="组合 38" title=""/>
          <p:cNvGrpSpPr/>
          <p:nvPr/>
        </p:nvGrpSpPr>
        <p:grpSpPr>
          <a:xfrm rot="5400000">
            <a:off x="3911397" y="4312971"/>
            <a:ext cx="424532" cy="163763"/>
            <a:chOff x="6642453" y="3293751"/>
            <a:chExt cx="679615" cy="135249"/>
          </a:xfrm>
        </p:grpSpPr>
        <p:cxnSp>
          <p:nvCxnSpPr>
            <p:cNvPr id="31" name="直接连接符 30"/>
            <p:cNvCxnSpPr/>
            <p:nvPr/>
          </p:nvCxnSpPr>
          <p:spPr>
            <a:xfrm>
              <a:off x="6651506" y="3293751"/>
              <a:ext cx="670562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/>
          </p:nvCxnSpPr>
          <p:spPr>
            <a:xfrm>
              <a:off x="6642453" y="3429000"/>
              <a:ext cx="670560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组合 53" title=""/>
          <p:cNvGrpSpPr/>
          <p:nvPr/>
        </p:nvGrpSpPr>
        <p:grpSpPr>
          <a:xfrm>
            <a:off x="6013978" y="3650266"/>
            <a:ext cx="424238" cy="163763"/>
            <a:chOff x="6651506" y="3293751"/>
            <a:chExt cx="679145" cy="135249"/>
          </a:xfrm>
        </p:grpSpPr>
        <p:cxnSp>
          <p:nvCxnSpPr>
            <p:cNvPr id="55" name="直接连接符 54"/>
            <p:cNvCxnSpPr/>
            <p:nvPr/>
          </p:nvCxnSpPr>
          <p:spPr>
            <a:xfrm>
              <a:off x="6651506" y="3293751"/>
              <a:ext cx="670562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/>
            <p:cNvCxnSpPr/>
            <p:nvPr/>
          </p:nvCxnSpPr>
          <p:spPr>
            <a:xfrm>
              <a:off x="6660090" y="3429000"/>
              <a:ext cx="670561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文本框 64" title=""/>
          <p:cNvSpPr txBox="1"/>
          <p:nvPr/>
        </p:nvSpPr>
        <p:spPr>
          <a:xfrm>
            <a:off x="7064067" y="5302073"/>
            <a:ext cx="4206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这两个正方体的体积相同。</a:t>
            </a:r>
            <a:endParaRPr lang="en-US"/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9" grpId="0"/>
      <p:bldP spid="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7" name="文本框 6" title=""/>
          <p:cNvSpPr txBox="1"/>
          <p:nvPr/>
        </p:nvSpPr>
        <p:spPr>
          <a:xfrm>
            <a:off x="3390472" y="1111085"/>
            <a:ext cx="5188226" cy="6625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pc="15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所以  </a:t>
            </a:r>
            <a:endParaRPr kumimoji="0" lang="zh-CN" altLang="en-US" sz="2800" b="0" i="0" u="none" strike="noStrike" kern="1200" cap="none" spc="15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39" name="图片 3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133" y="4139842"/>
            <a:ext cx="1647871" cy="1679714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7" t="16700" r="9225" b="16483"/>
          <a:stretch>
            <a:fillRect/>
          </a:stretch>
        </p:blipFill>
        <p:spPr>
          <a:xfrm>
            <a:off x="2714611" y="1984923"/>
            <a:ext cx="7254337" cy="3965824"/>
          </a:xfrm>
          <a:prstGeom prst="rect">
            <a:avLst/>
          </a:prstGeom>
        </p:spPr>
      </p:pic>
      <p:sp>
        <p:nvSpPr>
          <p:cNvPr id="6" name="文本框 5" title=""/>
          <p:cNvSpPr txBox="1"/>
          <p:nvPr/>
        </p:nvSpPr>
        <p:spPr>
          <a:xfrm>
            <a:off x="3784316" y="2813841"/>
            <a:ext cx="5114925" cy="9278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-15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</a:t>
            </a:r>
            <a:r>
              <a:rPr kumimoji="0" lang="zh-CN" altLang="en-US" sz="3200" b="1" i="0" u="none" strike="noStrike" kern="1200" cap="none" spc="-15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立方分米</a:t>
            </a:r>
            <a:r>
              <a:rPr kumimoji="0" lang="en-US" altLang="zh-CN" sz="3200" b="1" i="0" u="none" strike="noStrike" kern="1200" cap="none" spc="-15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=1000</a:t>
            </a:r>
            <a:r>
              <a:rPr kumimoji="0" lang="zh-CN" altLang="en-US" sz="3200" b="1" i="0" u="none" strike="noStrike" kern="1200" cap="none" spc="-15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立方厘米</a:t>
            </a:r>
            <a:endParaRPr kumimoji="0" lang="en-US" sz="3200" b="1" i="0" u="none" strike="noStrike" kern="1200" cap="none" spc="-15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8" name="矩形: 圆角 7" title=""/>
          <p:cNvSpPr/>
          <p:nvPr/>
        </p:nvSpPr>
        <p:spPr>
          <a:xfrm>
            <a:off x="3192111" y="721560"/>
            <a:ext cx="7681537" cy="67762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仿照上面的方法推算：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1m³= </a:t>
            </a:r>
            <a:r>
              <a:rPr lang="en-US" altLang="zh-CN" sz="2800" u="sng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               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 dm³</a:t>
            </a:r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7088457" y="5026900"/>
            <a:ext cx="3785191" cy="754911"/>
            <a:chOff x="3912781" y="2317898"/>
            <a:chExt cx="3785191" cy="754911"/>
          </a:xfrm>
        </p:grpSpPr>
        <p:sp>
          <p:nvSpPr>
            <p:cNvPr id="9" name="矩形: 圆角 8"/>
            <p:cNvSpPr/>
            <p:nvPr/>
          </p:nvSpPr>
          <p:spPr>
            <a:xfrm>
              <a:off x="3912781" y="2317898"/>
              <a:ext cx="3785191" cy="754911"/>
            </a:xfrm>
            <a:prstGeom prst="roundRect">
              <a:avLst>
                <a:gd name="adj" fmla="val 22301"/>
              </a:avLst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4081572" y="2433743"/>
              <a:ext cx="344760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1m³= </a:t>
              </a:r>
              <a:r>
                <a:rPr kumimoji="0" lang="en-US" altLang="zh-CN" sz="2800" b="0" i="0" u="sng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              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dm³</a:t>
              </a:r>
              <a:endParaRPr lang="en-US"/>
            </a:p>
          </p:txBody>
        </p:sp>
      </p:grpSp>
      <p:sp>
        <p:nvSpPr>
          <p:cNvPr id="34" name="文本框 33" title=""/>
          <p:cNvSpPr txBox="1"/>
          <p:nvPr/>
        </p:nvSpPr>
        <p:spPr>
          <a:xfrm>
            <a:off x="1492076" y="4896908"/>
            <a:ext cx="4326874" cy="1308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1m=10dm</a:t>
            </a:r>
            <a:endParaRPr kumimoji="0" lang="en-US" altLang="zh-CN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10×10×10=1000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5" name="文本框 34" title=""/>
          <p:cNvSpPr txBox="1"/>
          <p:nvPr/>
        </p:nvSpPr>
        <p:spPr>
          <a:xfrm>
            <a:off x="2549257" y="3539349"/>
            <a:ext cx="2893791" cy="662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1×1×1=1</a:t>
            </a:r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m³</a:t>
            </a:r>
            <a:r>
              <a:rPr kumimoji="0" lang="zh-CN" altLang="en-US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6" name="文本框 35" title=""/>
          <p:cNvSpPr txBox="1"/>
          <p:nvPr/>
        </p:nvSpPr>
        <p:spPr>
          <a:xfrm>
            <a:off x="6677568" y="3515447"/>
            <a:ext cx="4196080" cy="662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10×10×10=1000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dm³</a:t>
            </a:r>
            <a:r>
              <a:rPr lang="zh-CN" altLang="en-US" sz="28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kumimoji="0" lang="zh-CN" altLang="en-US" sz="2800" b="0" i="0" u="none" strike="noStrike" kern="1200" cap="none" spc="-15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37" name="组合 36" title=""/>
          <p:cNvGrpSpPr/>
          <p:nvPr/>
        </p:nvGrpSpPr>
        <p:grpSpPr>
          <a:xfrm rot="5400000">
            <a:off x="3639060" y="4446193"/>
            <a:ext cx="424532" cy="163763"/>
            <a:chOff x="6642453" y="3293751"/>
            <a:chExt cx="679615" cy="135249"/>
          </a:xfrm>
        </p:grpSpPr>
        <p:cxnSp>
          <p:nvCxnSpPr>
            <p:cNvPr id="38" name="直接连接符 37"/>
            <p:cNvCxnSpPr/>
            <p:nvPr/>
          </p:nvCxnSpPr>
          <p:spPr>
            <a:xfrm>
              <a:off x="6651506" y="3293751"/>
              <a:ext cx="670562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连接符 39"/>
            <p:cNvCxnSpPr/>
            <p:nvPr/>
          </p:nvCxnSpPr>
          <p:spPr>
            <a:xfrm>
              <a:off x="6642453" y="3429000"/>
              <a:ext cx="670560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组合 51" title=""/>
          <p:cNvGrpSpPr/>
          <p:nvPr/>
        </p:nvGrpSpPr>
        <p:grpSpPr>
          <a:xfrm>
            <a:off x="3123599" y="1790551"/>
            <a:ext cx="1660453" cy="1646351"/>
            <a:chOff x="1181452" y="1787641"/>
            <a:chExt cx="1660453" cy="1646351"/>
          </a:xfrm>
        </p:grpSpPr>
        <p:pic>
          <p:nvPicPr>
            <p:cNvPr id="47" name="图片 46"/>
            <p:cNvPicPr>
              <a:picLocks noChangeAspect="1"/>
            </p:cNvPicPr>
            <p:nvPr/>
          </p:nvPicPr>
          <p:blipFill>
            <a:blip r:embed="rId2"/>
            <a:srcRect r="59349" b="12394"/>
            <a:stretch>
              <a:fillRect/>
            </a:stretch>
          </p:blipFill>
          <p:spPr>
            <a:xfrm>
              <a:off x="1181452" y="1787641"/>
              <a:ext cx="1660453" cy="1340571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1491927" y="2972327"/>
              <a:ext cx="1002443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+mn-ea"/>
                  <a:cs typeface="+mn-cs"/>
                </a:rPr>
                <a:t>1m</a:t>
              </a:r>
              <a:endParaRPr lang="en-US" sz="2400">
                <a:latin typeface="+mn-ea"/>
              </a:endParaRPr>
            </a:p>
          </p:txBody>
        </p:sp>
      </p:grpSp>
      <p:grpSp>
        <p:nvGrpSpPr>
          <p:cNvPr id="53" name="组合 52" title=""/>
          <p:cNvGrpSpPr/>
          <p:nvPr/>
        </p:nvGrpSpPr>
        <p:grpSpPr>
          <a:xfrm>
            <a:off x="6994134" y="1688759"/>
            <a:ext cx="1708359" cy="1703354"/>
            <a:chOff x="7017647" y="3247161"/>
            <a:chExt cx="1708359" cy="1703354"/>
          </a:xfrm>
        </p:grpSpPr>
        <p:pic>
          <p:nvPicPr>
            <p:cNvPr id="48" name="图片 47"/>
            <p:cNvPicPr>
              <a:picLocks noChangeAspect="1"/>
            </p:cNvPicPr>
            <p:nvPr/>
          </p:nvPicPr>
          <p:blipFill>
            <a:blip r:embed="rId2"/>
            <a:srcRect l="59349" b="12394"/>
            <a:stretch>
              <a:fillRect/>
            </a:stretch>
          </p:blipFill>
          <p:spPr>
            <a:xfrm>
              <a:off x="7017647" y="3247161"/>
              <a:ext cx="1660454" cy="1340572"/>
            </a:xfrm>
            <a:prstGeom prst="rect">
              <a:avLst/>
            </a:prstGeom>
          </p:spPr>
        </p:pic>
        <p:sp>
          <p:nvSpPr>
            <p:cNvPr id="51" name="文本框 50"/>
            <p:cNvSpPr txBox="1"/>
            <p:nvPr/>
          </p:nvSpPr>
          <p:spPr>
            <a:xfrm>
              <a:off x="7285479" y="4488850"/>
              <a:ext cx="1440527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+mn-ea"/>
                  <a:cs typeface="+mn-cs"/>
                </a:rPr>
                <a:t>10dm</a:t>
              </a:r>
              <a:endParaRPr lang="en-US" sz="2400">
                <a:latin typeface="+mn-ea"/>
              </a:endParaRPr>
            </a:p>
          </p:txBody>
        </p:sp>
      </p:grpSp>
      <p:sp>
        <p:nvSpPr>
          <p:cNvPr id="55" name="文本框 54" title=""/>
          <p:cNvSpPr txBox="1"/>
          <p:nvPr/>
        </p:nvSpPr>
        <p:spPr>
          <a:xfrm>
            <a:off x="8416321" y="5004521"/>
            <a:ext cx="147417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1000</a:t>
            </a:r>
            <a:endParaRPr lang="en-US">
              <a:solidFill>
                <a:srgbClr val="FF0000"/>
              </a:solidFill>
            </a:endParaRPr>
          </a:p>
        </p:txBody>
      </p:sp>
      <p:grpSp>
        <p:nvGrpSpPr>
          <p:cNvPr id="56" name="组合 55" title=""/>
          <p:cNvGrpSpPr/>
          <p:nvPr/>
        </p:nvGrpSpPr>
        <p:grpSpPr>
          <a:xfrm>
            <a:off x="5815262" y="3788745"/>
            <a:ext cx="435255" cy="163763"/>
            <a:chOff x="6651506" y="3293751"/>
            <a:chExt cx="696781" cy="135249"/>
          </a:xfrm>
        </p:grpSpPr>
        <p:cxnSp>
          <p:nvCxnSpPr>
            <p:cNvPr id="57" name="直接连接符 56"/>
            <p:cNvCxnSpPr/>
            <p:nvPr/>
          </p:nvCxnSpPr>
          <p:spPr>
            <a:xfrm>
              <a:off x="6651506" y="3293751"/>
              <a:ext cx="670562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/>
            <p:cNvCxnSpPr/>
            <p:nvPr/>
          </p:nvCxnSpPr>
          <p:spPr>
            <a:xfrm>
              <a:off x="6677726" y="3429000"/>
              <a:ext cx="670561" cy="0"/>
            </a:xfrm>
            <a:prstGeom prst="line">
              <a:avLst/>
            </a:prstGeom>
            <a:ln w="28575">
              <a:solidFill>
                <a:srgbClr val="280F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5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3445171" y="1120024"/>
            <a:ext cx="4040151" cy="6618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defRPr/>
            </a:pPr>
            <a:r>
              <a:rPr lang="zh-CN" altLang="en-US" sz="2800">
                <a:solidFill>
                  <a:srgbClr val="FF0000"/>
                </a:solidFill>
              </a:rPr>
              <a:t>观 察 发 现</a:t>
            </a:r>
            <a:endParaRPr lang="en-US" altLang="zh-CN" sz="2800">
              <a:solidFill>
                <a:srgbClr val="FF0000"/>
              </a:solidFill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3652955" y="3205780"/>
            <a:ext cx="3785191" cy="754911"/>
            <a:chOff x="3912781" y="2317898"/>
            <a:chExt cx="3785191" cy="754911"/>
          </a:xfrm>
        </p:grpSpPr>
        <p:sp>
          <p:nvSpPr>
            <p:cNvPr id="4" name="矩形: 圆角 3"/>
            <p:cNvSpPr/>
            <p:nvPr/>
          </p:nvSpPr>
          <p:spPr>
            <a:xfrm>
              <a:off x="3912781" y="2317898"/>
              <a:ext cx="3785191" cy="754911"/>
            </a:xfrm>
            <a:prstGeom prst="roundRect">
              <a:avLst>
                <a:gd name="adj" fmla="val 22301"/>
              </a:avLst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4081572" y="2433743"/>
              <a:ext cx="344760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1m³= 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1000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    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dm³</a:t>
              </a:r>
              <a:endParaRPr lang="en-US"/>
            </a:p>
          </p:txBody>
        </p:sp>
      </p:grpSp>
      <p:grpSp>
        <p:nvGrpSpPr>
          <p:cNvPr id="7" name="组合 6" title=""/>
          <p:cNvGrpSpPr/>
          <p:nvPr/>
        </p:nvGrpSpPr>
        <p:grpSpPr>
          <a:xfrm>
            <a:off x="3643542" y="2253247"/>
            <a:ext cx="3785191" cy="754911"/>
            <a:chOff x="3912781" y="2317898"/>
            <a:chExt cx="3785191" cy="754911"/>
          </a:xfrm>
        </p:grpSpPr>
        <p:sp>
          <p:nvSpPr>
            <p:cNvPr id="9" name="矩形: 圆角 8"/>
            <p:cNvSpPr/>
            <p:nvPr/>
          </p:nvSpPr>
          <p:spPr>
            <a:xfrm>
              <a:off x="3912781" y="2317898"/>
              <a:ext cx="3785191" cy="754911"/>
            </a:xfrm>
            <a:prstGeom prst="roundRect">
              <a:avLst>
                <a:gd name="adj" fmla="val 22301"/>
              </a:avLst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4081572" y="2433743"/>
              <a:ext cx="344760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1</a:t>
              </a:r>
              <a:r>
                <a:rPr lang="en-US" altLang="zh-CN" sz="2800">
                  <a:solidFill>
                    <a:srgbClr val="000000"/>
                  </a:solidFill>
                  <a:latin typeface="Arial" pitchFamily="34" charset="0"/>
                  <a:ea typeface="微软雅黑" panose="020b0503020204020204" pitchFamily="34" charset="-122"/>
                </a:rPr>
                <a:t>d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m³= 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1000</a:t>
              </a:r>
              <a:r>
                <a:rPr kumimoji="0" lang="en-US" altLang="zh-CN" sz="2800" b="0" i="0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     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</a:rPr>
                <a:t>cm³</a:t>
              </a:r>
              <a:endParaRPr lang="en-US"/>
            </a:p>
          </p:txBody>
        </p:sp>
      </p:grpSp>
      <p:sp>
        <p:nvSpPr>
          <p:cNvPr id="17" name="文本框 16" title=""/>
          <p:cNvSpPr txBox="1"/>
          <p:nvPr/>
        </p:nvSpPr>
        <p:spPr>
          <a:xfrm>
            <a:off x="2681163" y="4252698"/>
            <a:ext cx="8208113" cy="8234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相邻两个</a:t>
            </a:r>
            <a:r>
              <a:rPr lang="zh-CN" altLang="en-US" sz="2800">
                <a:solidFill>
                  <a:srgbClr val="FF0000"/>
                </a:solidFill>
                <a:latin typeface="Arial"/>
                <a:ea typeface="微软雅黑" panose="020b0503020204020204" pitchFamily="34" charset="-122"/>
              </a:rPr>
              <a:t>体积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单位间的进率是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(             )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7633057" y="4552909"/>
            <a:ext cx="14894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</a:rPr>
              <a:t>1000</a:t>
            </a:r>
            <a:endParaRPr lang="en-US">
              <a:latin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719595" y="1426837"/>
            <a:ext cx="5775279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>
                <a:latin typeface="Arial"/>
                <a:ea typeface="微软雅黑" panose="020b0503020204020204" pitchFamily="34" charset="-122"/>
              </a:rPr>
              <a:t>请把下表补充完整。</a:t>
            </a:r>
            <a:endParaRPr kumimoji="0" lang="en-US" sz="2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1566530" y="2319557"/>
          <a:ext cx="9058939" cy="3570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8367"/>
                <a:gridCol w="4359275"/>
                <a:gridCol w="2851297"/>
              </a:tblGrid>
              <a:tr h="115761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 spc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计量类型</a:t>
                      </a:r>
                      <a:endParaRPr lang="en-US" sz="2400" b="0" spc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单位名称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相邻两个单位间的进率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044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长度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米、分米、厘米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044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面积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平方米、平方分米、平方厘米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044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体积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+mn-ea"/>
                          <a:ea typeface="+mn-ea"/>
                        </a:rPr>
                        <a:t>立方米、立方分米、立方厘米</a:t>
                      </a:r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sz="2400" b="0">
                        <a:solidFill>
                          <a:schemeClr val="tx1"/>
                        </a:solidFill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文本框 6" title=""/>
          <p:cNvSpPr txBox="1"/>
          <p:nvPr/>
        </p:nvSpPr>
        <p:spPr>
          <a:xfrm>
            <a:off x="8643064" y="3581776"/>
            <a:ext cx="1474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endParaRPr lang="en-US" sz="2800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8643063" y="4474496"/>
            <a:ext cx="1474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100</a:t>
            </a:r>
            <a:endParaRPr lang="en-US" sz="2800">
              <a:solidFill>
                <a:srgbClr val="FF0000"/>
              </a:solidFill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8643063" y="5295389"/>
            <a:ext cx="1474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1000</a:t>
            </a:r>
            <a:endParaRPr lang="en-US" sz="2800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pic>
        <p:nvPicPr>
          <p:cNvPr id="24" name="图片 2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580" y="1518393"/>
            <a:ext cx="814021" cy="705485"/>
          </a:xfrm>
          <a:prstGeom prst="rect">
            <a:avLst/>
          </a:prstGeom>
        </p:spPr>
      </p:pic>
      <p:sp>
        <p:nvSpPr>
          <p:cNvPr id="30" name="文本框 29" title=""/>
          <p:cNvSpPr txBox="1"/>
          <p:nvPr/>
        </p:nvSpPr>
        <p:spPr>
          <a:xfrm>
            <a:off x="2230179" y="1594696"/>
            <a:ext cx="6097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1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3.8m³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是多少立方分米？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2" name="文本框 31" title=""/>
          <p:cNvSpPr txBox="1"/>
          <p:nvPr/>
        </p:nvSpPr>
        <p:spPr>
          <a:xfrm>
            <a:off x="2466753" y="2422133"/>
            <a:ext cx="38489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m³=1000dm³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35" name="文本框 34" title=""/>
          <p:cNvSpPr txBox="1"/>
          <p:nvPr/>
        </p:nvSpPr>
        <p:spPr>
          <a:xfrm>
            <a:off x="2488017" y="3633099"/>
            <a:ext cx="6097772" cy="77117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280FE1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高级单位化低级单位要</a:t>
            </a:r>
            <a:r>
              <a:rPr lang="zh-CN" altLang="en-US" sz="26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乘以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280FE1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进率。          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280FE1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6" name="文本框 35" title=""/>
          <p:cNvSpPr txBox="1"/>
          <p:nvPr/>
        </p:nvSpPr>
        <p:spPr>
          <a:xfrm>
            <a:off x="2466753" y="2861926"/>
            <a:ext cx="7825563" cy="77117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立方米是高级单位，立方分米是低级单位；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8" name="文本框 37" title=""/>
          <p:cNvSpPr txBox="1"/>
          <p:nvPr/>
        </p:nvSpPr>
        <p:spPr>
          <a:xfrm>
            <a:off x="2541180" y="4684771"/>
            <a:ext cx="6097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3.8×1000=3800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dm³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40" name="文本框 39" title=""/>
          <p:cNvSpPr txBox="1"/>
          <p:nvPr/>
        </p:nvSpPr>
        <p:spPr>
          <a:xfrm>
            <a:off x="2541180" y="5432810"/>
            <a:ext cx="6097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3.8m³=3800dm³</a:t>
            </a:r>
            <a:endParaRPr lang="en-US">
              <a:solidFill>
                <a:srgbClr val="FF0000"/>
              </a:solidFill>
            </a:endParaRPr>
          </a:p>
        </p:txBody>
      </p:sp>
      <p:pic>
        <p:nvPicPr>
          <p:cNvPr id="41" name="图片 40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650820" y="3829733"/>
            <a:ext cx="1046986" cy="1710076"/>
          </a:xfrm>
          <a:prstGeom prst="rect">
            <a:avLst/>
          </a:prstGeom>
        </p:spPr>
      </p:pic>
      <p:sp>
        <p:nvSpPr>
          <p:cNvPr id="42" name="AutoShape 27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179053" y="2422133"/>
            <a:ext cx="2006399" cy="732257"/>
          </a:xfrm>
          <a:prstGeom prst="wedgeRoundRectCallout">
            <a:avLst>
              <a:gd name="adj1" fmla="val 5557"/>
              <a:gd name="adj2" fmla="val 96704"/>
              <a:gd name="adj3" fmla="val 16667"/>
            </a:avLst>
          </a:prstGeom>
          <a:noFill/>
          <a:ln w="19050">
            <a:solidFill>
              <a:srgbClr val="00875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800">
                <a:solidFill>
                  <a:srgbClr val="000000"/>
                </a:solidFill>
              </a:rPr>
              <a:t>我这样想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5" grpId="0"/>
      <p:bldP spid="36" grpId="0"/>
      <p:bldP spid="38" grpId="0"/>
      <p:bldP spid="40" grpId="0"/>
      <p:bldP spid="4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sp>
        <p:nvSpPr>
          <p:cNvPr id="30" name="文本框 29" title=""/>
          <p:cNvSpPr txBox="1"/>
          <p:nvPr/>
        </p:nvSpPr>
        <p:spPr>
          <a:xfrm>
            <a:off x="3317356" y="1449391"/>
            <a:ext cx="6097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2400cm³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是多少立方分米？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934045" y="2334064"/>
            <a:ext cx="38489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想：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1d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m³=1000cm³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934045" y="3601294"/>
            <a:ext cx="6097772" cy="77117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280FE1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低级单位化高级单位要</a:t>
            </a:r>
            <a:r>
              <a:rPr lang="zh-CN" altLang="en-US" sz="26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除以</a:t>
            </a: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280FE1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进率。          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280FE1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935817" y="2771101"/>
            <a:ext cx="7825563" cy="77117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立方厘米是低级单位，立方分米是高级单位；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008472" y="4596702"/>
            <a:ext cx="6097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2400÷1000=2.4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dm³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）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4008472" y="5344741"/>
            <a:ext cx="46145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2400cm³=2.4dm³</a:t>
            </a:r>
            <a:endParaRPr lang="en-US">
              <a:solidFill>
                <a:srgbClr val="FF0000"/>
              </a:solidFill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5653" y="4103288"/>
            <a:ext cx="1374633" cy="1754467"/>
          </a:xfrm>
          <a:prstGeom prst="rect">
            <a:avLst/>
          </a:prstGeom>
        </p:spPr>
      </p:pic>
      <p:sp>
        <p:nvSpPr>
          <p:cNvPr id="9" name="AutoShape 27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90851" y="2748663"/>
            <a:ext cx="1997646" cy="687210"/>
          </a:xfrm>
          <a:prstGeom prst="wedgeRoundRectCallout">
            <a:avLst>
              <a:gd name="adj1" fmla="val -11238"/>
              <a:gd name="adj2" fmla="val 105748"/>
              <a:gd name="adj3" fmla="val 16667"/>
            </a:avLst>
          </a:prstGeom>
          <a:noFill/>
          <a:ln w="19050">
            <a:solidFill>
              <a:srgbClr val="00875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600" spc="-150" noProof="0">
                <a:solidFill>
                  <a:srgbClr val="000000"/>
                </a:solidFill>
              </a:rPr>
              <a:t>我这样想</a:t>
            </a:r>
            <a:r>
              <a:rPr kumimoji="0" lang="zh-CN" altLang="en-US" sz="2600" b="0" i="0" u="none" strike="noStrike" kern="1200" cap="none" spc="-1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。</a:t>
            </a:r>
            <a:endParaRPr kumimoji="0" lang="zh-CN" altLang="en-US" sz="2600" b="0" i="0" u="none" strike="noStrike" kern="1200" cap="none" spc="-15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433" y="1252220"/>
            <a:ext cx="773888" cy="799261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2498650" y="1252220"/>
            <a:ext cx="7963788" cy="13081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右面这个牛奶包装箱的体积是多少立方厘米？合多少立方分米？多少立方米？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342" y="3310964"/>
            <a:ext cx="2143125" cy="1895475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1738" y="4838000"/>
            <a:ext cx="1402408" cy="1429507"/>
          </a:xfrm>
          <a:prstGeom prst="rect">
            <a:avLst/>
          </a:prstGeom>
        </p:spPr>
      </p:pic>
      <p:sp>
        <p:nvSpPr>
          <p:cNvPr id="9" name="AutoShape 27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594248" y="3104625"/>
            <a:ext cx="3664464" cy="1351222"/>
          </a:xfrm>
          <a:prstGeom prst="wedgeRoundRectCallout">
            <a:avLst>
              <a:gd name="adj1" fmla="val -13121"/>
              <a:gd name="adj2" fmla="val 81188"/>
              <a:gd name="adj3" fmla="val 16667"/>
            </a:avLst>
          </a:prstGeom>
          <a:noFill/>
          <a:ln w="19050">
            <a:solidFill>
              <a:srgbClr val="00875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600" spc="-150" noProof="0">
                <a:solidFill>
                  <a:srgbClr val="000000"/>
                </a:solidFill>
              </a:rPr>
              <a:t>箱上的尺寸表示的是长方体的长、宽、高</a:t>
            </a:r>
            <a:r>
              <a:rPr kumimoji="0" lang="zh-CN" altLang="en-US" sz="2600" b="0" i="0" u="none" strike="noStrike" kern="1200" cap="none" spc="-1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。</a:t>
            </a:r>
            <a:endParaRPr kumimoji="0" lang="zh-CN" altLang="en-US" sz="2600" b="0" i="0" u="none" strike="noStrike" kern="1200" cap="none" spc="-15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新知讲解</a:t>
            </a:r>
            <a:endParaRPr lang="zh-CN" altLang="en-US"/>
          </a:p>
        </p:txBody>
      </p:sp>
      <p:pic>
        <p:nvPicPr>
          <p:cNvPr id="19" name="图片 1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884" y="3213290"/>
            <a:ext cx="1046986" cy="1710076"/>
          </a:xfrm>
          <a:prstGeom prst="rect">
            <a:avLst/>
          </a:prstGeom>
        </p:spPr>
      </p:pic>
      <p:sp>
        <p:nvSpPr>
          <p:cNvPr id="20" name="AutoShape 27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00303" y="1776944"/>
            <a:ext cx="2425890" cy="732257"/>
          </a:xfrm>
          <a:prstGeom prst="wedgeRoundRectCallout">
            <a:avLst>
              <a:gd name="adj1" fmla="val -16083"/>
              <a:gd name="adj2" fmla="val 87991"/>
              <a:gd name="adj3" fmla="val 16667"/>
            </a:avLst>
          </a:prstGeom>
          <a:noFill/>
          <a:ln w="19050">
            <a:solidFill>
              <a:srgbClr val="00875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tabLst>
                <a:tab pos="1609725"/>
              </a:tabLst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800">
                <a:solidFill>
                  <a:srgbClr val="000000"/>
                </a:solidFill>
              </a:rPr>
              <a:t>我这样解决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。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9804" y="874791"/>
            <a:ext cx="2145978" cy="189602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3662717" y="1840658"/>
            <a:ext cx="51317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30×50×40=60000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cm³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3662717" y="2401842"/>
            <a:ext cx="4949655" cy="82041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60000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cm³</a:t>
            </a:r>
            <a:r>
              <a:rPr kumimoji="0" lang="en-US" altLang="zh-CN" sz="26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=600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dm³</a:t>
            </a:r>
            <a:endParaRPr kumimoji="0" lang="en-US" altLang="zh-CN" sz="26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3662717" y="3573156"/>
            <a:ext cx="44286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600 dm³=6 m³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3662717" y="4494123"/>
            <a:ext cx="7102947" cy="130888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cs typeface="+mn-cs"/>
              </a:rPr>
              <a:t>答：这个包装箱的体积是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cs typeface="+mn-cs"/>
              </a:rPr>
              <a:t>60000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cs typeface="+mn-cs"/>
              </a:rPr>
              <a:t>立方厘米；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cs typeface="+mn-cs"/>
            </a:endParaRPr>
          </a:p>
          <a:p>
            <a:pPr>
              <a:lnSpc>
                <a:spcPct val="150000"/>
              </a:lnSpc>
            </a:pPr>
            <a:r>
              <a:rPr lang="en-US" sz="2800">
                <a:solidFill>
                  <a:srgbClr val="FF0000"/>
                </a:solidFill>
                <a:latin typeface="+mn-ea"/>
              </a:rPr>
              <a:t>      </a:t>
            </a:r>
            <a:r>
              <a:rPr lang="zh-CN" altLang="en-US" sz="2800">
                <a:solidFill>
                  <a:srgbClr val="FF0000"/>
                </a:solidFill>
                <a:latin typeface="+mn-ea"/>
              </a:rPr>
              <a:t>合</a:t>
            </a:r>
            <a:r>
              <a:rPr lang="en-US" altLang="zh-CN" sz="2800">
                <a:solidFill>
                  <a:srgbClr val="FF0000"/>
                </a:solidFill>
                <a:latin typeface="+mn-ea"/>
              </a:rPr>
              <a:t>600</a:t>
            </a:r>
            <a:r>
              <a:rPr lang="zh-CN" altLang="en-US" sz="2800">
                <a:solidFill>
                  <a:srgbClr val="FF0000"/>
                </a:solidFill>
                <a:latin typeface="+mn-ea"/>
              </a:rPr>
              <a:t>立方分米；合</a:t>
            </a:r>
            <a:r>
              <a:rPr lang="en-US" altLang="zh-CN" sz="2800">
                <a:solidFill>
                  <a:srgbClr val="FF0000"/>
                </a:solidFill>
                <a:latin typeface="+mn-ea"/>
              </a:rPr>
              <a:t>6</a:t>
            </a:r>
            <a:r>
              <a:rPr lang="zh-CN" altLang="en-US" sz="2800">
                <a:solidFill>
                  <a:srgbClr val="FF0000"/>
                </a:solidFill>
                <a:latin typeface="+mn-ea"/>
              </a:rPr>
              <a:t>立方米。</a:t>
            </a:r>
            <a:endParaRPr lang="en-US" sz="2800">
              <a:solidFill>
                <a:srgbClr val="FF0000"/>
              </a:solidFill>
              <a:latin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1"/>
      <p:bldP spid="4" grpId="0"/>
      <p:bldP spid="9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https://d.book118.com/127053133112006054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2.xml><?xml version="1.0" encoding="utf-8"?>
<p:tagLst xmlns:p="http://schemas.openxmlformats.org/presentationml/2006/main">
  <p:tag name="KSO_WM_BEAUTIFY_FLAG" val=""/>
  <p:tag name="KSO_WM_UNIT_PLACING_PICTURE_USER_VIEWPORT" val="{&quot;height&quot;:2272.35905511811,&quot;width&quot;:5587}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2.xml><?xml version="1.0" encoding="utf-8"?>
<p:tagLst xmlns:p="http://schemas.openxmlformats.org/presentationml/2006/main">
  <p:tag name="KSO_WM_BEAUTIFY_FLAG" val=""/>
  <p:tag name="KSO_WM_UNIT_PLACING_PICTURE_USER_VIEWPORT" val="{&quot;height&quot;:2272.35905511811,&quot;width&quot;:5587}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.xml><?xml version="1.0" encoding="utf-8"?>
<p:tagLst xmlns:p="http://schemas.openxmlformats.org/presentationml/2006/main">
  <p:tag name="KSO_WM_BEAUTIFY_FLAG" val=""/>
  <p:tag name="KSO_WM_UNIT_PLACING_PICTURE_USER_VIEWPORT" val="{&quot;height&quot;:2272.35905511811,&quot;width&quot;:5587}"/>
</p:tagLst>
</file>

<file path=ppt/tags/tag2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.xml><?xml version="1.0" encoding="utf-8"?>
<p:tagLst xmlns:p="http://schemas.openxmlformats.org/presentationml/2006/main">
  <p:tag name="KSO_WM_BEAUTIFY_FLAG" val=""/>
  <p:tag name="KSO_WM_UNIT_PLACING_PICTURE_USER_VIEWPORT" val="{&quot;height&quot;:2272.35905511811,&quot;width&quot;:5587}"/>
</p:tagLst>
</file>

<file path=ppt/tags/tag2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8.xml><?xml version="1.0" encoding="utf-8"?>
<p:tagLst xmlns:p="http://schemas.openxmlformats.org/presentationml/2006/main">
  <p:tag name="KSO_WM_BEAUTIFY_FLAG" val=""/>
  <p:tag name="KSO_WM_UNIT_PLACING_PICTURE_USER_VIEWPORT" val="{&quot;height&quot;:2272.35905511811,&quot;width&quot;:5587}"/>
</p:tagLst>
</file>

<file path=ppt/tags/tag2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思源黑体 CN Bold</vt:lpstr>
      <vt:lpstr>思源黑体 CN Heavy</vt:lpstr>
      <vt:lpstr>思源黑体 CN Normal</vt:lpstr>
      <vt:lpstr>Calibri Light</vt:lpstr>
      <vt:lpstr>Office Theme</vt:lpstr>
      <vt:lpstr>PowerPoint Presentation</vt:lpstr>
      <vt:lpstr>教学目标</vt:lpstr>
      <vt:lpstr>练习导入</vt:lpstr>
      <vt:lpstr>练习导入</vt:lpstr>
      <vt:lpstr>练习导入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2024-09-28T22:10:34.485</cp:lastPrinted>
  <dcterms:created xsi:type="dcterms:W3CDTF">2024-09-28T14:10:34Z</dcterms:created>
  <dcterms:modified xsi:type="dcterms:W3CDTF">2024-09-28T14:10:36Z</dcterms:modified>
</cp:coreProperties>
</file>