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BE4B4AF-0425-4014-AB49-12D67885F3C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1D63BF2-3E6B-4365-BF6D-58542412BE6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6440D16-31A4-4D0E-B67E-7936BB8403B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362E28B-CD17-4E31-851F-A8A9E10A3ED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C612BE2-CC8C-4BCB-AD03-E582B9A809C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F7CAD99-5BF5-4672-A484-D67F3DA15E9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519F94C-BA27-4BA4-B082-182C4C9B19B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ACC0AF4-C218-462A-A880-2C51C1BA49A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CABF904-AE8E-4A42-8CB3-FA4821F28AF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E2D1F80-D2A4-46BD-80CF-4F25D2BB5D4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D46A3C1-C1EE-4760-A59A-D820BEF1F5C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2/3/2024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2/3/2024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2/3/2024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2/3/2024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2/3/2024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2/3/2024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2/3/2024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2/3/2024</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27055135142006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859816" y="1127918"/>
            <a:ext cx="9829800" cy="21050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马克思主义哲学原理地理环境</a:t>
            </a:r>
          </a:p>
        </p:txBody>
      </p:sp>
      <p:sp>
        <p:nvSpPr>
          <p:cNvPr id="3" name="TextBox 3"/>
          <p:cNvSpPr txBox="1"/>
          <p:nvPr/>
        </p:nvSpPr>
        <p:spPr>
          <a:xfrm>
            <a:off x="859816" y="5259787"/>
            <a:ext cx="3200400" cy="4191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3">
                    <a:alpha val="100000"/>
                  </a:schemeClr>
                </a:solidFill>
                <a:latin typeface="Arial"/>
                <a:ea typeface="Arial"/>
                <a:cs typeface="Arial"/>
              </a:rPr>
              <a:t>汇报人：AA</a:t>
            </a:r>
          </a:p>
        </p:txBody>
      </p:sp>
      <p:sp>
        <p:nvSpPr>
          <p:cNvPr id="4" name="TextBox 4"/>
          <p:cNvSpPr txBox="1"/>
          <p:nvPr/>
        </p:nvSpPr>
        <p:spPr>
          <a:xfrm>
            <a:off x="859816" y="5741875"/>
            <a:ext cx="2990850" cy="4191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3">
                    <a:alpha val="100000"/>
                  </a:schemeClr>
                </a:solidFill>
                <a:latin typeface="Arial"/>
                <a:ea typeface="Arial"/>
                <a:cs typeface="Arial"/>
              </a:rPr>
              <a:t>2024-01-18</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地理环境概述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马克思主义地理环境观</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地理环境对社会发展的影响</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地理环境对社会发展的制约作用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地理环境与社会发展的互动关系</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马克思主义地理环境观的现实意义</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1514623" y="1744442"/>
            <a:ext cx="950685" cy="826132"/>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TextBox 3"/>
          <p:cNvSpPr txBox="1"/>
          <p:nvPr/>
        </p:nvSpPr>
        <p:spPr>
          <a:xfrm>
            <a:off x="446458" y="1867338"/>
            <a:ext cx="3087014" cy="580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075" b="1">
                <a:solidFill>
                  <a:srgbClr val="FFFFFF">
                    <a:alpha val="100000"/>
                  </a:srgbClr>
                </a:solidFill>
                <a:latin typeface="Arial"/>
                <a:ea typeface="Arial"/>
                <a:cs typeface="Arial"/>
              </a:rPr>
              <a:t>01</a:t>
            </a:r>
          </a:p>
        </p:txBody>
      </p:sp>
      <p:sp>
        <p:nvSpPr>
          <p:cNvPr id="4" name="TextBox 4"/>
          <p:cNvSpPr txBox="1"/>
          <p:nvPr/>
        </p:nvSpPr>
        <p:spPr>
          <a:xfrm>
            <a:off x="1391305" y="2643681"/>
            <a:ext cx="8975750"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地理环境概述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地理环境定义</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地理环境是指人类生存和发展所处的自然条件和自然资源的总和，包括地形、气候、水文、土壤、生物等自然要素。</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地理环境特点</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地理环境具有整体性、区域性、动态性和复杂性等特点。它是一个复杂的系统，各自然要素之间相互联系、相互作用，共同构成一个整体。</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地理环境是人类生存的基础，为人类提供生活所需的物质和能量，直接影响人类的生存和发展。</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对人类生存的影响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地理环境对社会的发展具有重要影响，不同的地理环境会形成不同的社会形态和文化传统，进而影响社会的发展方向和速度。</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对社会发展的影响</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地理环境的重要性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地理环境与社会发展的关系</a:t>
              </a:r>
            </a:p>
          </p:txBody>
        </p:sp>
      </p:grpSp>
      <p:sp>
        <p:nvSpPr>
          <p:cNvPr id="45" name="TextBox 45"/>
          <p:cNvSpPr txBox="1"/>
          <p:nvPr/>
        </p:nvSpPr>
        <p:spPr>
          <a:xfrm>
            <a:off x="3314700" y="5303594"/>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000000">
                    <a:alpha val="100000"/>
                  </a:srgbClr>
                </a:solidFill>
                <a:latin typeface="Microsoft Yahei"/>
                <a:ea typeface="Microsoft Yahei"/>
                <a:cs typeface="Microsoft Yahei"/>
              </a:rPr>
              <a:t>认为人类和地理环境之间应该建立一种协调的关系，人类在利用和改造自然环境的同时，也要尊重和保护自然环境，实现人与自然的和谐共生。</a:t>
            </a:r>
          </a:p>
        </p:txBody>
      </p:sp>
      <p:sp>
        <p:nvSpPr>
          <p:cNvPr id="46" name="TextBox 46"/>
          <p:cNvSpPr txBox="1"/>
          <p:nvPr/>
        </p:nvSpPr>
        <p:spPr>
          <a:xfrm>
            <a:off x="3314700" y="4838783"/>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人地关系协调论</a:t>
            </a:r>
          </a:p>
        </p:txBody>
      </p:sp>
      <p:sp>
        <p:nvSpPr>
          <p:cNvPr id="47" name="TextBox 47"/>
          <p:cNvSpPr txBox="1"/>
          <p:nvPr/>
        </p:nvSpPr>
        <p:spPr>
          <a:xfrm>
            <a:off x="3456760" y="1771107"/>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000000">
                    <a:alpha val="100000"/>
                  </a:srgbClr>
                </a:solidFill>
                <a:latin typeface="Microsoft Yahei"/>
                <a:ea typeface="Microsoft Yahei"/>
                <a:cs typeface="Microsoft Yahei"/>
              </a:rPr>
              <a:t>认为地理环境是社会发展的根本决定因素，社会的政治、经济、文化等各方面都受地理环境的制约和影响。</a:t>
            </a:r>
          </a:p>
        </p:txBody>
      </p:sp>
      <p:sp>
        <p:nvSpPr>
          <p:cNvPr id="48" name="TextBox 48"/>
          <p:cNvSpPr txBox="1"/>
          <p:nvPr/>
        </p:nvSpPr>
        <p:spPr>
          <a:xfrm>
            <a:off x="3456760" y="1395927"/>
            <a:ext cx="7293402"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175" b="1">
                <a:solidFill>
                  <a:schemeClr val="accent1">
                    <a:alpha val="100000"/>
                  </a:schemeClr>
                </a:solidFill>
                <a:latin typeface="Microsoft Yahei"/>
                <a:ea typeface="Microsoft Yahei"/>
                <a:cs typeface="Microsoft Yahei"/>
              </a:rPr>
              <a:t>地理环境决定论</a:t>
            </a:r>
          </a:p>
        </p:txBody>
      </p:sp>
      <p:sp>
        <p:nvSpPr>
          <p:cNvPr id="49" name="TextBox 49"/>
          <p:cNvSpPr txBox="1"/>
          <p:nvPr/>
        </p:nvSpPr>
        <p:spPr>
          <a:xfrm>
            <a:off x="1704918" y="3545958"/>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000000">
                    <a:alpha val="100000"/>
                  </a:srgbClr>
                </a:solidFill>
                <a:latin typeface="Microsoft Yahei"/>
                <a:ea typeface="Microsoft Yahei"/>
                <a:cs typeface="Microsoft Yahei"/>
              </a:rPr>
              <a:t>认为地理环境虽然对社会发展有一定影响，但并不是决定性的因素。社会的发展还受到其他多种因素的影响，如生产力、生产关系、政治制度等。</a:t>
            </a:r>
          </a:p>
        </p:txBody>
      </p:sp>
      <p:sp>
        <p:nvSpPr>
          <p:cNvPr id="50" name="TextBox 50"/>
          <p:cNvSpPr txBox="1"/>
          <p:nvPr/>
        </p:nvSpPr>
        <p:spPr>
          <a:xfrm>
            <a:off x="1704918" y="3081147"/>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地理环境非决定论</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1514623" y="1744442"/>
            <a:ext cx="950685" cy="826132"/>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TextBox 3"/>
          <p:cNvSpPr txBox="1"/>
          <p:nvPr/>
        </p:nvSpPr>
        <p:spPr>
          <a:xfrm>
            <a:off x="446458" y="1867338"/>
            <a:ext cx="3087014" cy="580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075" b="1">
                <a:solidFill>
                  <a:srgbClr val="FFFFFF">
                    <a:alpha val="100000"/>
                  </a:srgbClr>
                </a:solidFill>
                <a:latin typeface="Arial"/>
                <a:ea typeface="Arial"/>
                <a:cs typeface="Arial"/>
              </a:rPr>
              <a:t>02</a:t>
            </a:r>
          </a:p>
        </p:txBody>
      </p:sp>
      <p:sp>
        <p:nvSpPr>
          <p:cNvPr id="4" name="TextBox 4"/>
          <p:cNvSpPr txBox="1"/>
          <p:nvPr/>
        </p:nvSpPr>
        <p:spPr>
          <a:xfrm>
            <a:off x="1391305" y="2643681"/>
            <a:ext cx="8975750"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马克思主义地理环境观</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3" name="Picture 3"/>
          <p:cNvPicPr>
            <a:picLocks noChangeAspect="1"/>
          </p:cNvPicPr>
          <p:nvPr/>
        </p:nvPicPr>
        <p:blipFill>
          <a:blip r:embed="rId2">
            <a:alphaModFix/>
          </a:blip>
          <a:srcRect l="16667" r="16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地理环境不是社会发展的决定性因素</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虽然地理环境对社会发展具有重要影响，但它不是决定性因素。社会发展的根本动力在于社会内部的矛盾运动。</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地理环境是社会存在和发展的必要条件</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马克思主义认为，地理环境是人类社会存在和发展的物质基础，为人类提供必要的生存条件和发展空间。</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地理环境对社会发展具有重要影响</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地理环境对社会的经济、政治、文化等方面产生深远影响，不同地理环境会形成不同的社会形态和发展道路。</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马克思主义对地理环境的认识</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地理环境与社会发展相互制约</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地理环境为社会发展提供必要的物质条件，同时社会发展也受到地理环境的制约。人类活动必须适应地理环境的特点和规律，否则会受到自然的惩罚。</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地理环境与社会发展相互促进</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人类在适应和改造自然环境的过程中，不断推动社会进步和发展。同时，社会发展也反过来改善和优化地理环境，提高人类的生活质量。</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地理环境与社会发展的矛盾运动</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地理环境与社会发展之间存在矛盾运动。一方面，地理环境对社会发展的制约作用要求人类活动必须遵循自然规律；另一方面，社会发展的内在动力推动着人类不断突破地理环境的限制，实现更高水平的发展。</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地理环境与社会发展的辩证关系</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5091113" y="1349255"/>
            <a:ext cx="1102900" cy="11029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5846826" y="1336491"/>
            <a:ext cx="347186" cy="349282"/>
          </a:xfrm>
          <a:prstGeom prst="ellipse">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6115621" y="1171423"/>
            <a:ext cx="158782" cy="15878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TextBox 5"/>
          <p:cNvSpPr txBox="1"/>
          <p:nvPr/>
        </p:nvSpPr>
        <p:spPr>
          <a:xfrm>
            <a:off x="5257991" y="1574521"/>
            <a:ext cx="859155" cy="624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3600" b="1">
                <a:solidFill>
                  <a:srgbClr val="FFFFFF">
                    <a:alpha val="100000"/>
                  </a:srgbClr>
                </a:solidFill>
                <a:latin typeface="微软雅黑"/>
                <a:ea typeface="微软雅黑"/>
                <a:cs typeface="微软雅黑"/>
              </a:rPr>
              <a:t>01</a:t>
            </a:r>
          </a:p>
        </p:txBody>
      </p:sp>
      <p:sp>
        <p:nvSpPr>
          <p:cNvPr id="6" name="AutoShape 6"/>
          <p:cNvSpPr/>
          <p:nvPr/>
        </p:nvSpPr>
        <p:spPr>
          <a:xfrm>
            <a:off x="5091113" y="3060668"/>
            <a:ext cx="1102900" cy="110499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5846826" y="3048000"/>
            <a:ext cx="347186" cy="349282"/>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6115621" y="2882837"/>
            <a:ext cx="158782" cy="16087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TextBox 9"/>
          <p:cNvSpPr txBox="1"/>
          <p:nvPr/>
        </p:nvSpPr>
        <p:spPr>
          <a:xfrm>
            <a:off x="5257991" y="3286601"/>
            <a:ext cx="935355" cy="624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3600" b="1">
                <a:solidFill>
                  <a:srgbClr val="FFFFFF">
                    <a:alpha val="100000"/>
                  </a:srgbClr>
                </a:solidFill>
                <a:latin typeface="微软雅黑"/>
                <a:ea typeface="微软雅黑"/>
                <a:cs typeface="微软雅黑"/>
              </a:rPr>
              <a:t>02</a:t>
            </a:r>
          </a:p>
        </p:txBody>
      </p:sp>
      <p:sp>
        <p:nvSpPr>
          <p:cNvPr id="10" name="AutoShape 10"/>
          <p:cNvSpPr/>
          <p:nvPr/>
        </p:nvSpPr>
        <p:spPr>
          <a:xfrm>
            <a:off x="5091113" y="4780407"/>
            <a:ext cx="1102900" cy="110290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5846826" y="4767644"/>
            <a:ext cx="347186" cy="349282"/>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6115621" y="4602575"/>
            <a:ext cx="158782" cy="158782"/>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TextBox 13"/>
          <p:cNvSpPr txBox="1"/>
          <p:nvPr/>
        </p:nvSpPr>
        <p:spPr>
          <a:xfrm>
            <a:off x="5257991" y="5005674"/>
            <a:ext cx="935355" cy="624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3600" b="1">
                <a:solidFill>
                  <a:srgbClr val="FFFFFF">
                    <a:alpha val="100000"/>
                  </a:srgbClr>
                </a:solidFill>
                <a:latin typeface="微软雅黑"/>
                <a:ea typeface="微软雅黑"/>
                <a:cs typeface="微软雅黑"/>
              </a:rPr>
              <a:t>03</a:t>
            </a:r>
          </a:p>
        </p:txBody>
      </p:sp>
      <p:sp>
        <p:nvSpPr>
          <p:cNvPr id="14" name="TextBox 14"/>
          <p:cNvSpPr txBox="1"/>
          <p:nvPr/>
        </p:nvSpPr>
        <p:spPr>
          <a:xfrm>
            <a:off x="6542983" y="1171423"/>
            <a:ext cx="4076700" cy="466725"/>
          </a:xfrm>
          <a:prstGeom prst="rect">
            <a:avLst/>
          </a:prstGeom>
        </p:spPr>
        <p:txBody>
          <a:bodyPr vert="horz" wrap="square" lIns="95250" tIns="95250" rIns="47625" bIns="952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指导人们正确认识和处理人与自然的关系</a:t>
            </a:r>
          </a:p>
        </p:txBody>
      </p:sp>
      <p:sp>
        <p:nvSpPr>
          <p:cNvPr id="15" name="TextBox 15"/>
          <p:cNvSpPr txBox="1"/>
          <p:nvPr/>
        </p:nvSpPr>
        <p:spPr>
          <a:xfrm>
            <a:off x="6542983" y="1511132"/>
            <a:ext cx="4495800" cy="110490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chemeClr val="dk1">
                    <a:alpha val="100000"/>
                  </a:schemeClr>
                </a:solidFill>
                <a:latin typeface="Microsoft Yahei"/>
                <a:ea typeface="Microsoft Yahei"/>
                <a:cs typeface="Microsoft Yahei"/>
              </a:rPr>
              <a:t>马克思主义地理环境观强调人与自然的辩证统一关系，要求人们在改造自然的同时，必须尊重和保护自然，实现人与自然的和谐共生。</a:t>
            </a:r>
          </a:p>
        </p:txBody>
      </p:sp>
      <p:sp>
        <p:nvSpPr>
          <p:cNvPr id="16" name="TextBox 16"/>
          <p:cNvSpPr txBox="1"/>
          <p:nvPr/>
        </p:nvSpPr>
        <p:spPr>
          <a:xfrm>
            <a:off x="6542983" y="2934249"/>
            <a:ext cx="4076700" cy="466725"/>
          </a:xfrm>
          <a:prstGeom prst="rect">
            <a:avLst/>
          </a:prstGeom>
        </p:spPr>
        <p:txBody>
          <a:bodyPr vert="horz" wrap="square" lIns="95250" tIns="95250" rIns="47625" bIns="952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为可持续发展提供理论支持</a:t>
            </a:r>
          </a:p>
        </p:txBody>
      </p:sp>
      <p:sp>
        <p:nvSpPr>
          <p:cNvPr id="17" name="TextBox 17"/>
          <p:cNvSpPr txBox="1"/>
          <p:nvPr/>
        </p:nvSpPr>
        <p:spPr>
          <a:xfrm>
            <a:off x="6542983" y="3273958"/>
            <a:ext cx="4495800" cy="13811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chemeClr val="dk1">
                    <a:alpha val="100000"/>
                  </a:schemeClr>
                </a:solidFill>
                <a:latin typeface="Microsoft Yahei"/>
                <a:ea typeface="Microsoft Yahei"/>
                <a:cs typeface="Microsoft Yahei"/>
              </a:rPr>
              <a:t>马克思主义地理环境观认为，社会发展必须与自然环境相协调，走可持续发展的道路。这对于当今世界面临的环境问题、资源问题等具有重要的指导意义。</a:t>
            </a:r>
          </a:p>
        </p:txBody>
      </p:sp>
      <p:sp>
        <p:nvSpPr>
          <p:cNvPr id="18" name="TextBox 18"/>
          <p:cNvSpPr txBox="1"/>
          <p:nvPr/>
        </p:nvSpPr>
        <p:spPr>
          <a:xfrm>
            <a:off x="6542983" y="4626808"/>
            <a:ext cx="4076700" cy="466725"/>
          </a:xfrm>
          <a:prstGeom prst="rect">
            <a:avLst/>
          </a:prstGeom>
        </p:spPr>
        <p:txBody>
          <a:bodyPr vert="horz" wrap="square" lIns="95250" tIns="95250" rIns="47625" bIns="952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推动地理学和相关学科的发展</a:t>
            </a:r>
          </a:p>
        </p:txBody>
      </p:sp>
      <p:sp>
        <p:nvSpPr>
          <p:cNvPr id="19" name="TextBox 19"/>
          <p:cNvSpPr txBox="1"/>
          <p:nvPr/>
        </p:nvSpPr>
        <p:spPr>
          <a:xfrm>
            <a:off x="6542983" y="4966517"/>
            <a:ext cx="4499225" cy="13811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chemeClr val="dk1">
                    <a:alpha val="100000"/>
                  </a:schemeClr>
                </a:solidFill>
                <a:latin typeface="Microsoft Yahei"/>
                <a:ea typeface="Microsoft Yahei"/>
                <a:cs typeface="Microsoft Yahei"/>
              </a:rPr>
              <a:t>马克思主义地理环境观为地理学和相关学科提供了科学的理论和方法论指导，有助于推动这些学科的深入发展。</a:t>
            </a:r>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马克思主义地理环境观的意义</a:t>
              </a:r>
            </a:p>
          </p:txBody>
        </p:sp>
      </p:grpSp>
      <p:sp>
        <p:nvSpPr>
          <p:cNvPr id="42" name="AutoShape 42"/>
          <p:cNvSpPr/>
          <p:nvPr/>
        </p:nvSpPr>
        <p:spPr>
          <a:xfrm>
            <a:off x="1199617" y="2591922"/>
            <a:ext cx="2395784" cy="2042488"/>
          </a:xfrm>
          <a:prstGeom prst="hexagon">
            <a:avLst>
              <a:gd name="adj" fmla="val 25000"/>
              <a:gd name="vf" fmla="val 115470"/>
            </a:avLst>
          </a:prstGeom>
          <a:noFill/>
          <a:ln w="762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a:endParaRPr/>
          </a:p>
        </p:txBody>
      </p:sp>
      <p:sp>
        <p:nvSpPr>
          <p:cNvPr id="43" name="Freeform 43"/>
          <p:cNvSpPr/>
          <p:nvPr/>
        </p:nvSpPr>
        <p:spPr>
          <a:xfrm>
            <a:off x="1961410" y="3129442"/>
            <a:ext cx="872198" cy="872198"/>
          </a:xfrm>
          <a:custGeom>
            <a:rect l="l" t="t" r="r" b="b"/>
            <a:pathLst>
              <a:path w="304800" h="304800">
                <a:moveTo>
                  <a:pt x="304800" y="180975"/>
                </a:moveTo>
                <a:lnTo>
                  <a:pt x="247650" y="123825"/>
                </a:lnTo>
                <a:lnTo>
                  <a:pt x="247650" y="38100"/>
                </a:lnTo>
                <a:lnTo>
                  <a:pt x="209550" y="38100"/>
                </a:lnTo>
                <a:lnTo>
                  <a:pt x="209550" y="85725"/>
                </a:lnTo>
                <a:lnTo>
                  <a:pt x="152400" y="28575"/>
                </a:lnTo>
                <a:lnTo>
                  <a:pt x="0" y="180975"/>
                </a:lnTo>
                <a:lnTo>
                  <a:pt x="0" y="190500"/>
                </a:lnTo>
                <a:lnTo>
                  <a:pt x="38100" y="190500"/>
                </a:lnTo>
                <a:lnTo>
                  <a:pt x="38100" y="285750"/>
                </a:lnTo>
                <a:lnTo>
                  <a:pt x="133350" y="285750"/>
                </a:lnTo>
                <a:lnTo>
                  <a:pt x="133350" y="228600"/>
                </a:lnTo>
                <a:lnTo>
                  <a:pt x="171450" y="228600"/>
                </a:lnTo>
                <a:lnTo>
                  <a:pt x="171450" y="285750"/>
                </a:lnTo>
                <a:lnTo>
                  <a:pt x="266700" y="285750"/>
                </a:lnTo>
                <a:lnTo>
                  <a:pt x="266700" y="190500"/>
                </a:lnTo>
                <a:lnTo>
                  <a:pt x="304800" y="1905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1514623" y="1744442"/>
            <a:ext cx="950685" cy="826132"/>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TextBox 3"/>
          <p:cNvSpPr txBox="1"/>
          <p:nvPr/>
        </p:nvSpPr>
        <p:spPr>
          <a:xfrm>
            <a:off x="446458" y="1867338"/>
            <a:ext cx="3087014" cy="580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075" b="1">
                <a:solidFill>
                  <a:srgbClr val="FFFFFF">
                    <a:alpha val="100000"/>
                  </a:srgbClr>
                </a:solidFill>
                <a:latin typeface="Arial"/>
                <a:ea typeface="Arial"/>
                <a:cs typeface="Arial"/>
              </a:rPr>
              <a:t>03</a:t>
            </a:r>
          </a:p>
        </p:txBody>
      </p:sp>
      <p:sp>
        <p:nvSpPr>
          <p:cNvPr id="4" name="TextBox 4"/>
          <p:cNvSpPr txBox="1"/>
          <p:nvPr/>
        </p:nvSpPr>
        <p:spPr>
          <a:xfrm>
            <a:off x="1391305" y="2643681"/>
            <a:ext cx="8975750"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地理环境对社会发展的影响</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Freeform 2"/>
          <p:cNvSpPr/>
          <p:nvPr/>
        </p:nvSpPr>
        <p:spPr>
          <a:xfrm rot="16200000">
            <a:off x="2007200" y="2256367"/>
            <a:ext cx="2931584" cy="2931584"/>
          </a:xfrm>
          <a:custGeom>
            <a:rect l="l" t="t" r="r" b="b"/>
            <a:pathLst>
              <a:path w="21600" h="21600">
                <a:moveTo>
                  <a:pt x="2950" y="15226"/>
                </a:moveTo>
                <a:cubicBezTo>
                  <a:pt x="2188" y="13875"/>
                  <a:pt x="1788" y="12351"/>
                  <a:pt x="1788" y="10800"/>
                </a:cubicBezTo>
                <a:cubicBezTo>
                  <a:pt x="1788" y="5822"/>
                  <a:pt x="5822" y="1788"/>
                  <a:pt x="10800" y="1788"/>
                </a:cubicBezTo>
                <a:cubicBezTo>
                  <a:pt x="15777" y="1788"/>
                  <a:pt x="19812" y="5822"/>
                  <a:pt x="19812" y="10800"/>
                </a:cubicBezTo>
                <a:cubicBezTo>
                  <a:pt x="19811" y="12351"/>
                  <a:pt x="19411" y="13875"/>
                  <a:pt x="18649" y="15226"/>
                </a:cubicBezTo>
                <a:lnTo>
                  <a:pt x="20207" y="16105"/>
                </a:lnTo>
                <a:cubicBezTo>
                  <a:pt x="21120" y="14486"/>
                  <a:pt x="21600" y="12658"/>
                  <a:pt x="21600" y="10800"/>
                </a:cubicBezTo>
                <a:cubicBezTo>
                  <a:pt x="21600" y="4835"/>
                  <a:pt x="16764" y="0"/>
                  <a:pt x="10800" y="0"/>
                </a:cubicBezTo>
                <a:cubicBezTo>
                  <a:pt x="4835" y="0"/>
                  <a:pt x="0" y="4835"/>
                  <a:pt x="0" y="10800"/>
                </a:cubicBezTo>
                <a:cubicBezTo>
                  <a:pt x="-1" y="12658"/>
                  <a:pt x="479" y="14486"/>
                  <a:pt x="1392" y="16105"/>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Freeform 3"/>
          <p:cNvSpPr/>
          <p:nvPr/>
        </p:nvSpPr>
        <p:spPr>
          <a:xfrm rot="16426183">
            <a:off x="2243210" y="2494492"/>
            <a:ext cx="2432049" cy="2434167"/>
          </a:xfrm>
          <a:custGeom>
            <a:rect l="l" t="t" r="r" b="b"/>
            <a:pathLst>
              <a:path w="21600" h="21600">
                <a:moveTo>
                  <a:pt x="2643" y="7715"/>
                </a:moveTo>
                <a:cubicBezTo>
                  <a:pt x="3926" y="4323"/>
                  <a:pt x="7173" y="2080"/>
                  <a:pt x="10799" y="2080"/>
                </a:cubicBezTo>
                <a:cubicBezTo>
                  <a:pt x="14426" y="2080"/>
                  <a:pt x="17673" y="4323"/>
                  <a:pt x="18956" y="7715"/>
                </a:cubicBezTo>
                <a:lnTo>
                  <a:pt x="20901" y="6979"/>
                </a:lnTo>
                <a:cubicBezTo>
                  <a:pt x="19313" y="2779"/>
                  <a:pt x="15290" y="-1"/>
                  <a:pt x="10800" y="-1"/>
                </a:cubicBezTo>
                <a:cubicBezTo>
                  <a:pt x="6309" y="-1"/>
                  <a:pt x="2286" y="2779"/>
                  <a:pt x="698" y="6979"/>
                </a:cubicBez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Freeform 4"/>
          <p:cNvSpPr/>
          <p:nvPr/>
        </p:nvSpPr>
        <p:spPr>
          <a:xfrm rot="-5400000">
            <a:off x="1752143" y="2015067"/>
            <a:ext cx="3414183" cy="3414184"/>
          </a:xfrm>
          <a:custGeom>
            <a:rect l="l" t="t" r="r" b="b"/>
            <a:pathLst>
              <a:path w="21600" h="21600">
                <a:moveTo>
                  <a:pt x="6106" y="18536"/>
                </a:moveTo>
                <a:cubicBezTo>
                  <a:pt x="3402" y="16896"/>
                  <a:pt x="1751" y="13962"/>
                  <a:pt x="1751" y="10800"/>
                </a:cubicBezTo>
                <a:cubicBezTo>
                  <a:pt x="1751" y="5802"/>
                  <a:pt x="5802" y="1751"/>
                  <a:pt x="10800" y="1751"/>
                </a:cubicBezTo>
                <a:cubicBezTo>
                  <a:pt x="15797" y="1751"/>
                  <a:pt x="19849" y="5802"/>
                  <a:pt x="19849" y="10800"/>
                </a:cubicBezTo>
                <a:cubicBezTo>
                  <a:pt x="19848" y="13962"/>
                  <a:pt x="18197" y="16896"/>
                  <a:pt x="15493" y="18536"/>
                </a:cubicBezTo>
                <a:lnTo>
                  <a:pt x="16401" y="20033"/>
                </a:lnTo>
                <a:cubicBezTo>
                  <a:pt x="19628" y="18075"/>
                  <a:pt x="21600" y="14574"/>
                  <a:pt x="21600" y="10800"/>
                </a:cubicBezTo>
                <a:cubicBezTo>
                  <a:pt x="21600" y="4835"/>
                  <a:pt x="16764" y="0"/>
                  <a:pt x="10800" y="0"/>
                </a:cubicBezTo>
                <a:cubicBezTo>
                  <a:pt x="4835" y="0"/>
                  <a:pt x="0" y="4835"/>
                  <a:pt x="0" y="10800"/>
                </a:cubicBezTo>
                <a:cubicBezTo>
                  <a:pt x="-1" y="14574"/>
                  <a:pt x="1971" y="18075"/>
                  <a:pt x="5198" y="20033"/>
                </a:cubicBezTo>
                <a:lnTo>
                  <a:pt x="6106" y="18536"/>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AutoShape 5"/>
          <p:cNvSpPr/>
          <p:nvPr/>
        </p:nvSpPr>
        <p:spPr>
          <a:xfrm>
            <a:off x="6510528" y="1542295"/>
            <a:ext cx="480060" cy="38273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AutoShape 6"/>
          <p:cNvSpPr/>
          <p:nvPr/>
        </p:nvSpPr>
        <p:spPr>
          <a:xfrm>
            <a:off x="6511480" y="3223760"/>
            <a:ext cx="478346" cy="39941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6511480" y="4805669"/>
            <a:ext cx="478346" cy="413650"/>
          </a:xfrm>
          <a:prstGeom prst="rect">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Freeform 8"/>
          <p:cNvSpPr/>
          <p:nvPr/>
        </p:nvSpPr>
        <p:spPr>
          <a:xfrm>
            <a:off x="2802998" y="2871591"/>
            <a:ext cx="1701137" cy="1701137"/>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对社会生产力的影响</a:t>
              </a:r>
            </a:p>
          </p:txBody>
        </p:sp>
      </p:grpSp>
      <p:sp>
        <p:nvSpPr>
          <p:cNvPr id="31" name="TextBox 31"/>
          <p:cNvSpPr txBox="1"/>
          <p:nvPr/>
        </p:nvSpPr>
        <p:spPr>
          <a:xfrm>
            <a:off x="6384512" y="2015068"/>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不同的地理环境决定了不同的自然资源分布，从而影响了生产力的布局和产业结构。</a:t>
            </a:r>
          </a:p>
        </p:txBody>
      </p:sp>
      <p:sp>
        <p:nvSpPr>
          <p:cNvPr id="32" name="TextBox 32"/>
          <p:cNvSpPr txBox="1"/>
          <p:nvPr/>
        </p:nvSpPr>
        <p:spPr>
          <a:xfrm>
            <a:off x="7116604" y="3155950"/>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地理环境制约生产力的发展</a:t>
            </a:r>
          </a:p>
        </p:txBody>
      </p:sp>
      <p:sp>
        <p:nvSpPr>
          <p:cNvPr id="33" name="TextBox 33"/>
          <p:cNvSpPr txBox="1"/>
          <p:nvPr/>
        </p:nvSpPr>
        <p:spPr>
          <a:xfrm>
            <a:off x="6510528" y="3652633"/>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地理环境中的自然条件，如气候、土壤、水资源等，对生产力的发展具有制约作用。在恶劣的自然条件下，生产力的发展会受到严重限制。</a:t>
            </a:r>
          </a:p>
        </p:txBody>
      </p:sp>
      <p:sp>
        <p:nvSpPr>
          <p:cNvPr id="34" name="TextBox 34"/>
          <p:cNvSpPr txBox="1"/>
          <p:nvPr/>
        </p:nvSpPr>
        <p:spPr>
          <a:xfrm>
            <a:off x="7116604" y="4743284"/>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地理环境推动生产力的进步</a:t>
            </a:r>
          </a:p>
        </p:txBody>
      </p:sp>
      <p:sp>
        <p:nvSpPr>
          <p:cNvPr id="35" name="TextBox 35"/>
          <p:cNvSpPr txBox="1"/>
          <p:nvPr/>
        </p:nvSpPr>
        <p:spPr>
          <a:xfrm>
            <a:off x="6510528" y="5239966"/>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人类在适应和改造自然环境的过程中，不断推动生产力的进步。例如，通过农业技术的改进和水利设施的建设，可以提高农业生产效率。</a:t>
            </a:r>
          </a:p>
        </p:txBody>
      </p:sp>
      <p:sp>
        <p:nvSpPr>
          <p:cNvPr id="36" name="TextBox 36"/>
          <p:cNvSpPr txBox="1"/>
          <p:nvPr/>
        </p:nvSpPr>
        <p:spPr>
          <a:xfrm>
            <a:off x="7116604" y="1472796"/>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地理环境决定生产力的布局</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地理环境决定生产关系的性质</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在不同的地理环境下，人们之间的生产关系也会有所不同。例如，在资源匮乏的地区，人们可能会形成互助合作的生产关系；而在资源丰富的地区，则可能出现剥削和被剥削的生产关系。</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地理环境影响生产关系的变革</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随着地理环境的变化，生产关系也会发生相应的变革。例如，在工业革命时期，随着煤炭和铁矿资源的开发，资本主义生产关系得以确立和发展。</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对社会生产关系的影响</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https://d.book118.com/127055135142006040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74</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2024-09-13T07:03:45.380</cp:lastPrinted>
  <dcterms:created xsi:type="dcterms:W3CDTF">2024-09-12T23:03:45Z</dcterms:created>
  <dcterms:modified xsi:type="dcterms:W3CDTF">2024-09-12T23:03:47Z</dcterms:modified>
</cp:coreProperties>
</file>