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VAOISJ+JFWDEM+ArialMT"/>
      <p:regular r:id="rId15"/>
    </p:embeddedFont>
    <p:embeddedFont>
      <p:font typeface="JWNNEP+MS-UIGothic"/>
      <p:regular r:id="rId16"/>
    </p:embeddedFont>
    <p:embeddedFont>
      <p:font typeface="LFRALN+PSIARK+MicrosoftYaHei-Bold"/>
      <p:regular r:id="rId17"/>
    </p:embeddedFont>
    <p:embeddedFont>
      <p:font typeface="EUTVBK+SWTIUL+MicrosoftYaHei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8F8F46-B726-48BC-A7EB-02A0B09DB6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766724-BBFE-44B6-A4F2-1EC0A2D515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7E5867-D5ED-476F-864D-5EEE0728A5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4CE791-0B1E-4E17-82EC-D23D26218C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0A04C6D-91F5-4B0B-844B-171BFC11EB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4C16F4B-634C-4518-8D33-EC4C456CEF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0F6D853-55B6-47A9-9574-1619AAC067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28C54A-469C-48A2-AA1B-DBB75BA6CA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EF6B47-E288-41E6-AF8F-AD4F2B9C83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3D3EEA-B900-4C2A-9DAB-27F4E530D7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6CDF1F-A68B-4D58-81C2-E4AC6387EA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7101013021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840729" y="2295080"/>
            <a:ext cx="3099807" cy="134313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VAOISJ+JFWDEM+ArialMT"/>
                <a:cs typeface="VAOISJ+JFWDEM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JWNNEP+MS-UIGothic"/>
                <a:cs typeface="JWNNEP+MS-UIGothic"/>
              </a:rPr>
              <a:t>合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规经营</a:t>
            </a:r>
            <a:r>
              <a:rPr sz="2400">
                <a:solidFill>
                  <a:srgbClr val="FFFFFF"/>
                </a:solidFill>
                <a:latin typeface="JWNNEP+MS-UIGothic"/>
                <a:cs typeface="JWNNEP+MS-UIGothic"/>
              </a:rPr>
              <a:t>的必要性</a:t>
            </a:r>
          </a:p>
          <a:p>
            <a:pPr marL="0" marR="0">
              <a:lnSpc>
                <a:spcPts val="2552"/>
              </a:lnSpc>
              <a:spcBef>
                <a:spcPts val="1802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VAOISJ+JFWDEM+ArialMT"/>
                <a:cs typeface="VAOISJ+JFWDEM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诚</a:t>
            </a:r>
            <a:r>
              <a:rPr sz="2400">
                <a:solidFill>
                  <a:srgbClr val="FFFFFF"/>
                </a:solidFill>
                <a:latin typeface="JWNNEP+MS-UIGothic"/>
                <a:cs typeface="JWNNEP+MS-UIGothic"/>
              </a:rPr>
              <a:t>信与合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2400">
                <a:solidFill>
                  <a:srgbClr val="FFFFFF"/>
                </a:solidFill>
                <a:latin typeface="JWNNEP+MS-UIGothic"/>
                <a:cs typeface="JWNNEP+MS-UIGothic"/>
              </a:rPr>
              <a:t>的关系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3AEF2"/>
                </a:solidFill>
                <a:latin typeface="SimSun"/>
                <a:cs typeface="SimSun"/>
              </a:rPr>
              <a:t>诚</a:t>
            </a:r>
            <a:r>
              <a:rPr sz="3000">
                <a:solidFill>
                  <a:srgbClr val="43AEF2"/>
                </a:solidFill>
                <a:latin typeface="JWNNEP+MS-UIGothic"/>
                <a:cs typeface="JWNNEP+MS-UIGothic"/>
              </a:rPr>
              <a:t>信</a:t>
            </a:r>
            <a:r>
              <a:rPr sz="3000">
                <a:solidFill>
                  <a:srgbClr val="43AEF2"/>
                </a:solidFill>
                <a:latin typeface="SimSun"/>
                <a:cs typeface="SimSun"/>
              </a:rPr>
              <a:t>经营</a:t>
            </a:r>
            <a:r>
              <a:rPr sz="3000">
                <a:solidFill>
                  <a:srgbClr val="43AEF2"/>
                </a:solidFill>
                <a:latin typeface="JWNNEP+MS-UIGothic"/>
                <a:cs typeface="JWNNEP+MS-UIGothic"/>
              </a:rPr>
              <a:t>的定</a:t>
            </a:r>
            <a:r>
              <a:rPr sz="3000">
                <a:solidFill>
                  <a:srgbClr val="43AEF2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40535" y="1954057"/>
            <a:ext cx="1527423" cy="14204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84"/>
              </a:lnSpc>
              <a:spcBef>
                <a:spcPct val="0"/>
              </a:spcBef>
              <a:spcAft>
                <a:spcPct val="0"/>
              </a:spcAft>
            </a:pPr>
            <a:r>
              <a:rPr sz="4400">
                <a:solidFill>
                  <a:srgbClr val="43AEF2"/>
                </a:solidFill>
                <a:latin typeface="LFRALN+PSIARK+MicrosoftYaHei-Bold"/>
                <a:cs typeface="LFRALN+PSIARK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691119" y="1954057"/>
            <a:ext cx="1527423" cy="14204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84"/>
              </a:lnSpc>
              <a:spcBef>
                <a:spcPct val="0"/>
              </a:spcBef>
              <a:spcAft>
                <a:spcPct val="0"/>
              </a:spcAft>
            </a:pPr>
            <a:r>
              <a:rPr sz="4400">
                <a:solidFill>
                  <a:srgbClr val="43AEF2"/>
                </a:solidFill>
                <a:latin typeface="LFRALN+PSIARK+MicrosoftYaHei-Bold"/>
                <a:cs typeface="LFRALN+PSIARK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83590" y="5493861"/>
            <a:ext cx="5140047" cy="6553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诚</a:t>
            </a:r>
            <a:r>
              <a:rPr sz="1200">
                <a:solidFill>
                  <a:srgbClr val="1C7EBD"/>
                </a:solidFill>
                <a:latin typeface="JWNNEP+MS-UIGothic"/>
                <a:cs typeface="JWNNEP+MS-UIGothic"/>
              </a:rPr>
              <a:t>信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经营</a:t>
            </a:r>
            <a:r>
              <a:rPr sz="1200">
                <a:solidFill>
                  <a:srgbClr val="1C7EBD"/>
                </a:solidFill>
                <a:latin typeface="JWNNEP+MS-UIGothic"/>
                <a:cs typeface="JWNNEP+MS-UIGothic"/>
              </a:rPr>
              <a:t>是指企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业</a:t>
            </a:r>
            <a:r>
              <a:rPr sz="1200">
                <a:solidFill>
                  <a:srgbClr val="1C7EBD"/>
                </a:solidFill>
                <a:latin typeface="JWNNEP+MS-UIGothic"/>
                <a:cs typeface="JWNNEP+MS-UIGothic"/>
              </a:rPr>
              <a:t>在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经营</a:t>
            </a:r>
            <a:r>
              <a:rPr sz="1200">
                <a:solidFill>
                  <a:srgbClr val="1C7EBD"/>
                </a:solidFill>
                <a:latin typeface="JWNNEP+MS-UIGothic"/>
                <a:cs typeface="JWNNEP+MS-UIGothic"/>
              </a:rPr>
              <a:t>活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动</a:t>
            </a:r>
            <a:r>
              <a:rPr sz="1200">
                <a:solidFill>
                  <a:srgbClr val="1C7EBD"/>
                </a:solidFill>
                <a:latin typeface="JWNNEP+MS-UIGothic"/>
                <a:cs typeface="JWNNEP+MS-UIGothic"/>
              </a:rPr>
              <a:t>中遵循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诚实</a:t>
            </a:r>
            <a:r>
              <a:rPr sz="1200">
                <a:solidFill>
                  <a:srgbClr val="1C7EBD"/>
                </a:solidFill>
                <a:latin typeface="JWNNEP+MS-UIGothic"/>
                <a:cs typeface="JWNNEP+MS-UIGothic"/>
              </a:rPr>
              <a:t>守信的原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则</a:t>
            </a:r>
            <a:r>
              <a:rPr sz="1200">
                <a:solidFill>
                  <a:srgbClr val="1C7EBD"/>
                </a:solidFill>
                <a:latin typeface="JWNNEP+MS-UIGothic"/>
                <a:cs typeface="JWNNEP+MS-UIGothic"/>
              </a:rPr>
              <a:t>，以真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实</a:t>
            </a:r>
            <a:r>
              <a:rPr sz="1200">
                <a:solidFill>
                  <a:srgbClr val="1C7EBD"/>
                </a:solidFill>
                <a:latin typeface="JWNNEP+MS-UIGothic"/>
                <a:cs typeface="JWNNEP+MS-UIGothic"/>
              </a:rPr>
              <a:t>、透明</a:t>
            </a:r>
          </a:p>
          <a:p>
            <a:pPr marL="0" marR="0">
              <a:lnSpc>
                <a:spcPts val="1200"/>
              </a:lnSpc>
              <a:spcBef>
                <a:spcPts val="960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JWNNEP+MS-UIGothic"/>
                <a:cs typeface="JWNNEP+MS-UIGothic"/>
              </a:rPr>
              <a:t>的方式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进</a:t>
            </a:r>
            <a:r>
              <a:rPr sz="1200">
                <a:solidFill>
                  <a:srgbClr val="1C7EBD"/>
                </a:solidFill>
                <a:latin typeface="JWNNEP+MS-UIGothic"/>
                <a:cs typeface="JWNNEP+MS-UIGothic"/>
              </a:rPr>
              <a:t>行交易和合作，不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进</a:t>
            </a:r>
            <a:r>
              <a:rPr sz="1200">
                <a:solidFill>
                  <a:srgbClr val="1C7EBD"/>
                </a:solidFill>
                <a:latin typeface="JWNNEP+MS-UIGothic"/>
                <a:cs typeface="JWNNEP+MS-UIGothic"/>
              </a:rPr>
              <a:t>行欺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诈</a:t>
            </a:r>
            <a:r>
              <a:rPr sz="1200">
                <a:solidFill>
                  <a:srgbClr val="1C7EBD"/>
                </a:solidFill>
                <a:latin typeface="JWNNEP+MS-UIGothic"/>
                <a:cs typeface="JWNNEP+MS-UIGothic"/>
              </a:rPr>
              <a:t>、虚假宣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传</a:t>
            </a:r>
            <a:r>
              <a:rPr sz="1200">
                <a:solidFill>
                  <a:srgbClr val="1C7EBD"/>
                </a:solidFill>
                <a:latin typeface="JWNNEP+MS-UIGothic"/>
                <a:cs typeface="JWNNEP+MS-UIGothic"/>
              </a:rPr>
              <a:t>等不正当行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为</a:t>
            </a:r>
            <a:r>
              <a:rPr sz="1200">
                <a:solidFill>
                  <a:srgbClr val="1C7EBD"/>
                </a:solidFill>
                <a:latin typeface="JWNNEP+MS-UIGothic"/>
                <a:cs typeface="JWNNEP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815455" y="5493861"/>
            <a:ext cx="5081170" cy="6553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诚</a:t>
            </a:r>
            <a:r>
              <a:rPr sz="1200">
                <a:solidFill>
                  <a:srgbClr val="1C7EBD"/>
                </a:solidFill>
                <a:latin typeface="JWNNEP+MS-UIGothic"/>
                <a:cs typeface="JWNNEP+MS-UIGothic"/>
              </a:rPr>
              <a:t>信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经营</a:t>
            </a:r>
            <a:r>
              <a:rPr sz="1200">
                <a:solidFill>
                  <a:srgbClr val="1C7EBD"/>
                </a:solidFill>
                <a:latin typeface="JWNNEP+MS-UIGothic"/>
                <a:cs typeface="JWNNEP+MS-UIGothic"/>
              </a:rPr>
              <a:t>要求企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业</a:t>
            </a:r>
            <a:r>
              <a:rPr sz="1200">
                <a:solidFill>
                  <a:srgbClr val="1C7EBD"/>
                </a:solidFill>
                <a:latin typeface="JWNNEP+MS-UIGothic"/>
                <a:cs typeface="JWNNEP+MS-UIGothic"/>
              </a:rPr>
              <a:t>遵守法律法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规</a:t>
            </a:r>
            <a:r>
              <a:rPr sz="1200">
                <a:solidFill>
                  <a:srgbClr val="1C7EBD"/>
                </a:solidFill>
                <a:latin typeface="JWNNEP+MS-UIGothic"/>
                <a:cs typeface="JWNNEP+MS-UIGothic"/>
              </a:rPr>
              <a:t>、行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业规</a:t>
            </a:r>
            <a:r>
              <a:rPr sz="1200">
                <a:solidFill>
                  <a:srgbClr val="1C7EBD"/>
                </a:solidFill>
                <a:latin typeface="JWNNEP+MS-UIGothic"/>
                <a:cs typeface="JWNNEP+MS-UIGothic"/>
              </a:rPr>
              <a:t>范和商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业</a:t>
            </a:r>
            <a:r>
              <a:rPr sz="1200">
                <a:solidFill>
                  <a:srgbClr val="1C7EBD"/>
                </a:solidFill>
                <a:latin typeface="JWNNEP+MS-UIGothic"/>
                <a:cs typeface="JWNNEP+MS-UIGothic"/>
              </a:rPr>
              <a:t>道德，履行合同、</a:t>
            </a:r>
          </a:p>
          <a:p>
            <a:pPr marL="0" marR="0">
              <a:lnSpc>
                <a:spcPts val="1200"/>
              </a:lnSpc>
              <a:spcBef>
                <a:spcPts val="960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JWNNEP+MS-UIGothic"/>
                <a:cs typeface="JWNNEP+MS-UIGothic"/>
              </a:rPr>
              <a:t>信守承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诺</a:t>
            </a:r>
            <a:r>
              <a:rPr sz="1200">
                <a:solidFill>
                  <a:srgbClr val="1C7EBD"/>
                </a:solidFill>
                <a:latin typeface="JWNNEP+MS-UIGothic"/>
                <a:cs typeface="JWNNEP+MS-UIGothic"/>
              </a:rPr>
              <a:t>，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维护</a:t>
            </a:r>
            <a:r>
              <a:rPr sz="1200">
                <a:solidFill>
                  <a:srgbClr val="1C7EBD"/>
                </a:solidFill>
                <a:latin typeface="JWNNEP+MS-UIGothic"/>
                <a:cs typeface="JWNNEP+MS-UIGothic"/>
              </a:rPr>
              <a:t>消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费</a:t>
            </a:r>
            <a:r>
              <a:rPr sz="1200">
                <a:solidFill>
                  <a:srgbClr val="1C7EBD"/>
                </a:solidFill>
                <a:latin typeface="JWNNEP+MS-UIGothic"/>
                <a:cs typeface="JWNNEP+MS-UIGothic"/>
              </a:rPr>
              <a:t>者和其他合作伙伴的合法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权</a:t>
            </a:r>
            <a:r>
              <a:rPr sz="1200">
                <a:solidFill>
                  <a:srgbClr val="1C7EBD"/>
                </a:solidFill>
                <a:latin typeface="JWNNEP+MS-UIGothic"/>
                <a:cs typeface="JWNNEP+MS-UIGothic"/>
              </a:rPr>
              <a:t>益。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3AEF2"/>
                </a:solidFill>
                <a:latin typeface="SimSun"/>
                <a:cs typeface="SimSun"/>
              </a:rPr>
              <a:t>诚</a:t>
            </a:r>
            <a:r>
              <a:rPr sz="3000">
                <a:solidFill>
                  <a:srgbClr val="43AEF2"/>
                </a:solidFill>
                <a:latin typeface="JWNNEP+MS-UIGothic"/>
                <a:cs typeface="JWNNEP+MS-UIGothic"/>
              </a:rPr>
              <a:t>信</a:t>
            </a:r>
            <a:r>
              <a:rPr sz="3000">
                <a:solidFill>
                  <a:srgbClr val="43AEF2"/>
                </a:solidFill>
                <a:latin typeface="SimSun"/>
                <a:cs typeface="SimSun"/>
              </a:rPr>
              <a:t>经营</a:t>
            </a:r>
            <a:r>
              <a:rPr sz="3000">
                <a:solidFill>
                  <a:srgbClr val="43AEF2"/>
                </a:solidFill>
                <a:latin typeface="JWNNEP+MS-UIGothic"/>
                <a:cs typeface="JWNNEP+MS-UIGothic"/>
              </a:rPr>
              <a:t>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13435" y="4799703"/>
            <a:ext cx="3650679" cy="12992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诚</a:t>
            </a:r>
            <a:r>
              <a:rPr sz="1500">
                <a:solidFill>
                  <a:srgbClr val="1C7EBD"/>
                </a:solidFill>
                <a:latin typeface="JWNNEP+MS-UIGothic"/>
                <a:cs typeface="JWNNEP+MS-UIGothic"/>
              </a:rPr>
              <a:t>信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经营</a:t>
            </a:r>
            <a:r>
              <a:rPr sz="1500">
                <a:solidFill>
                  <a:srgbClr val="1C7EBD"/>
                </a:solidFill>
                <a:latin typeface="JWNNEP+MS-UIGothic"/>
                <a:cs typeface="JWNNEP+MS-UIGothic"/>
              </a:rPr>
              <a:t>是企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业长</a:t>
            </a:r>
            <a:r>
              <a:rPr sz="1500">
                <a:solidFill>
                  <a:srgbClr val="1C7EBD"/>
                </a:solidFill>
                <a:latin typeface="JWNNEP+MS-UIGothic"/>
                <a:cs typeface="JWNNEP+MS-UIGothic"/>
              </a:rPr>
              <a:t>期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稳</a:t>
            </a:r>
            <a:r>
              <a:rPr sz="1500">
                <a:solidFill>
                  <a:srgbClr val="1C7EBD"/>
                </a:solidFill>
                <a:latin typeface="JWNNEP+MS-UIGothic"/>
                <a:cs typeface="JWNNEP+MS-UIGothic"/>
              </a:rPr>
              <a:t>定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1C7EBD"/>
                </a:solidFill>
                <a:latin typeface="JWNNEP+MS-UIGothic"/>
                <a:cs typeface="JWNNEP+MS-UIGothic"/>
              </a:rPr>
              <a:t>展的基石。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1C7EBD"/>
                </a:solidFill>
                <a:latin typeface="JWNNEP+MS-UIGothic"/>
                <a:cs typeface="JWNNEP+MS-UIGothic"/>
              </a:rPr>
              <a:t>只有通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过诚</a:t>
            </a:r>
            <a:r>
              <a:rPr sz="1500">
                <a:solidFill>
                  <a:srgbClr val="1C7EBD"/>
                </a:solidFill>
                <a:latin typeface="JWNNEP+MS-UIGothic"/>
                <a:cs typeface="JWNNEP+MS-UIGothic"/>
              </a:rPr>
              <a:t>信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经营</a:t>
            </a:r>
            <a:r>
              <a:rPr sz="1500">
                <a:solidFill>
                  <a:srgbClr val="1C7EBD"/>
                </a:solidFill>
                <a:latin typeface="JWNNEP+MS-UIGothic"/>
                <a:cs typeface="JWNNEP+MS-UIGothic"/>
              </a:rPr>
              <a:t>，企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1C7EBD"/>
                </a:solidFill>
                <a:latin typeface="JWNNEP+MS-UIGothic"/>
                <a:cs typeface="JWNNEP+MS-UIGothic"/>
              </a:rPr>
              <a:t>才能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赢</a:t>
            </a:r>
            <a:r>
              <a:rPr sz="1500">
                <a:solidFill>
                  <a:srgbClr val="1C7EBD"/>
                </a:solidFill>
                <a:latin typeface="JWNNEP+MS-UIGothic"/>
                <a:cs typeface="JWNNEP+MS-UIGothic"/>
              </a:rPr>
              <a:t>得客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户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1C7EBD"/>
                </a:solidFill>
                <a:latin typeface="JWNNEP+MS-UIGothic"/>
                <a:cs typeface="JWNNEP+MS-UIGothic"/>
              </a:rPr>
              <a:t>的信任和忠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诚</a:t>
            </a:r>
            <a:r>
              <a:rPr sz="1500">
                <a:solidFill>
                  <a:srgbClr val="1C7EBD"/>
                </a:solidFill>
                <a:latin typeface="JWNNEP+MS-UIGothic"/>
                <a:cs typeface="JWNNEP+MS-UIGothic"/>
              </a:rPr>
              <a:t>，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树</a:t>
            </a:r>
            <a:r>
              <a:rPr sz="1500">
                <a:solidFill>
                  <a:srgbClr val="1C7EBD"/>
                </a:solidFill>
                <a:latin typeface="JWNNEP+MS-UIGothic"/>
                <a:cs typeface="JWNNEP+MS-UIGothic"/>
              </a:rPr>
              <a:t>立良好的品牌形象，</a:t>
            </a:r>
          </a:p>
          <a:p>
            <a:pPr marL="8572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1C7EBD"/>
                </a:solidFill>
                <a:latin typeface="JWNNEP+MS-UIGothic"/>
                <a:cs typeface="JWNNEP+MS-UIGothic"/>
              </a:rPr>
              <a:t>提升市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场竞</a:t>
            </a:r>
            <a:r>
              <a:rPr sz="1500">
                <a:solidFill>
                  <a:srgbClr val="1C7EBD"/>
                </a:solidFill>
                <a:latin typeface="JWNNEP+MS-UIGothic"/>
                <a:cs typeface="JWNNEP+MS-UIGothic"/>
              </a:rPr>
              <a:t>争力。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26279" y="4799703"/>
            <a:ext cx="7660395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诚</a:t>
            </a:r>
            <a:r>
              <a:rPr sz="1500">
                <a:solidFill>
                  <a:srgbClr val="1C7EBD"/>
                </a:solidFill>
                <a:latin typeface="JWNNEP+MS-UIGothic"/>
                <a:cs typeface="JWNNEP+MS-UIGothic"/>
              </a:rPr>
              <a:t>信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经营</a:t>
            </a:r>
            <a:r>
              <a:rPr sz="1500">
                <a:solidFill>
                  <a:srgbClr val="1C7EBD"/>
                </a:solidFill>
                <a:latin typeface="JWNNEP+MS-UIGothic"/>
                <a:cs typeface="JWNNEP+MS-UIGothic"/>
              </a:rPr>
              <a:t>有助于降低企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业经营风险</a:t>
            </a:r>
            <a:r>
              <a:rPr sz="1500">
                <a:solidFill>
                  <a:srgbClr val="1C7EBD"/>
                </a:solidFill>
                <a:latin typeface="JWNNEP+MS-UIGothic"/>
                <a:cs typeface="JWNNEP+MS-UIGothic"/>
              </a:rPr>
              <a:t>。遵</a:t>
            </a:r>
            <a:r>
              <a:rPr sz="1500" spc="1580">
                <a:solidFill>
                  <a:srgbClr val="1C7EBD"/>
                </a:solidFill>
                <a:latin typeface="Times New Roman"/>
                <a:cs typeface="Times New Roman"/>
              </a:rPr>
              <a:t> 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诚</a:t>
            </a:r>
            <a:r>
              <a:rPr sz="1500">
                <a:solidFill>
                  <a:srgbClr val="1C7EBD"/>
                </a:solidFill>
                <a:latin typeface="JWNNEP+MS-UIGothic"/>
                <a:cs typeface="JWNNEP+MS-UIGothic"/>
              </a:rPr>
              <a:t>信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经营</a:t>
            </a:r>
            <a:r>
              <a:rPr sz="1500">
                <a:solidFill>
                  <a:srgbClr val="1C7EBD"/>
                </a:solidFill>
                <a:latin typeface="JWNNEP+MS-UIGothic"/>
                <a:cs typeface="JWNNEP+MS-UIGothic"/>
              </a:rPr>
              <a:t>有助于建立企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1C7EBD"/>
                </a:solidFill>
                <a:latin typeface="JWNNEP+MS-UIGothic"/>
                <a:cs typeface="JWNNEP+MS-UIGothic"/>
              </a:rPr>
              <a:t>与合作伙伴之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1C7EBD"/>
                </a:solidFill>
                <a:latin typeface="JWNNEP+MS-UIGothic"/>
                <a:cs typeface="JWNNEP+MS-UIGothic"/>
              </a:rPr>
              <a:t>守法律法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1C7EBD"/>
                </a:solidFill>
                <a:latin typeface="JWNNEP+MS-UIGothic"/>
                <a:cs typeface="JWNNEP+MS-UIGothic"/>
              </a:rPr>
              <a:t>和商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1C7EBD"/>
                </a:solidFill>
                <a:latin typeface="JWNNEP+MS-UIGothic"/>
                <a:cs typeface="JWNNEP+MS-UIGothic"/>
              </a:rPr>
              <a:t>道德，能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1C7EBD"/>
                </a:solidFill>
                <a:latin typeface="JWNNEP+MS-UIGothic"/>
                <a:cs typeface="JWNNEP+MS-UIGothic"/>
              </a:rPr>
              <a:t>避免企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业</a:t>
            </a:r>
            <a:r>
              <a:rPr sz="1500" spc="1580">
                <a:solidFill>
                  <a:srgbClr val="1C7EBD"/>
                </a:solidFill>
                <a:latin typeface="Times New Roman"/>
                <a:cs typeface="Times New Roman"/>
              </a:rPr>
              <a:t> 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1C7EBD"/>
                </a:solidFill>
                <a:latin typeface="JWNNEP+MS-UIGothic"/>
                <a:cs typeface="JWNNEP+MS-UIGothic"/>
              </a:rPr>
              <a:t>的互信关系。只有通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过诚</a:t>
            </a:r>
            <a:r>
              <a:rPr sz="1500">
                <a:solidFill>
                  <a:srgbClr val="1C7EBD"/>
                </a:solidFill>
                <a:latin typeface="JWNNEP+MS-UIGothic"/>
                <a:cs typeface="JWNNEP+MS-UIGothic"/>
              </a:rPr>
              <a:t>信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经营</a:t>
            </a:r>
            <a:r>
              <a:rPr sz="1500">
                <a:solidFill>
                  <a:srgbClr val="1C7EBD"/>
                </a:solidFill>
                <a:latin typeface="JWNNEP+MS-UIGothic"/>
                <a:cs typeface="JWNNEP+MS-UIGothic"/>
              </a:rPr>
              <a:t>，企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1C7EBD"/>
                </a:solidFill>
                <a:latin typeface="JWNNEP+MS-UIGothic"/>
                <a:cs typeface="JWNNEP+MS-UIGothic"/>
              </a:rPr>
              <a:t>陷入法律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纠纷</a:t>
            </a:r>
            <a:r>
              <a:rPr sz="1500">
                <a:solidFill>
                  <a:srgbClr val="1C7EBD"/>
                </a:solidFill>
                <a:latin typeface="JWNNEP+MS-UIGothic"/>
                <a:cs typeface="JWNNEP+MS-UIGothic"/>
              </a:rPr>
              <a:t>和商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1C7EBD"/>
                </a:solidFill>
                <a:latin typeface="JWNNEP+MS-UIGothic"/>
                <a:cs typeface="JWNNEP+MS-UIGothic"/>
              </a:rPr>
              <a:t>危机，保障企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1C7EBD"/>
                </a:solidFill>
                <a:latin typeface="JWNNEP+MS-UIGothic"/>
                <a:cs typeface="JWNNEP+MS-UIGothic"/>
              </a:rPr>
              <a:t>的</a:t>
            </a:r>
            <a:r>
              <a:rPr sz="1500" spc="1580">
                <a:solidFill>
                  <a:srgbClr val="1C7EBD"/>
                </a:solidFill>
                <a:latin typeface="Times New Roman"/>
                <a:cs typeface="Times New Roman"/>
              </a:rPr>
              <a:t> 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1C7EBD"/>
                </a:solidFill>
                <a:latin typeface="JWNNEP+MS-UIGothic"/>
                <a:cs typeface="JWNNEP+MS-UIGothic"/>
              </a:rPr>
              <a:t>才能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赢</a:t>
            </a:r>
            <a:r>
              <a:rPr sz="1500">
                <a:solidFill>
                  <a:srgbClr val="1C7EBD"/>
                </a:solidFill>
                <a:latin typeface="JWNNEP+MS-UIGothic"/>
                <a:cs typeface="JWNNEP+MS-UIGothic"/>
              </a:rPr>
              <a:t>得供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1C7EBD"/>
                </a:solidFill>
                <a:latin typeface="JWNNEP+MS-UIGothic"/>
                <a:cs typeface="JWNNEP+MS-UIGothic"/>
              </a:rPr>
              <a:t>商、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经销</a:t>
            </a:r>
            <a:r>
              <a:rPr sz="1500">
                <a:solidFill>
                  <a:srgbClr val="1C7EBD"/>
                </a:solidFill>
                <a:latin typeface="JWNNEP+MS-UIGothic"/>
                <a:cs typeface="JWNNEP+MS-UIGothic"/>
              </a:rPr>
              <a:t>商和其他合作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669279" y="5622663"/>
            <a:ext cx="117425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1C7EBD"/>
                </a:solidFill>
                <a:latin typeface="JWNNEP+MS-UIGothic"/>
                <a:cs typeface="JWNNEP+MS-UIGothic"/>
              </a:rPr>
              <a:t>正常运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营</a:t>
            </a:r>
            <a:r>
              <a:rPr sz="1500">
                <a:solidFill>
                  <a:srgbClr val="1C7EBD"/>
                </a:solidFill>
                <a:latin typeface="JWNNEP+MS-UIGothic"/>
                <a:cs typeface="JWNNEP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17180" y="5622663"/>
            <a:ext cx="379615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1C7EBD"/>
                </a:solidFill>
                <a:latin typeface="JWNNEP+MS-UIGothic"/>
                <a:cs typeface="JWNNEP+MS-UIGothic"/>
              </a:rPr>
              <a:t>伙伴的信任和合作，共同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实现</a:t>
            </a:r>
            <a:r>
              <a:rPr sz="1500">
                <a:solidFill>
                  <a:srgbClr val="1C7EBD"/>
                </a:solidFill>
                <a:latin typeface="JWNNEP+MS-UIGothic"/>
                <a:cs typeface="JWNNEP+MS-UIGothic"/>
              </a:rPr>
              <a:t>商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1C7EBD"/>
                </a:solidFill>
                <a:latin typeface="JWNNEP+MS-UIGothic"/>
                <a:cs typeface="JWNNEP+MS-UIGothic"/>
              </a:rPr>
              <a:t>目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1C7EBD"/>
                </a:solidFill>
                <a:latin typeface="JWNNEP+MS-UIGothic"/>
                <a:cs typeface="JWNNEP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3AEF2"/>
                </a:solidFill>
                <a:latin typeface="SimSun"/>
                <a:cs typeface="SimSun"/>
              </a:rPr>
              <a:t>诚</a:t>
            </a:r>
            <a:r>
              <a:rPr sz="3000">
                <a:solidFill>
                  <a:srgbClr val="43AEF2"/>
                </a:solidFill>
                <a:latin typeface="JWNNEP+MS-UIGothic"/>
                <a:cs typeface="JWNNEP+MS-UIGothic"/>
              </a:rPr>
              <a:t>信</a:t>
            </a:r>
            <a:r>
              <a:rPr sz="3000">
                <a:solidFill>
                  <a:srgbClr val="43AEF2"/>
                </a:solidFill>
                <a:latin typeface="SimSun"/>
                <a:cs typeface="SimSun"/>
              </a:rPr>
              <a:t>经营</a:t>
            </a:r>
            <a:r>
              <a:rPr sz="3000">
                <a:solidFill>
                  <a:srgbClr val="43AEF2"/>
                </a:solidFill>
                <a:latin typeface="JWNNEP+MS-UIGothic"/>
                <a:cs typeface="JWNNEP+MS-UIGothic"/>
              </a:rPr>
              <a:t>的案例分析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3669" y="16403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JWNNEP+MS-UIGothic"/>
                <a:cs typeface="JWNNEP+MS-UIGothic"/>
              </a:rPr>
              <a:t>案例一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23669" y="2400038"/>
            <a:ext cx="1058748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WNNEP+MS-UIGothic"/>
                <a:cs typeface="JWNNEP+MS-UIGothic"/>
              </a:rPr>
              <a:t>某知名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FFFFFF"/>
                </a:solidFill>
                <a:latin typeface="JWNNEP+MS-UIGothic"/>
                <a:cs typeface="JWNNEP+MS-UIGothic"/>
              </a:rPr>
              <a:t>商企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FFF"/>
                </a:solidFill>
                <a:latin typeface="JWNNEP+MS-UIGothic"/>
                <a:cs typeface="JWNNEP+MS-UIGothic"/>
              </a:rPr>
              <a:t>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过诚</a:t>
            </a:r>
            <a:r>
              <a:rPr sz="1500">
                <a:solidFill>
                  <a:srgbClr val="FFFFFF"/>
                </a:solidFill>
                <a:latin typeface="JWNNEP+MS-UIGothic"/>
                <a:cs typeface="JWNNEP+MS-UIGothic"/>
              </a:rPr>
              <a:t>信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经营赢</a:t>
            </a:r>
            <a:r>
              <a:rPr sz="1500">
                <a:solidFill>
                  <a:srgbClr val="FFFFFF"/>
                </a:solidFill>
                <a:latin typeface="JWNNEP+MS-UIGothic"/>
                <a:cs typeface="JWNNEP+MS-UIGothic"/>
              </a:rPr>
              <a:t>得了消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FFFFFF"/>
                </a:solidFill>
                <a:latin typeface="JWNNEP+MS-UIGothic"/>
                <a:cs typeface="JWNNEP+MS-UIGothic"/>
              </a:rPr>
              <a:t>者的信任和忠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诚</a:t>
            </a:r>
            <a:r>
              <a:rPr sz="1500">
                <a:solidFill>
                  <a:srgbClr val="FFFFFF"/>
                </a:solidFill>
                <a:latin typeface="JWNNEP+MS-UIGothic"/>
                <a:cs typeface="JWNNEP+MS-UIGothic"/>
              </a:rPr>
              <a:t>，成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JWNNEP+MS-UIGothic"/>
                <a:cs typeface="JWNNEP+MS-UIGothic"/>
              </a:rPr>
              <a:t>了行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FFF"/>
                </a:solidFill>
                <a:latin typeface="JWNNEP+MS-UIGothic"/>
                <a:cs typeface="JWNNEP+MS-UIGothic"/>
              </a:rPr>
              <a:t>的佼佼者。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该</a:t>
            </a:r>
            <a:r>
              <a:rPr sz="1500">
                <a:solidFill>
                  <a:srgbClr val="FFFFFF"/>
                </a:solidFill>
                <a:latin typeface="JWNNEP+MS-UIGothic"/>
                <a:cs typeface="JWNNEP+MS-UIGothic"/>
              </a:rPr>
              <a:t>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业严</a:t>
            </a:r>
            <a:r>
              <a:rPr sz="1500">
                <a:solidFill>
                  <a:srgbClr val="FFFFFF"/>
                </a:solidFill>
                <a:latin typeface="JWNNEP+MS-UIGothic"/>
                <a:cs typeface="JWNNEP+MS-UIGothic"/>
              </a:rPr>
              <a:t>格遵守法律法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FFFFFF"/>
                </a:solidFill>
                <a:latin typeface="JWNNEP+MS-UIGothic"/>
                <a:cs typeface="JWNNEP+MS-UIGothic"/>
              </a:rPr>
              <a:t>和商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FFF"/>
                </a:solidFill>
                <a:latin typeface="JWNNEP+MS-UIGothic"/>
                <a:cs typeface="JWNNEP+MS-UIGothic"/>
              </a:rPr>
              <a:t>道德，真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FFFFFF"/>
                </a:solidFill>
                <a:latin typeface="JWNNEP+MS-UIGothic"/>
                <a:cs typeface="JWNNEP+MS-UIGothic"/>
              </a:rPr>
              <a:t>、透明地展示商品信息，履行合同承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诺</a:t>
            </a:r>
            <a:r>
              <a:rPr sz="1500">
                <a:solidFill>
                  <a:srgbClr val="FFFFFF"/>
                </a:solidFill>
                <a:latin typeface="JWNNEP+MS-UIGothic"/>
                <a:cs typeface="JWNNEP+MS-UIGothic"/>
              </a:rPr>
              <a:t>，保障消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FFFFFF"/>
                </a:solidFill>
                <a:latin typeface="JWNNEP+MS-UIGothic"/>
                <a:cs typeface="JWNNEP+MS-UIGothic"/>
              </a:rPr>
              <a:t>者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权</a:t>
            </a:r>
            <a:r>
              <a:rPr sz="1500">
                <a:solidFill>
                  <a:srgbClr val="FFFFFF"/>
                </a:solidFill>
                <a:latin typeface="JWNNEP+MS-UIGothic"/>
                <a:cs typeface="JWNNEP+MS-UIGothic"/>
              </a:rPr>
              <a:t>益。同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FFF"/>
                </a:solidFill>
                <a:latin typeface="JWNNEP+MS-UIGothic"/>
                <a:cs typeface="JWNNEP+MS-UIGothic"/>
              </a:rPr>
              <a:t>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该</a:t>
            </a:r>
            <a:r>
              <a:rPr sz="1500">
                <a:solidFill>
                  <a:srgbClr val="FFFFFF"/>
                </a:solidFill>
                <a:latin typeface="JWNNEP+MS-UIGothic"/>
                <a:cs typeface="JWNNEP+MS-UIGothic"/>
              </a:rPr>
              <a:t>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业还积</a:t>
            </a:r>
            <a:r>
              <a:rPr sz="1500">
                <a:solidFill>
                  <a:srgbClr val="FFFFFF"/>
                </a:solidFill>
                <a:latin typeface="JWNNEP+MS-UIGothic"/>
                <a:cs typeface="JWNNEP+MS-UIGothic"/>
              </a:rPr>
              <a:t>极配合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监</a:t>
            </a:r>
            <a:r>
              <a:rPr sz="1500">
                <a:solidFill>
                  <a:srgbClr val="FFFFFF"/>
                </a:solidFill>
                <a:latin typeface="JWNNEP+MS-UIGothic"/>
                <a:cs typeface="JWNNEP+MS-UIGothic"/>
              </a:rPr>
              <a:t>管部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门</a:t>
            </a:r>
            <a:r>
              <a:rPr sz="1500">
                <a:solidFill>
                  <a:srgbClr val="FFFFFF"/>
                </a:solidFill>
                <a:latin typeface="JWNNEP+MS-UIGothic"/>
                <a:cs typeface="JWNNEP+MS-UIGothic"/>
              </a:rPr>
              <a:t>打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击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WNNEP+MS-UIGothic"/>
                <a:cs typeface="JWNNEP+MS-UIGothic"/>
              </a:rPr>
              <a:t>假冒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伪</a:t>
            </a:r>
            <a:r>
              <a:rPr sz="1500">
                <a:solidFill>
                  <a:srgbClr val="FFFFFF"/>
                </a:solidFill>
                <a:latin typeface="JWNNEP+MS-UIGothic"/>
                <a:cs typeface="JWNNEP+MS-UIGothic"/>
              </a:rPr>
              <a:t>劣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FFF"/>
                </a:solidFill>
                <a:latin typeface="JWNNEP+MS-UIGothic"/>
                <a:cs typeface="JWNNEP+MS-UIGothic"/>
              </a:rPr>
              <a:t>品，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维护</a:t>
            </a:r>
            <a:r>
              <a:rPr sz="1500">
                <a:solidFill>
                  <a:srgbClr val="FFFFFF"/>
                </a:solidFill>
                <a:latin typeface="JWNNEP+MS-UIGothic"/>
                <a:cs typeface="JWNNEP+MS-UIGothic"/>
              </a:rPr>
              <a:t>市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FFFFFF"/>
                </a:solidFill>
                <a:latin typeface="JWNNEP+MS-UIGothic"/>
                <a:cs typeface="JWNNEP+MS-UIGothic"/>
              </a:rPr>
              <a:t>秩序。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11605" y="435943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43AEF2"/>
                </a:solidFill>
                <a:latin typeface="JWNNEP+MS-UIGothic"/>
                <a:cs typeface="JWNNEP+MS-UIGothic"/>
              </a:rPr>
              <a:t>案例二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11605" y="5094343"/>
            <a:ext cx="10440292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A5C91"/>
                </a:solidFill>
                <a:latin typeface="JWNNEP+MS-UIGothic"/>
                <a:cs typeface="JWNNEP+MS-UIGothic"/>
              </a:rPr>
              <a:t>某企</a:t>
            </a:r>
            <a:r>
              <a:rPr sz="1500">
                <a:solidFill>
                  <a:srgbClr val="0A5C91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A5C91"/>
                </a:solidFill>
                <a:latin typeface="JWNNEP+MS-UIGothic"/>
                <a:cs typeface="JWNNEP+MS-UIGothic"/>
              </a:rPr>
              <a:t>因</a:t>
            </a:r>
            <a:r>
              <a:rPr sz="1500">
                <a:solidFill>
                  <a:srgbClr val="0A5C91"/>
                </a:solidFill>
                <a:latin typeface="SimSun"/>
                <a:cs typeface="SimSun"/>
              </a:rPr>
              <a:t>为违</a:t>
            </a:r>
            <a:r>
              <a:rPr sz="1500">
                <a:solidFill>
                  <a:srgbClr val="0A5C91"/>
                </a:solidFill>
                <a:latin typeface="JWNNEP+MS-UIGothic"/>
                <a:cs typeface="JWNNEP+MS-UIGothic"/>
              </a:rPr>
              <a:t>反法律法</a:t>
            </a:r>
            <a:r>
              <a:rPr sz="1500">
                <a:solidFill>
                  <a:srgbClr val="0A5C91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A5C91"/>
                </a:solidFill>
                <a:latin typeface="JWNNEP+MS-UIGothic"/>
                <a:cs typeface="JWNNEP+MS-UIGothic"/>
              </a:rPr>
              <a:t>和商</a:t>
            </a:r>
            <a:r>
              <a:rPr sz="1500">
                <a:solidFill>
                  <a:srgbClr val="0A5C91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A5C91"/>
                </a:solidFill>
                <a:latin typeface="JWNNEP+MS-UIGothic"/>
                <a:cs typeface="JWNNEP+MS-UIGothic"/>
              </a:rPr>
              <a:t>道德，采取欺</a:t>
            </a:r>
            <a:r>
              <a:rPr sz="1500">
                <a:solidFill>
                  <a:srgbClr val="0A5C91"/>
                </a:solidFill>
                <a:latin typeface="SimSun"/>
                <a:cs typeface="SimSun"/>
              </a:rPr>
              <a:t>诈</a:t>
            </a:r>
            <a:r>
              <a:rPr sz="1500">
                <a:solidFill>
                  <a:srgbClr val="0A5C91"/>
                </a:solidFill>
                <a:latin typeface="JWNNEP+MS-UIGothic"/>
                <a:cs typeface="JWNNEP+MS-UIGothic"/>
              </a:rPr>
              <a:t>、虚假宣</a:t>
            </a:r>
            <a:r>
              <a:rPr sz="1500">
                <a:solidFill>
                  <a:srgbClr val="0A5C91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0A5C91"/>
                </a:solidFill>
                <a:latin typeface="JWNNEP+MS-UIGothic"/>
                <a:cs typeface="JWNNEP+MS-UIGothic"/>
              </a:rPr>
              <a:t>等不正当手段</a:t>
            </a:r>
            <a:r>
              <a:rPr sz="1500">
                <a:solidFill>
                  <a:srgbClr val="0A5C91"/>
                </a:solidFill>
                <a:latin typeface="SimSun"/>
                <a:cs typeface="SimSun"/>
              </a:rPr>
              <a:t>获</a:t>
            </a:r>
            <a:r>
              <a:rPr sz="1500">
                <a:solidFill>
                  <a:srgbClr val="0A5C91"/>
                </a:solidFill>
                <a:latin typeface="JWNNEP+MS-UIGothic"/>
                <a:cs typeface="JWNNEP+MS-UIGothic"/>
              </a:rPr>
              <a:t>取利益，最</a:t>
            </a:r>
            <a:r>
              <a:rPr sz="1500">
                <a:solidFill>
                  <a:srgbClr val="0A5C91"/>
                </a:solidFill>
                <a:latin typeface="SimSun"/>
                <a:cs typeface="SimSun"/>
              </a:rPr>
              <a:t>终导</a:t>
            </a:r>
            <a:r>
              <a:rPr sz="1500">
                <a:solidFill>
                  <a:srgbClr val="0A5C91"/>
                </a:solidFill>
                <a:latin typeface="JWNNEP+MS-UIGothic"/>
                <a:cs typeface="JWNNEP+MS-UIGothic"/>
              </a:rPr>
              <a:t>致企</a:t>
            </a:r>
            <a:r>
              <a:rPr sz="1500">
                <a:solidFill>
                  <a:srgbClr val="0A5C91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A5C91"/>
                </a:solidFill>
                <a:latin typeface="JWNNEP+MS-UIGothic"/>
                <a:cs typeface="JWNNEP+MS-UIGothic"/>
              </a:rPr>
              <a:t>形象受</a:t>
            </a:r>
            <a:r>
              <a:rPr sz="1500">
                <a:solidFill>
                  <a:srgbClr val="0A5C91"/>
                </a:solidFill>
                <a:latin typeface="SimSun"/>
                <a:cs typeface="SimSun"/>
              </a:rPr>
              <a:t>损</a:t>
            </a:r>
            <a:r>
              <a:rPr sz="1500">
                <a:solidFill>
                  <a:srgbClr val="0A5C91"/>
                </a:solidFill>
                <a:latin typeface="JWNNEP+MS-UIGothic"/>
                <a:cs typeface="JWNNEP+MS-UIGothic"/>
              </a:rPr>
              <a:t>，市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A5C91"/>
                </a:solidFill>
                <a:latin typeface="SimSun"/>
                <a:cs typeface="SimSun"/>
              </a:rPr>
              <a:t>场竞</a:t>
            </a:r>
            <a:r>
              <a:rPr sz="1500">
                <a:solidFill>
                  <a:srgbClr val="0A5C91"/>
                </a:solidFill>
                <a:latin typeface="JWNNEP+MS-UIGothic"/>
                <a:cs typeface="JWNNEP+MS-UIGothic"/>
              </a:rPr>
              <a:t>争力下降，甚至面</a:t>
            </a:r>
            <a:r>
              <a:rPr sz="1500">
                <a:solidFill>
                  <a:srgbClr val="0A5C91"/>
                </a:solidFill>
                <a:latin typeface="SimSun"/>
                <a:cs typeface="SimSun"/>
              </a:rPr>
              <a:t>临</a:t>
            </a:r>
            <a:r>
              <a:rPr sz="1500">
                <a:solidFill>
                  <a:srgbClr val="0A5C91"/>
                </a:solidFill>
                <a:latin typeface="JWNNEP+MS-UIGothic"/>
                <a:cs typeface="JWNNEP+MS-UIGothic"/>
              </a:rPr>
              <a:t>法律制裁。</a:t>
            </a:r>
            <a:r>
              <a:rPr sz="1500">
                <a:solidFill>
                  <a:srgbClr val="0A5C91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0A5C91"/>
                </a:solidFill>
                <a:latin typeface="JWNNEP+MS-UIGothic"/>
                <a:cs typeface="JWNNEP+MS-UIGothic"/>
              </a:rPr>
              <a:t>个案例警示企</a:t>
            </a:r>
            <a:r>
              <a:rPr sz="1500">
                <a:solidFill>
                  <a:srgbClr val="0A5C91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A5C91"/>
                </a:solidFill>
                <a:latin typeface="JWNNEP+MS-UIGothic"/>
                <a:cs typeface="JWNNEP+MS-UIGothic"/>
              </a:rPr>
              <a:t>要遵循</a:t>
            </a:r>
            <a:r>
              <a:rPr sz="1500">
                <a:solidFill>
                  <a:srgbClr val="0A5C91"/>
                </a:solidFill>
                <a:latin typeface="SimSun"/>
                <a:cs typeface="SimSun"/>
              </a:rPr>
              <a:t>诚</a:t>
            </a:r>
            <a:r>
              <a:rPr sz="1500">
                <a:solidFill>
                  <a:srgbClr val="0A5C91"/>
                </a:solidFill>
                <a:latin typeface="JWNNEP+MS-UIGothic"/>
                <a:cs typeface="JWNNEP+MS-UIGothic"/>
              </a:rPr>
              <a:t>信</a:t>
            </a:r>
            <a:r>
              <a:rPr sz="1500">
                <a:solidFill>
                  <a:srgbClr val="0A5C91"/>
                </a:solidFill>
                <a:latin typeface="SimSun"/>
                <a:cs typeface="SimSun"/>
              </a:rPr>
              <a:t>经营</a:t>
            </a:r>
            <a:r>
              <a:rPr sz="1500">
                <a:solidFill>
                  <a:srgbClr val="0A5C91"/>
                </a:solidFill>
                <a:latin typeface="JWNNEP+MS-UIGothic"/>
                <a:cs typeface="JWNNEP+MS-UIGothic"/>
              </a:rPr>
              <a:t>的原</a:t>
            </a:r>
            <a:r>
              <a:rPr sz="1500">
                <a:solidFill>
                  <a:srgbClr val="0A5C91"/>
                </a:solidFill>
                <a:latin typeface="SimSun"/>
                <a:cs typeface="SimSun"/>
              </a:rPr>
              <a:t>则</a:t>
            </a:r>
            <a:r>
              <a:rPr sz="1500">
                <a:solidFill>
                  <a:srgbClr val="0A5C91"/>
                </a:solidFill>
                <a:latin typeface="JWNNEP+MS-UIGothic"/>
                <a:cs typeface="JWNNEP+MS-UIGothic"/>
              </a:rPr>
              <a:t>，否</a:t>
            </a:r>
            <a:r>
              <a:rPr sz="1500">
                <a:solidFill>
                  <a:srgbClr val="0A5C91"/>
                </a:solidFill>
                <a:latin typeface="SimSun"/>
                <a:cs typeface="SimSun"/>
              </a:rPr>
              <a:t>则</a:t>
            </a:r>
            <a:r>
              <a:rPr sz="1500">
                <a:solidFill>
                  <a:srgbClr val="0A5C91"/>
                </a:solidFill>
                <a:latin typeface="JWNNEP+MS-UIGothic"/>
                <a:cs typeface="JWNNEP+MS-UIGothic"/>
              </a:rPr>
              <a:t>将付出沉重的代价。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3AEF2"/>
                </a:solidFill>
                <a:latin typeface="JWNNEP+MS-UIGothic"/>
                <a:cs typeface="JWNNEP+MS-UIGothic"/>
              </a:rPr>
              <a:t>合</a:t>
            </a:r>
            <a:r>
              <a:rPr sz="3000">
                <a:solidFill>
                  <a:srgbClr val="43AEF2"/>
                </a:solidFill>
                <a:latin typeface="SimSun"/>
                <a:cs typeface="SimSun"/>
              </a:rPr>
              <a:t>规经营</a:t>
            </a:r>
            <a:r>
              <a:rPr sz="3000">
                <a:solidFill>
                  <a:srgbClr val="43AEF2"/>
                </a:solidFill>
                <a:latin typeface="JWNNEP+MS-UIGothic"/>
                <a:cs typeface="JWNNEP+MS-UIGothic"/>
              </a:rPr>
              <a:t>的定</a:t>
            </a:r>
            <a:r>
              <a:rPr sz="3000">
                <a:solidFill>
                  <a:srgbClr val="43AEF2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09150" y="2074078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3AEF2"/>
                </a:solidFill>
                <a:latin typeface="LFRALN+PSIARK+MicrosoftYaHei-Bold"/>
                <a:cs typeface="LFRALN+PSIARK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730353"/>
            <a:ext cx="2760345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JWNNEP+MS-UIGothic"/>
                <a:cs typeface="JWNNEP+MS-UIGothic"/>
              </a:rPr>
              <a:t>合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规经营</a:t>
            </a:r>
            <a:r>
              <a:rPr sz="1350">
                <a:solidFill>
                  <a:srgbClr val="1C7EBD"/>
                </a:solidFill>
                <a:latin typeface="JWNNEP+MS-UIGothic"/>
                <a:cs typeface="JWNNEP+MS-UIGothic"/>
              </a:rPr>
              <a:t>是指在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经营</a:t>
            </a:r>
            <a:r>
              <a:rPr sz="1350">
                <a:solidFill>
                  <a:srgbClr val="1C7EBD"/>
                </a:solidFill>
                <a:latin typeface="JWNNEP+MS-UIGothic"/>
                <a:cs typeface="JWNNEP+MS-UIGothic"/>
              </a:rPr>
              <a:t>活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1C7EBD"/>
                </a:solidFill>
                <a:latin typeface="JWNNEP+MS-UIGothic"/>
                <a:cs typeface="JWNNEP+MS-UIGothic"/>
              </a:rPr>
              <a:t>中遵守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JWNNEP+MS-UIGothic"/>
                <a:cs typeface="JWNNEP+MS-UIGothic"/>
              </a:rPr>
              <a:t>法律法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1C7EBD"/>
                </a:solidFill>
                <a:latin typeface="JWNNEP+MS-UIGothic"/>
                <a:cs typeface="JWNNEP+MS-UIGothic"/>
              </a:rPr>
              <a:t>、行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业规</a:t>
            </a:r>
            <a:r>
              <a:rPr sz="1350">
                <a:solidFill>
                  <a:srgbClr val="1C7EBD"/>
                </a:solidFill>
                <a:latin typeface="JWNNEP+MS-UIGothic"/>
                <a:cs typeface="JWNNEP+MS-UIGothic"/>
              </a:rPr>
              <a:t>范、道德准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则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JWNNEP+MS-UIGothic"/>
                <a:cs typeface="JWNNEP+MS-UIGothic"/>
              </a:rPr>
              <a:t>等要求，确保企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1C7EBD"/>
                </a:solidFill>
                <a:latin typeface="JWNNEP+MS-UIGothic"/>
                <a:cs typeface="JWNNEP+MS-UIGothic"/>
              </a:rPr>
              <a:t>的行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1C7EBD"/>
                </a:solidFill>
                <a:latin typeface="JWNNEP+MS-UIGothic"/>
                <a:cs typeface="JWNNEP+MS-UIGothic"/>
              </a:rPr>
              <a:t>合法、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JWNNEP+MS-UIGothic"/>
                <a:cs typeface="JWNNEP+MS-UIGothic"/>
              </a:rPr>
              <a:t>合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1C7EBD"/>
                </a:solidFill>
                <a:latin typeface="JWNNEP+MS-UIGothic"/>
                <a:cs typeface="JWNNEP+MS-UIGothic"/>
              </a:rPr>
              <a:t>、公正。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09150" y="4024798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3AEF2"/>
                </a:solidFill>
                <a:latin typeface="LFRALN+PSIARK+MicrosoftYaHei-Bold"/>
                <a:cs typeface="LFRALN+PSIARK+MicrosoftYaHei-Bold"/>
              </a:rPr>
              <a:t>02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825040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JWNNEP+MS-UIGothic"/>
                <a:cs typeface="JWNNEP+MS-UIGothic"/>
              </a:rPr>
              <a:t>合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规经营</a:t>
            </a:r>
            <a:r>
              <a:rPr sz="1350">
                <a:solidFill>
                  <a:srgbClr val="1C7EBD"/>
                </a:solidFill>
                <a:latin typeface="JWNNEP+MS-UIGothic"/>
                <a:cs typeface="JWNNEP+MS-UIGothic"/>
              </a:rPr>
              <a:t>不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仅</a:t>
            </a:r>
            <a:r>
              <a:rPr sz="1350">
                <a:solidFill>
                  <a:srgbClr val="1C7EBD"/>
                </a:solidFill>
                <a:latin typeface="JWNNEP+MS-UIGothic"/>
                <a:cs typeface="JWNNEP+MS-UIGothic"/>
              </a:rPr>
              <a:t>包括遵守外部的法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JWNNEP+MS-UIGothic"/>
                <a:cs typeface="JWNNEP+MS-UIGothic"/>
              </a:rPr>
              <a:t>律、法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1C7EBD"/>
                </a:solidFill>
                <a:latin typeface="JWNNEP+MS-UIGothic"/>
                <a:cs typeface="JWNNEP+MS-UIGothic"/>
              </a:rPr>
              <a:t>和行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业规</a:t>
            </a:r>
            <a:r>
              <a:rPr sz="1350">
                <a:solidFill>
                  <a:srgbClr val="1C7EBD"/>
                </a:solidFill>
                <a:latin typeface="JWNNEP+MS-UIGothic"/>
                <a:cs typeface="JWNNEP+MS-UIGothic"/>
              </a:rPr>
              <a:t>范，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还</a:t>
            </a:r>
            <a:r>
              <a:rPr sz="1350">
                <a:solidFill>
                  <a:srgbClr val="1C7EBD"/>
                </a:solidFill>
                <a:latin typeface="JWNNEP+MS-UIGothic"/>
                <a:cs typeface="JWNNEP+MS-UIGothic"/>
              </a:rPr>
              <a:t>包括企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1C7EBD"/>
                </a:solidFill>
                <a:latin typeface="JWNNEP+MS-UIGothic"/>
                <a:cs typeface="JWNNEP+MS-UIGothic"/>
              </a:rPr>
              <a:t>内部的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1C7EBD"/>
                </a:solidFill>
                <a:latin typeface="JWNNEP+MS-UIGothic"/>
                <a:cs typeface="JWNNEP+MS-UIGothic"/>
              </a:rPr>
              <a:t>章制度、操作流程等。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3AEF2"/>
                </a:solidFill>
                <a:latin typeface="JWNNEP+MS-UIGothic"/>
                <a:cs typeface="JWNNEP+MS-UIGothic"/>
              </a:rPr>
              <a:t>合</a:t>
            </a:r>
            <a:r>
              <a:rPr sz="3000">
                <a:solidFill>
                  <a:srgbClr val="43AEF2"/>
                </a:solidFill>
                <a:latin typeface="SimSun"/>
                <a:cs typeface="SimSun"/>
              </a:rPr>
              <a:t>规经营</a:t>
            </a:r>
            <a:r>
              <a:rPr sz="3000">
                <a:solidFill>
                  <a:srgbClr val="43AEF2"/>
                </a:solidFill>
                <a:latin typeface="JWNNEP+MS-UIGothic"/>
                <a:cs typeface="JWNNEP+MS-UIGothic"/>
              </a:rPr>
              <a:t>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10944" y="2387080"/>
            <a:ext cx="950466" cy="90393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917"/>
              </a:lnSpc>
              <a:spcBef>
                <a:spcPct val="0"/>
              </a:spcBef>
              <a:spcAft>
                <a:spcPct val="0"/>
              </a:spcAft>
            </a:pPr>
            <a:r>
              <a:rPr sz="2800">
                <a:solidFill>
                  <a:srgbClr val="F4FBFF"/>
                </a:solidFill>
                <a:latin typeface="EUTVBK+SWTIUL+MicrosoftYaHei"/>
                <a:cs typeface="EUTVBK+SWTIUL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1070" y="2387080"/>
            <a:ext cx="950466" cy="90393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917"/>
              </a:lnSpc>
              <a:spcBef>
                <a:spcPct val="0"/>
              </a:spcBef>
              <a:spcAft>
                <a:spcPct val="0"/>
              </a:spcAft>
            </a:pPr>
            <a:r>
              <a:rPr sz="2800">
                <a:solidFill>
                  <a:srgbClr val="F4FBFF"/>
                </a:solidFill>
                <a:latin typeface="EUTVBK+SWTIUL+MicrosoftYaHei"/>
                <a:cs typeface="EUTVBK+SWTIUL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427844" y="2387080"/>
            <a:ext cx="950466" cy="90393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917"/>
              </a:lnSpc>
              <a:spcBef>
                <a:spcPct val="0"/>
              </a:spcBef>
              <a:spcAft>
                <a:spcPct val="0"/>
              </a:spcAft>
            </a:pPr>
            <a:r>
              <a:rPr sz="2800">
                <a:solidFill>
                  <a:srgbClr val="F4FBFF"/>
                </a:solidFill>
                <a:latin typeface="EUTVBK+SWTIUL+MicrosoftYaHei"/>
                <a:cs typeface="EUTVBK+SWTIUL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10565" y="3695060"/>
            <a:ext cx="18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3AEF2"/>
                </a:solidFill>
                <a:latin typeface="JWNNEP+MS-UIGothic"/>
                <a:cs typeface="JWNNEP+MS-UIGothic"/>
              </a:rPr>
              <a:t>保障企</a:t>
            </a:r>
            <a:r>
              <a:rPr sz="1550" spc="25">
                <a:solidFill>
                  <a:srgbClr val="43AEF2"/>
                </a:solidFill>
                <a:latin typeface="SimSun"/>
                <a:cs typeface="SimSun"/>
              </a:rPr>
              <a:t>业</a:t>
            </a:r>
            <a:r>
              <a:rPr sz="1550" spc="25">
                <a:solidFill>
                  <a:srgbClr val="43AEF2"/>
                </a:solidFill>
                <a:latin typeface="JWNNEP+MS-UIGothic"/>
                <a:cs typeface="JWNNEP+MS-UIGothic"/>
              </a:rPr>
              <a:t>正常运</a:t>
            </a:r>
            <a:r>
              <a:rPr sz="1550">
                <a:solidFill>
                  <a:srgbClr val="43AEF2"/>
                </a:solidFill>
                <a:latin typeface="SimSun"/>
                <a:cs typeface="SimSun"/>
              </a:rPr>
              <a:t>营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455159" y="3695060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3AEF2"/>
                </a:solidFill>
                <a:latin typeface="JWNNEP+MS-UIGothic"/>
                <a:cs typeface="JWNNEP+MS-UIGothic"/>
              </a:rPr>
              <a:t>提升企</a:t>
            </a:r>
            <a:r>
              <a:rPr sz="1550" spc="25">
                <a:solidFill>
                  <a:srgbClr val="43AEF2"/>
                </a:solidFill>
                <a:latin typeface="SimSun"/>
                <a:cs typeface="SimSun"/>
              </a:rPr>
              <a:t>业</a:t>
            </a:r>
            <a:r>
              <a:rPr sz="1550" spc="25">
                <a:solidFill>
                  <a:srgbClr val="43AEF2"/>
                </a:solidFill>
                <a:latin typeface="JWNNEP+MS-UIGothic"/>
                <a:cs typeface="JWNNEP+MS-UIGothic"/>
              </a:rPr>
              <a:t>形象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199755" y="3695060"/>
            <a:ext cx="2092318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3AEF2"/>
                </a:solidFill>
                <a:latin typeface="JWNNEP+MS-UIGothic"/>
                <a:cs typeface="JWNNEP+MS-UIGothic"/>
              </a:rPr>
              <a:t>促</a:t>
            </a:r>
            <a:r>
              <a:rPr sz="1550" spc="25">
                <a:solidFill>
                  <a:srgbClr val="43AEF2"/>
                </a:solidFill>
                <a:latin typeface="SimSun"/>
                <a:cs typeface="SimSun"/>
              </a:rPr>
              <a:t>进</a:t>
            </a:r>
            <a:r>
              <a:rPr sz="1550" spc="25">
                <a:solidFill>
                  <a:srgbClr val="43AEF2"/>
                </a:solidFill>
                <a:latin typeface="JWNNEP+MS-UIGothic"/>
                <a:cs typeface="JWNNEP+MS-UIGothic"/>
              </a:rPr>
              <a:t>企</a:t>
            </a:r>
            <a:r>
              <a:rPr sz="1550" spc="25">
                <a:solidFill>
                  <a:srgbClr val="43AEF2"/>
                </a:solidFill>
                <a:latin typeface="SimSun"/>
                <a:cs typeface="SimSun"/>
              </a:rPr>
              <a:t>业</a:t>
            </a:r>
            <a:r>
              <a:rPr sz="1550" spc="25">
                <a:solidFill>
                  <a:srgbClr val="43AEF2"/>
                </a:solidFill>
                <a:latin typeface="JWNNEP+MS-UIGothic"/>
                <a:cs typeface="JWNNEP+MS-UIGothic"/>
              </a:rPr>
              <a:t>可持</a:t>
            </a:r>
            <a:r>
              <a:rPr sz="1550" spc="25">
                <a:solidFill>
                  <a:srgbClr val="43AEF2"/>
                </a:solidFill>
                <a:latin typeface="SimSun"/>
                <a:cs typeface="SimSun"/>
              </a:rPr>
              <a:t>续发</a:t>
            </a:r>
            <a:r>
              <a:rPr sz="1550">
                <a:solidFill>
                  <a:srgbClr val="43AEF2"/>
                </a:solidFill>
                <a:latin typeface="JWNNEP+MS-UIGothic"/>
                <a:cs typeface="JWNNEP+MS-UIGothic"/>
              </a:rPr>
              <a:t>展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10565" y="4357354"/>
            <a:ext cx="3673917" cy="14217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0"/>
              </a:lnSpc>
              <a:spcBef>
                <a:spcPct val="0"/>
              </a:spcBef>
              <a:spcAft>
                <a:spcPct val="0"/>
              </a:spcAft>
            </a:pPr>
            <a:r>
              <a:rPr sz="1400" spc="25">
                <a:solidFill>
                  <a:srgbClr val="1C7EBD"/>
                </a:solidFill>
                <a:latin typeface="JWNNEP+MS-UIGothic"/>
                <a:cs typeface="JWNNEP+MS-UIGothic"/>
              </a:rPr>
              <a:t>合</a:t>
            </a:r>
            <a:r>
              <a:rPr sz="1400" spc="25">
                <a:solidFill>
                  <a:srgbClr val="1C7EBD"/>
                </a:solidFill>
                <a:latin typeface="SimSun"/>
                <a:cs typeface="SimSun"/>
              </a:rPr>
              <a:t>规经营</a:t>
            </a:r>
            <a:r>
              <a:rPr sz="1400" spc="25">
                <a:solidFill>
                  <a:srgbClr val="1C7EBD"/>
                </a:solidFill>
                <a:latin typeface="JWNNEP+MS-UIGothic"/>
                <a:cs typeface="JWNNEP+MS-UIGothic"/>
              </a:rPr>
              <a:t>是企</a:t>
            </a:r>
            <a:r>
              <a:rPr sz="1400" spc="25">
                <a:solidFill>
                  <a:srgbClr val="1C7EBD"/>
                </a:solidFill>
                <a:latin typeface="SimSun"/>
                <a:cs typeface="SimSun"/>
              </a:rPr>
              <a:t>业稳</a:t>
            </a:r>
            <a:r>
              <a:rPr sz="1400" spc="25">
                <a:solidFill>
                  <a:srgbClr val="1C7EBD"/>
                </a:solidFill>
                <a:latin typeface="JWNNEP+MS-UIGothic"/>
                <a:cs typeface="JWNNEP+MS-UIGothic"/>
              </a:rPr>
              <a:t>定</a:t>
            </a:r>
            <a:r>
              <a:rPr sz="1400" spc="25">
                <a:solidFill>
                  <a:srgbClr val="1C7EBD"/>
                </a:solidFill>
                <a:latin typeface="SimSun"/>
                <a:cs typeface="SimSun"/>
              </a:rPr>
              <a:t>发</a:t>
            </a:r>
            <a:r>
              <a:rPr sz="1400" spc="25">
                <a:solidFill>
                  <a:srgbClr val="1C7EBD"/>
                </a:solidFill>
                <a:latin typeface="JWNNEP+MS-UIGothic"/>
                <a:cs typeface="JWNNEP+MS-UIGothic"/>
              </a:rPr>
              <a:t>展的基</a:t>
            </a:r>
            <a:r>
              <a:rPr sz="1400" spc="25">
                <a:solidFill>
                  <a:srgbClr val="1C7EBD"/>
                </a:solidFill>
                <a:latin typeface="SimSun"/>
                <a:cs typeface="SimSun"/>
              </a:rPr>
              <a:t>础</a:t>
            </a:r>
            <a:r>
              <a:rPr sz="1400" spc="25">
                <a:solidFill>
                  <a:srgbClr val="1C7EBD"/>
                </a:solidFill>
                <a:latin typeface="JWNNEP+MS-UIGothic"/>
                <a:cs typeface="JWNNEP+MS-UIGothic"/>
              </a:rPr>
              <a:t>，只有遵</a:t>
            </a:r>
          </a:p>
          <a:p>
            <a:pPr marL="0" marR="0">
              <a:lnSpc>
                <a:spcPts val="1400"/>
              </a:lnSpc>
              <a:spcBef>
                <a:spcPts val="1164"/>
              </a:spcBef>
              <a:spcAft>
                <a:spcPct val="0"/>
              </a:spcAft>
            </a:pPr>
            <a:r>
              <a:rPr sz="1400" spc="25">
                <a:solidFill>
                  <a:srgbClr val="1C7EBD"/>
                </a:solidFill>
                <a:latin typeface="JWNNEP+MS-UIGothic"/>
                <a:cs typeface="JWNNEP+MS-UIGothic"/>
              </a:rPr>
              <a:t>守法律法</a:t>
            </a:r>
            <a:r>
              <a:rPr sz="1400" spc="25">
                <a:solidFill>
                  <a:srgbClr val="1C7EBD"/>
                </a:solidFill>
                <a:latin typeface="SimSun"/>
                <a:cs typeface="SimSun"/>
              </a:rPr>
              <a:t>规</a:t>
            </a:r>
            <a:r>
              <a:rPr sz="1400" spc="25">
                <a:solidFill>
                  <a:srgbClr val="1C7EBD"/>
                </a:solidFill>
                <a:latin typeface="JWNNEP+MS-UIGothic"/>
                <a:cs typeface="JWNNEP+MS-UIGothic"/>
              </a:rPr>
              <a:t>和行</a:t>
            </a:r>
            <a:r>
              <a:rPr sz="1400" spc="25">
                <a:solidFill>
                  <a:srgbClr val="1C7EBD"/>
                </a:solidFill>
                <a:latin typeface="SimSun"/>
                <a:cs typeface="SimSun"/>
              </a:rPr>
              <a:t>业规</a:t>
            </a:r>
            <a:r>
              <a:rPr sz="1400" spc="25">
                <a:solidFill>
                  <a:srgbClr val="1C7EBD"/>
                </a:solidFill>
                <a:latin typeface="JWNNEP+MS-UIGothic"/>
                <a:cs typeface="JWNNEP+MS-UIGothic"/>
              </a:rPr>
              <a:t>范，企</a:t>
            </a:r>
            <a:r>
              <a:rPr sz="1400" spc="25">
                <a:solidFill>
                  <a:srgbClr val="1C7EBD"/>
                </a:solidFill>
                <a:latin typeface="SimSun"/>
                <a:cs typeface="SimSun"/>
              </a:rPr>
              <a:t>业</a:t>
            </a:r>
            <a:r>
              <a:rPr sz="1400" spc="25">
                <a:solidFill>
                  <a:srgbClr val="1C7EBD"/>
                </a:solidFill>
                <a:latin typeface="JWNNEP+MS-UIGothic"/>
                <a:cs typeface="JWNNEP+MS-UIGothic"/>
              </a:rPr>
              <a:t>才能</a:t>
            </a:r>
            <a:r>
              <a:rPr sz="1400" spc="25">
                <a:solidFill>
                  <a:srgbClr val="1C7EBD"/>
                </a:solidFill>
                <a:latin typeface="SimSun"/>
                <a:cs typeface="SimSun"/>
              </a:rPr>
              <a:t>获</a:t>
            </a:r>
            <a:r>
              <a:rPr sz="1400" spc="25">
                <a:solidFill>
                  <a:srgbClr val="1C7EBD"/>
                </a:solidFill>
                <a:latin typeface="JWNNEP+MS-UIGothic"/>
                <a:cs typeface="JWNNEP+MS-UIGothic"/>
              </a:rPr>
              <a:t>得合</a:t>
            </a:r>
          </a:p>
          <a:p>
            <a:pPr marL="0" marR="0">
              <a:lnSpc>
                <a:spcPts val="1400"/>
              </a:lnSpc>
              <a:spcBef>
                <a:spcPts val="1114"/>
              </a:spcBef>
              <a:spcAft>
                <a:spcPct val="0"/>
              </a:spcAft>
            </a:pPr>
            <a:r>
              <a:rPr sz="1400" spc="25">
                <a:solidFill>
                  <a:srgbClr val="1C7EBD"/>
                </a:solidFill>
                <a:latin typeface="JWNNEP+MS-UIGothic"/>
                <a:cs typeface="JWNNEP+MS-UIGothic"/>
              </a:rPr>
              <a:t>法</a:t>
            </a:r>
            <a:r>
              <a:rPr sz="1400" spc="25">
                <a:solidFill>
                  <a:srgbClr val="1C7EBD"/>
                </a:solidFill>
                <a:latin typeface="SimSun"/>
                <a:cs typeface="SimSun"/>
              </a:rPr>
              <a:t>经营</a:t>
            </a:r>
            <a:r>
              <a:rPr sz="1400" spc="23">
                <a:solidFill>
                  <a:srgbClr val="1C7EBD"/>
                </a:solidFill>
                <a:latin typeface="JWNNEP+MS-UIGothic"/>
                <a:cs typeface="JWNNEP+MS-UIGothic"/>
              </a:rPr>
              <a:t>的</a:t>
            </a:r>
            <a:r>
              <a:rPr sz="1400" spc="25">
                <a:solidFill>
                  <a:srgbClr val="1C7EBD"/>
                </a:solidFill>
                <a:latin typeface="SimSun"/>
                <a:cs typeface="SimSun"/>
              </a:rPr>
              <a:t>资</a:t>
            </a:r>
            <a:r>
              <a:rPr sz="1400" spc="25">
                <a:solidFill>
                  <a:srgbClr val="1C7EBD"/>
                </a:solidFill>
                <a:latin typeface="JWNNEP+MS-UIGothic"/>
                <a:cs typeface="JWNNEP+MS-UIGothic"/>
              </a:rPr>
              <a:t>格，避免因</a:t>
            </a:r>
            <a:r>
              <a:rPr sz="1400" spc="25">
                <a:solidFill>
                  <a:srgbClr val="1C7EBD"/>
                </a:solidFill>
                <a:latin typeface="SimSun"/>
                <a:cs typeface="SimSun"/>
              </a:rPr>
              <a:t>违规</a:t>
            </a:r>
            <a:r>
              <a:rPr sz="1400" spc="25">
                <a:solidFill>
                  <a:srgbClr val="1C7EBD"/>
                </a:solidFill>
                <a:latin typeface="JWNNEP+MS-UIGothic"/>
                <a:cs typeface="JWNNEP+MS-UIGothic"/>
              </a:rPr>
              <a:t>行</a:t>
            </a:r>
            <a:r>
              <a:rPr sz="1400" spc="25">
                <a:solidFill>
                  <a:srgbClr val="1C7EBD"/>
                </a:solidFill>
                <a:latin typeface="SimSun"/>
                <a:cs typeface="SimSun"/>
              </a:rPr>
              <a:t>为导</a:t>
            </a:r>
            <a:r>
              <a:rPr sz="1400" spc="25">
                <a:solidFill>
                  <a:srgbClr val="1C7EBD"/>
                </a:solidFill>
                <a:latin typeface="JWNNEP+MS-UIGothic"/>
                <a:cs typeface="JWNNEP+MS-UIGothic"/>
              </a:rPr>
              <a:t>致的法</a:t>
            </a:r>
          </a:p>
          <a:p>
            <a:pPr marL="0" marR="0">
              <a:lnSpc>
                <a:spcPts val="1400"/>
              </a:lnSpc>
              <a:spcBef>
                <a:spcPts val="1165"/>
              </a:spcBef>
              <a:spcAft>
                <a:spcPct val="0"/>
              </a:spcAft>
            </a:pPr>
            <a:r>
              <a:rPr sz="1400" spc="25">
                <a:solidFill>
                  <a:srgbClr val="1C7EBD"/>
                </a:solidFill>
                <a:latin typeface="JWNNEP+MS-UIGothic"/>
                <a:cs typeface="JWNNEP+MS-UIGothic"/>
              </a:rPr>
              <a:t>律</a:t>
            </a:r>
            <a:r>
              <a:rPr sz="1400" spc="25">
                <a:solidFill>
                  <a:srgbClr val="1C7EBD"/>
                </a:solidFill>
                <a:latin typeface="SimSun"/>
                <a:cs typeface="SimSun"/>
              </a:rPr>
              <a:t>风险</a:t>
            </a:r>
            <a:r>
              <a:rPr sz="1400" spc="23">
                <a:solidFill>
                  <a:srgbClr val="1C7EBD"/>
                </a:solidFill>
                <a:latin typeface="JWNNEP+MS-UIGothic"/>
                <a:cs typeface="JWNNEP+MS-UIGothic"/>
              </a:rPr>
              <a:t>和</a:t>
            </a:r>
            <a:r>
              <a:rPr sz="1400" spc="25">
                <a:solidFill>
                  <a:srgbClr val="1C7EBD"/>
                </a:solidFill>
                <a:latin typeface="SimSun"/>
                <a:cs typeface="SimSun"/>
              </a:rPr>
              <a:t>损</a:t>
            </a:r>
            <a:r>
              <a:rPr sz="1400" spc="25">
                <a:solidFill>
                  <a:srgbClr val="1C7EBD"/>
                </a:solidFill>
                <a:latin typeface="JWNNEP+MS-UIGothic"/>
                <a:cs typeface="JWNNEP+MS-UIGothic"/>
              </a:rPr>
              <a:t>失。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455159" y="4357354"/>
            <a:ext cx="3742618" cy="10960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0"/>
              </a:lnSpc>
              <a:spcBef>
                <a:spcPct val="0"/>
              </a:spcBef>
              <a:spcAft>
                <a:spcPct val="0"/>
              </a:spcAft>
            </a:pPr>
            <a:r>
              <a:rPr sz="1400" spc="25">
                <a:solidFill>
                  <a:srgbClr val="1C7EBD"/>
                </a:solidFill>
                <a:latin typeface="JWNNEP+MS-UIGothic"/>
                <a:cs typeface="JWNNEP+MS-UIGothic"/>
              </a:rPr>
              <a:t>合</a:t>
            </a:r>
            <a:r>
              <a:rPr sz="1400" spc="25">
                <a:solidFill>
                  <a:srgbClr val="1C7EBD"/>
                </a:solidFill>
                <a:latin typeface="SimSun"/>
                <a:cs typeface="SimSun"/>
              </a:rPr>
              <a:t>规经营</a:t>
            </a:r>
            <a:r>
              <a:rPr sz="1400" spc="25">
                <a:solidFill>
                  <a:srgbClr val="1C7EBD"/>
                </a:solidFill>
                <a:latin typeface="JWNNEP+MS-UIGothic"/>
                <a:cs typeface="JWNNEP+MS-UIGothic"/>
              </a:rPr>
              <a:t>有助于提升企</a:t>
            </a:r>
            <a:r>
              <a:rPr sz="1400" spc="23">
                <a:solidFill>
                  <a:srgbClr val="1C7EBD"/>
                </a:solidFill>
                <a:latin typeface="SimSun"/>
                <a:cs typeface="SimSun"/>
              </a:rPr>
              <a:t>业</a:t>
            </a:r>
            <a:r>
              <a:rPr sz="1400" spc="25">
                <a:solidFill>
                  <a:srgbClr val="1C7EBD"/>
                </a:solidFill>
                <a:latin typeface="JWNNEP+MS-UIGothic"/>
                <a:cs typeface="JWNNEP+MS-UIGothic"/>
              </a:rPr>
              <a:t>的社会形象和信</a:t>
            </a:r>
          </a:p>
          <a:p>
            <a:pPr marL="0" marR="0">
              <a:lnSpc>
                <a:spcPts val="1400"/>
              </a:lnSpc>
              <a:spcBef>
                <a:spcPts val="1164"/>
              </a:spcBef>
              <a:spcAft>
                <a:spcPct val="0"/>
              </a:spcAft>
            </a:pPr>
            <a:r>
              <a:rPr sz="1400" spc="25">
                <a:solidFill>
                  <a:srgbClr val="1C7EBD"/>
                </a:solidFill>
                <a:latin typeface="JWNNEP+MS-UIGothic"/>
                <a:cs typeface="JWNNEP+MS-UIGothic"/>
              </a:rPr>
              <a:t>誉，增</a:t>
            </a:r>
            <a:r>
              <a:rPr sz="1400" spc="23">
                <a:solidFill>
                  <a:srgbClr val="1C7EBD"/>
                </a:solidFill>
                <a:latin typeface="SimSun"/>
                <a:cs typeface="SimSun"/>
              </a:rPr>
              <a:t>强</a:t>
            </a:r>
            <a:r>
              <a:rPr sz="1400" spc="25">
                <a:solidFill>
                  <a:srgbClr val="1C7EBD"/>
                </a:solidFill>
                <a:latin typeface="JWNNEP+MS-UIGothic"/>
                <a:cs typeface="JWNNEP+MS-UIGothic"/>
              </a:rPr>
              <a:t>消</a:t>
            </a:r>
            <a:r>
              <a:rPr sz="1400" spc="25">
                <a:solidFill>
                  <a:srgbClr val="1C7EBD"/>
                </a:solidFill>
                <a:latin typeface="SimSun"/>
                <a:cs typeface="SimSun"/>
              </a:rPr>
              <a:t>费</a:t>
            </a:r>
            <a:r>
              <a:rPr sz="1400" spc="25">
                <a:solidFill>
                  <a:srgbClr val="1C7EBD"/>
                </a:solidFill>
                <a:latin typeface="JWNNEP+MS-UIGothic"/>
                <a:cs typeface="JWNNEP+MS-UIGothic"/>
              </a:rPr>
              <a:t>者和合作伙伴</a:t>
            </a:r>
            <a:r>
              <a:rPr sz="1400" spc="25">
                <a:solidFill>
                  <a:srgbClr val="1C7EBD"/>
                </a:solidFill>
                <a:latin typeface="SimSun"/>
                <a:cs typeface="SimSun"/>
              </a:rPr>
              <a:t>对</a:t>
            </a:r>
            <a:r>
              <a:rPr sz="1400" spc="25">
                <a:solidFill>
                  <a:srgbClr val="1C7EBD"/>
                </a:solidFill>
                <a:latin typeface="JWNNEP+MS-UIGothic"/>
                <a:cs typeface="JWNNEP+MS-UIGothic"/>
              </a:rPr>
              <a:t>企</a:t>
            </a:r>
            <a:r>
              <a:rPr sz="1400" spc="25">
                <a:solidFill>
                  <a:srgbClr val="1C7EBD"/>
                </a:solidFill>
                <a:latin typeface="SimSun"/>
                <a:cs typeface="SimSun"/>
              </a:rPr>
              <a:t>业</a:t>
            </a:r>
            <a:r>
              <a:rPr sz="1400" spc="25">
                <a:solidFill>
                  <a:srgbClr val="1C7EBD"/>
                </a:solidFill>
                <a:latin typeface="JWNNEP+MS-UIGothic"/>
                <a:cs typeface="JWNNEP+MS-UIGothic"/>
              </a:rPr>
              <a:t>的信任</a:t>
            </a:r>
          </a:p>
          <a:p>
            <a:pPr marL="0" marR="0">
              <a:lnSpc>
                <a:spcPts val="1400"/>
              </a:lnSpc>
              <a:spcBef>
                <a:spcPts val="1114"/>
              </a:spcBef>
              <a:spcAft>
                <a:spcPct val="0"/>
              </a:spcAft>
            </a:pPr>
            <a:r>
              <a:rPr sz="1400" spc="25">
                <a:solidFill>
                  <a:srgbClr val="1C7EBD"/>
                </a:solidFill>
                <a:latin typeface="JWNNEP+MS-UIGothic"/>
                <a:cs typeface="JWNNEP+MS-UIGothic"/>
              </a:rPr>
              <a:t>和支持。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199755" y="4357354"/>
            <a:ext cx="3881876" cy="10960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0"/>
              </a:lnSpc>
              <a:spcBef>
                <a:spcPct val="0"/>
              </a:spcBef>
              <a:spcAft>
                <a:spcPct val="0"/>
              </a:spcAft>
            </a:pPr>
            <a:r>
              <a:rPr sz="1400" spc="25">
                <a:solidFill>
                  <a:srgbClr val="1C7EBD"/>
                </a:solidFill>
                <a:latin typeface="JWNNEP+MS-UIGothic"/>
                <a:cs typeface="JWNNEP+MS-UIGothic"/>
              </a:rPr>
              <a:t>合</a:t>
            </a:r>
            <a:r>
              <a:rPr sz="1400" spc="25">
                <a:solidFill>
                  <a:srgbClr val="1C7EBD"/>
                </a:solidFill>
                <a:latin typeface="SimSun"/>
                <a:cs typeface="SimSun"/>
              </a:rPr>
              <a:t>规经营</a:t>
            </a:r>
            <a:r>
              <a:rPr sz="1400" spc="25">
                <a:solidFill>
                  <a:srgbClr val="1C7EBD"/>
                </a:solidFill>
                <a:latin typeface="JWNNEP+MS-UIGothic"/>
                <a:cs typeface="JWNNEP+MS-UIGothic"/>
              </a:rPr>
              <a:t>有助于企</a:t>
            </a:r>
            <a:r>
              <a:rPr sz="1400" spc="25">
                <a:solidFill>
                  <a:srgbClr val="1C7EBD"/>
                </a:solidFill>
                <a:latin typeface="SimSun"/>
                <a:cs typeface="SimSun"/>
              </a:rPr>
              <a:t>业</a:t>
            </a:r>
            <a:r>
              <a:rPr sz="1400" spc="25">
                <a:solidFill>
                  <a:srgbClr val="1C7EBD"/>
                </a:solidFill>
                <a:latin typeface="JWNNEP+MS-UIGothic"/>
                <a:cs typeface="JWNNEP+MS-UIGothic"/>
              </a:rPr>
              <a:t>建立健全的管理体系，</a:t>
            </a:r>
          </a:p>
          <a:p>
            <a:pPr marL="0" marR="0">
              <a:lnSpc>
                <a:spcPts val="1400"/>
              </a:lnSpc>
              <a:spcBef>
                <a:spcPts val="1164"/>
              </a:spcBef>
              <a:spcAft>
                <a:spcPct val="0"/>
              </a:spcAft>
            </a:pPr>
            <a:r>
              <a:rPr sz="1400" spc="25">
                <a:solidFill>
                  <a:srgbClr val="1C7EBD"/>
                </a:solidFill>
                <a:latin typeface="JWNNEP+MS-UIGothic"/>
                <a:cs typeface="JWNNEP+MS-UIGothic"/>
              </a:rPr>
              <a:t>提高企</a:t>
            </a:r>
            <a:r>
              <a:rPr sz="1400" spc="23">
                <a:solidFill>
                  <a:srgbClr val="1C7EBD"/>
                </a:solidFill>
                <a:latin typeface="SimSun"/>
                <a:cs typeface="SimSun"/>
              </a:rPr>
              <a:t>业</a:t>
            </a:r>
            <a:r>
              <a:rPr sz="1400" spc="25">
                <a:solidFill>
                  <a:srgbClr val="1C7EBD"/>
                </a:solidFill>
                <a:latin typeface="JWNNEP+MS-UIGothic"/>
                <a:cs typeface="JWNNEP+MS-UIGothic"/>
              </a:rPr>
              <a:t>的</a:t>
            </a:r>
            <a:r>
              <a:rPr sz="1400" spc="25">
                <a:solidFill>
                  <a:srgbClr val="1C7EBD"/>
                </a:solidFill>
                <a:latin typeface="SimSun"/>
                <a:cs typeface="SimSun"/>
              </a:rPr>
              <a:t>竞</a:t>
            </a:r>
            <a:r>
              <a:rPr sz="1400" spc="25">
                <a:solidFill>
                  <a:srgbClr val="1C7EBD"/>
                </a:solidFill>
                <a:latin typeface="JWNNEP+MS-UIGothic"/>
                <a:cs typeface="JWNNEP+MS-UIGothic"/>
              </a:rPr>
              <a:t>争力和市</a:t>
            </a:r>
            <a:r>
              <a:rPr sz="1400" spc="23">
                <a:solidFill>
                  <a:srgbClr val="1C7EBD"/>
                </a:solidFill>
                <a:latin typeface="SimSun"/>
                <a:cs typeface="SimSun"/>
              </a:rPr>
              <a:t>场</a:t>
            </a:r>
            <a:r>
              <a:rPr sz="1400" spc="25">
                <a:solidFill>
                  <a:srgbClr val="1C7EBD"/>
                </a:solidFill>
                <a:latin typeface="JWNNEP+MS-UIGothic"/>
                <a:cs typeface="JWNNEP+MS-UIGothic"/>
              </a:rPr>
              <a:t>地位，从而</a:t>
            </a:r>
            <a:r>
              <a:rPr sz="1400" spc="25">
                <a:solidFill>
                  <a:srgbClr val="1C7EBD"/>
                </a:solidFill>
                <a:latin typeface="SimSun"/>
                <a:cs typeface="SimSun"/>
              </a:rPr>
              <a:t>实现</a:t>
            </a:r>
          </a:p>
          <a:p>
            <a:pPr marL="0" marR="0">
              <a:lnSpc>
                <a:spcPts val="1400"/>
              </a:lnSpc>
              <a:spcBef>
                <a:spcPts val="1114"/>
              </a:spcBef>
              <a:spcAft>
                <a:spcPct val="0"/>
              </a:spcAft>
            </a:pPr>
            <a:r>
              <a:rPr sz="1400" spc="25">
                <a:solidFill>
                  <a:srgbClr val="1C7EBD"/>
                </a:solidFill>
                <a:latin typeface="JWNNEP+MS-UIGothic"/>
                <a:cs typeface="JWNNEP+MS-UIGothic"/>
              </a:rPr>
              <a:t>可持</a:t>
            </a:r>
            <a:r>
              <a:rPr sz="1400" spc="23">
                <a:solidFill>
                  <a:srgbClr val="1C7EBD"/>
                </a:solidFill>
                <a:latin typeface="SimSun"/>
                <a:cs typeface="SimSun"/>
              </a:rPr>
              <a:t>续发</a:t>
            </a:r>
            <a:r>
              <a:rPr sz="1400" spc="25">
                <a:solidFill>
                  <a:srgbClr val="1C7EBD"/>
                </a:solidFill>
                <a:latin typeface="JWNNEP+MS-UIGothic"/>
                <a:cs typeface="JWNNEP+MS-UIGothic"/>
              </a:rPr>
              <a:t>展。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3AEF2"/>
                </a:solidFill>
                <a:latin typeface="JWNNEP+MS-UIGothic"/>
                <a:cs typeface="JWNNEP+MS-UIGothic"/>
              </a:rPr>
              <a:t>合</a:t>
            </a:r>
            <a:r>
              <a:rPr sz="3000">
                <a:solidFill>
                  <a:srgbClr val="43AEF2"/>
                </a:solidFill>
                <a:latin typeface="SimSun"/>
                <a:cs typeface="SimSun"/>
              </a:rPr>
              <a:t>规经营</a:t>
            </a:r>
            <a:r>
              <a:rPr sz="3000">
                <a:solidFill>
                  <a:srgbClr val="43AEF2"/>
                </a:solidFill>
                <a:latin typeface="JWNNEP+MS-UIGothic"/>
                <a:cs typeface="JWNNEP+MS-UIGothic"/>
              </a:rPr>
              <a:t>的案例分析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140075" y="1577078"/>
            <a:ext cx="6793516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WNNEP+MS-UIGothic"/>
                <a:cs typeface="JWNNEP+MS-UIGothic"/>
              </a:rPr>
              <a:t>某知名互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联</a:t>
            </a:r>
            <a:r>
              <a:rPr sz="1500">
                <a:solidFill>
                  <a:srgbClr val="FFFFFF"/>
                </a:solidFill>
                <a:latin typeface="JWNNEP+MS-UIGothic"/>
                <a:cs typeface="JWNNEP+MS-UIGothic"/>
              </a:rPr>
              <a:t>网公司因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违</a:t>
            </a:r>
            <a:r>
              <a:rPr sz="1500">
                <a:solidFill>
                  <a:srgbClr val="FFFFFF"/>
                </a:solidFill>
                <a:latin typeface="JWNNEP+MS-UIGothic"/>
                <a:cs typeface="JWNNEP+MS-UIGothic"/>
              </a:rPr>
              <a:t>反国家相关法律法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FFFFFF"/>
                </a:solidFill>
                <a:latin typeface="JWNNEP+MS-UIGothic"/>
                <a:cs typeface="JWNNEP+MS-UIGothic"/>
              </a:rPr>
              <a:t>被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罚</a:t>
            </a:r>
            <a:r>
              <a:rPr sz="1500">
                <a:solidFill>
                  <a:srgbClr val="FFFFFF"/>
                </a:solidFill>
                <a:latin typeface="JWNNEP+MS-UIGothic"/>
                <a:cs typeface="JWNNEP+MS-UIGothic"/>
              </a:rPr>
              <a:t>款</a:t>
            </a:r>
            <a:r>
              <a:rPr sz="1500">
                <a:solidFill>
                  <a:srgbClr val="FFFFFF"/>
                </a:solidFill>
                <a:latin typeface="EUTVBK+SWTIUL+MicrosoftYaHei"/>
                <a:cs typeface="EUTVBK+SWTIUL+MicrosoftYaHei"/>
              </a:rPr>
              <a:t>1000</a:t>
            </a:r>
            <a:r>
              <a:rPr sz="1500">
                <a:solidFill>
                  <a:srgbClr val="FFFFFF"/>
                </a:solidFill>
                <a:latin typeface="JWNNEP+MS-UIGothic"/>
                <a:cs typeface="JWNNEP+MS-UIGothic"/>
              </a:rPr>
              <a:t>万元，其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违规</a:t>
            </a:r>
            <a:r>
              <a:rPr sz="1500">
                <a:solidFill>
                  <a:srgbClr val="FFFFFF"/>
                </a:solidFill>
                <a:latin typeface="JWNNEP+MS-UIGothic"/>
                <a:cs typeface="JWNNEP+MS-UIGothic"/>
              </a:rPr>
              <a:t>行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140075" y="1851397"/>
            <a:ext cx="6644133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JWNNEP+MS-UIGothic"/>
                <a:cs typeface="JWNNEP+MS-UIGothic"/>
              </a:rPr>
              <a:t>包括未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经</a:t>
            </a:r>
            <a:r>
              <a:rPr sz="1500">
                <a:solidFill>
                  <a:srgbClr val="FFFFFF"/>
                </a:solidFill>
                <a:latin typeface="JWNNEP+MS-UIGothic"/>
                <a:cs typeface="JWNNEP+MS-UIGothic"/>
              </a:rPr>
              <a:t>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FFFFFF"/>
                </a:solidFill>
                <a:latin typeface="JWNNEP+MS-UIGothic"/>
                <a:cs typeface="JWNNEP+MS-UIGothic"/>
              </a:rPr>
              <a:t>同意收集用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FFFFFF"/>
                </a:solidFill>
                <a:latin typeface="JWNNEP+MS-UIGothic"/>
                <a:cs typeface="JWNNEP+MS-UIGothic"/>
              </a:rPr>
              <a:t>个人信息、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FFFFFF"/>
                </a:solidFill>
                <a:latin typeface="JWNNEP+MS-UIGothic"/>
                <a:cs typeface="JWNNEP+MS-UIGothic"/>
              </a:rPr>
              <a:t>制捆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绑</a:t>
            </a:r>
            <a:r>
              <a:rPr sz="1500">
                <a:solidFill>
                  <a:srgbClr val="FFFFFF"/>
                </a:solidFill>
                <a:latin typeface="JWNNEP+MS-UIGothic"/>
                <a:cs typeface="JWNNEP+MS-UIGothic"/>
              </a:rPr>
              <a:t>推广其他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JWNNEP+MS-UIGothic"/>
                <a:cs typeface="JWNNEP+MS-UIGothic"/>
              </a:rPr>
              <a:t>用等。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这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WNNEP+MS-UIGothic"/>
                <a:cs typeface="JWNNEP+MS-UIGothic"/>
              </a:rPr>
              <a:t>一事件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JWNNEP+MS-UIGothic"/>
                <a:cs typeface="JWNNEP+MS-UIGothic"/>
              </a:rPr>
              <a:t>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FFF"/>
                </a:solidFill>
                <a:latin typeface="JWNNEP+MS-UIGothic"/>
                <a:cs typeface="JWNNEP+MS-UIGothic"/>
              </a:rPr>
              <a:t>形象和市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FFFFFF"/>
                </a:solidFill>
                <a:latin typeface="JWNNEP+MS-UIGothic"/>
                <a:cs typeface="JWNNEP+MS-UIGothic"/>
              </a:rPr>
              <a:t>造成了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严</a:t>
            </a:r>
            <a:r>
              <a:rPr sz="1500">
                <a:solidFill>
                  <a:srgbClr val="FFFFFF"/>
                </a:solidFill>
                <a:latin typeface="JWNNEP+MS-UIGothic"/>
                <a:cs typeface="JWNNEP+MS-UIGothic"/>
              </a:rPr>
              <a:t>重影响。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976879" y="3358252"/>
            <a:ext cx="6936220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WNNEP+MS-UIGothic"/>
                <a:cs typeface="JWNNEP+MS-UIGothic"/>
              </a:rPr>
              <a:t>某制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FFFFFF"/>
                </a:solidFill>
                <a:latin typeface="JWNNEP+MS-UIGothic"/>
                <a:cs typeface="JWNNEP+MS-UIGothic"/>
              </a:rPr>
              <a:t>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FFF"/>
                </a:solidFill>
                <a:latin typeface="JWNNEP+MS-UIGothic"/>
                <a:cs typeface="JWNNEP+MS-UIGothic"/>
              </a:rPr>
              <a:t>因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违</a:t>
            </a:r>
            <a:r>
              <a:rPr sz="1500">
                <a:solidFill>
                  <a:srgbClr val="FFFFFF"/>
                </a:solidFill>
                <a:latin typeface="JWNNEP+MS-UIGothic"/>
                <a:cs typeface="JWNNEP+MS-UIGothic"/>
              </a:rPr>
              <a:t>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FFFFFF"/>
                </a:solidFill>
                <a:latin typeface="JWNNEP+MS-UIGothic"/>
                <a:cs typeface="JWNNEP+MS-UIGothic"/>
              </a:rPr>
              <a:t>品生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产质</a:t>
            </a:r>
            <a:r>
              <a:rPr sz="1500">
                <a:solidFill>
                  <a:srgbClr val="FFFFFF"/>
                </a:solidFill>
                <a:latin typeface="JWNNEP+MS-UIGothic"/>
                <a:cs typeface="JWNNEP+MS-UIGothic"/>
              </a:rPr>
              <a:t>量管理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FFFFFF"/>
                </a:solidFill>
                <a:latin typeface="JWNNEP+MS-UIGothic"/>
                <a:cs typeface="JWNNEP+MS-UIGothic"/>
              </a:rPr>
              <a:t>范被收回</a:t>
            </a:r>
            <a:r>
              <a:rPr sz="1500">
                <a:solidFill>
                  <a:srgbClr val="FFFFFF"/>
                </a:solidFill>
                <a:latin typeface="EUTVBK+SWTIUL+MicrosoftYaHei"/>
                <a:cs typeface="EUTVBK+SWTIUL+MicrosoftYaHei"/>
              </a:rPr>
              <a:t>GMP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证书</a:t>
            </a:r>
            <a:r>
              <a:rPr sz="1500">
                <a:solidFill>
                  <a:srgbClr val="FFFFFF"/>
                </a:solidFill>
                <a:latin typeface="JWNNEP+MS-UIGothic"/>
                <a:cs typeface="JWNNEP+MS-UIGothic"/>
              </a:rPr>
              <a:t>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FFFFF"/>
                </a:solidFill>
                <a:latin typeface="JWNNEP+MS-UIGothic"/>
                <a:cs typeface="JWNNEP+MS-UIGothic"/>
              </a:rPr>
              <a:t>致其生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</a:t>
            </a:r>
          </a:p>
          <a:p>
            <a:pPr marL="177800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WNNEP+MS-UIGothic"/>
                <a:cs typeface="JWNNEP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FFFFFF"/>
                </a:solidFill>
                <a:latin typeface="JWNNEP+MS-UIGothic"/>
                <a:cs typeface="JWNNEP+MS-UIGothic"/>
              </a:rPr>
              <a:t>品无法上市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销</a:t>
            </a:r>
            <a:r>
              <a:rPr sz="1500">
                <a:solidFill>
                  <a:srgbClr val="FFFFFF"/>
                </a:solidFill>
                <a:latin typeface="JWNNEP+MS-UIGothic"/>
                <a:cs typeface="JWNNEP+MS-UIGothic"/>
              </a:rPr>
              <a:t>售，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给</a:t>
            </a:r>
            <a:r>
              <a:rPr sz="1500">
                <a:solidFill>
                  <a:srgbClr val="FFFFFF"/>
                </a:solidFill>
                <a:latin typeface="JWNNEP+MS-UIGothic"/>
                <a:cs typeface="JWNNEP+MS-UIGothic"/>
              </a:rPr>
              <a:t>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业带</a:t>
            </a:r>
            <a:r>
              <a:rPr sz="1500">
                <a:solidFill>
                  <a:srgbClr val="FFFFFF"/>
                </a:solidFill>
                <a:latin typeface="JWNNEP+MS-UIGothic"/>
                <a:cs typeface="JWNNEP+MS-UIGothic"/>
              </a:rPr>
              <a:t>来巨大的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经济损</a:t>
            </a:r>
            <a:r>
              <a:rPr sz="1500">
                <a:solidFill>
                  <a:srgbClr val="FFFFFF"/>
                </a:solidFill>
                <a:latin typeface="JWNNEP+MS-UIGothic"/>
                <a:cs typeface="JWNNEP+MS-UIGothic"/>
              </a:rPr>
              <a:t>失。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3140075" y="5140063"/>
            <a:ext cx="7082283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WNNEP+MS-UIGothic"/>
                <a:cs typeface="JWNNEP+MS-UIGothic"/>
              </a:rPr>
              <a:t>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JWNNEP+MS-UIGothic"/>
                <a:cs typeface="JWNNEP+MS-UIGothic"/>
              </a:rPr>
              <a:t>以上案例分析，我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FFFFFF"/>
                </a:solidFill>
                <a:latin typeface="JWNNEP+MS-UIGothic"/>
                <a:cs typeface="JWNNEP+MS-UIGothic"/>
              </a:rPr>
              <a:t>可以看到合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规经营对</a:t>
            </a:r>
            <a:r>
              <a:rPr sz="1500">
                <a:solidFill>
                  <a:srgbClr val="FFFFFF"/>
                </a:solidFill>
                <a:latin typeface="JWNNEP+MS-UIGothic"/>
                <a:cs typeface="JWNNEP+MS-UIGothic"/>
              </a:rPr>
              <a:t>于企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FFF"/>
                </a:solidFill>
                <a:latin typeface="JWNNEP+MS-UIGothic"/>
                <a:cs typeface="JWNNEP+MS-UIGothic"/>
              </a:rPr>
              <a:t>的重要性，只有遵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WNNEP+MS-UIGothic"/>
                <a:cs typeface="JWNNEP+MS-UIGothic"/>
              </a:rPr>
              <a:t>守法律法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FFFFFF"/>
                </a:solidFill>
                <a:latin typeface="JWNNEP+MS-UIGothic"/>
                <a:cs typeface="JWNNEP+MS-UIGothic"/>
              </a:rPr>
              <a:t>和行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业规</a:t>
            </a:r>
            <a:r>
              <a:rPr sz="1500">
                <a:solidFill>
                  <a:srgbClr val="FFFFFF"/>
                </a:solidFill>
                <a:latin typeface="JWNNEP+MS-UIGothic"/>
                <a:cs typeface="JWNNEP+MS-UIGothic"/>
              </a:rPr>
              <a:t>范，企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FFF"/>
                </a:solidFill>
                <a:latin typeface="JWNNEP+MS-UIGothic"/>
                <a:cs typeface="JWNNEP+MS-UIGothic"/>
              </a:rPr>
              <a:t>才能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实现</a:t>
            </a:r>
            <a:r>
              <a:rPr sz="1500">
                <a:solidFill>
                  <a:srgbClr val="FFFFFF"/>
                </a:solidFill>
                <a:latin typeface="JWNNEP+MS-UIGothic"/>
                <a:cs typeface="JWNNEP+MS-UIGothic"/>
              </a:rPr>
              <a:t>可持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续发</a:t>
            </a:r>
            <a:r>
              <a:rPr sz="1500">
                <a:solidFill>
                  <a:srgbClr val="FFFFFF"/>
                </a:solidFill>
                <a:latin typeface="JWNNEP+MS-UIGothic"/>
                <a:cs typeface="JWNNEP+MS-UIGothic"/>
              </a:rPr>
              <a:t>展并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获</a:t>
            </a:r>
            <a:r>
              <a:rPr sz="1500">
                <a:solidFill>
                  <a:srgbClr val="FFFFFF"/>
                </a:solidFill>
                <a:latin typeface="JWNNEP+MS-UIGothic"/>
                <a:cs typeface="JWNNEP+MS-UIGothic"/>
              </a:rPr>
              <a:t>得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FFFFFF"/>
                </a:solidFill>
                <a:latin typeface="JWNNEP+MS-UIGothic"/>
                <a:cs typeface="JWNNEP+MS-UIGothic"/>
              </a:rPr>
              <a:t>期的商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FFF"/>
                </a:solidFill>
                <a:latin typeface="JWNNEP+MS-UIGothic"/>
                <a:cs typeface="JWNNEP+MS-UIGothic"/>
              </a:rPr>
              <a:t>成功。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https://d.book118.com/127101013021006054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VAOISJ+JFWDEM+ArialMT</vt:lpstr>
      <vt:lpstr>Times New Roman</vt:lpstr>
      <vt:lpstr>JWNNEP+MS-UIGothic</vt:lpstr>
      <vt:lpstr>SimSun</vt:lpstr>
      <vt:lpstr>LFRALN+PSIARK+MicrosoftYaHei-Bold</vt:lpstr>
      <vt:lpstr>EUTVBK+SWTIUL+MicrosoftYaHei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2024-09-28T07:35:12.353</cp:lastPrinted>
  <dcterms:created xsi:type="dcterms:W3CDTF">2024-09-27T23:35:12Z</dcterms:created>
  <dcterms:modified xsi:type="dcterms:W3CDTF">2024-09-27T23:35:13Z</dcterms:modified>
</cp:coreProperties>
</file>