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7.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hyperlink" Target="mailto:info@eyefulpresentations.co.uk" TargetMode="External" /><Relationship Id="rId5" Type="http://schemas.openxmlformats.org/officeDocument/2006/relationships/hyperlink" Target="http://www.eyefulpresentations.co.uk/" TargetMode="External" /><Relationship Id="rId6" Type="http://schemas.openxmlformats.org/officeDocument/2006/relationships/image" Target="../media/image5.jpeg"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11E911-2CAF-4C81-A26F-743AC1DDF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B0D7A-19EB-467B-94BD-2D950CFA5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296FAB-8095-4860-B7CA-8F55F43FB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39F1B0-F995-4265-923E-1D6354FA1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3D8216-92FA-4F9B-A6A2-7803B25BD1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35726-D5B4-4147-890E-EA058D7842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C7B3ED-903F-4CA5-834A-244A607BBC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ED3A79-6042-43CE-8642-2E260C544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6B5A15-C6BD-42B6-95CA-2BE9DADE8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0B801-67E9-43C4-9AA5-B82A9DAAC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15C54F-7D20-43DC-A054-9B8437DFB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首页">
    <p:spTree>
      <p:nvGrpSpPr>
        <p:cNvPr id="1" name=""/>
        <p:cNvGrpSpPr/>
        <p:nvPr/>
      </p:nvGrpSpPr>
      <p:grpSpPr>
        <a:xfrm>
          <a:off x="0" y="0"/>
          <a:ext cx="0" cy="0"/>
        </a:xfrm>
      </p:grpSpPr>
      <p:sp>
        <p:nvSpPr>
          <p:cNvPr id="16" name="TextBox 15"/>
          <p:cNvSpPr txBox="1"/>
          <p:nvPr userDrawn="1"/>
        </p:nvSpPr>
        <p:spPr>
          <a:xfrm>
            <a:off x="1556228" y="1191237"/>
            <a:ext cx="7420092" cy="923330"/>
          </a:xfrm>
          <a:prstGeom prst="rect">
            <a:avLst/>
          </a:prstGeom>
          <a:noFill/>
        </p:spPr>
        <p:txBody>
          <a:bodyPr wrap="square" rtlCol="0" anchor="ctr">
            <a:spAutoFit/>
            <a:scene3d>
              <a:camera prst="orthographicFront"/>
              <a:lightRig rig="soft" dir="tl"/>
            </a:scene3d>
            <a:sp3d contourW="25400" prstMaterial="matte">
              <a:bevelT w="25400" h="55880" prst="artDeco"/>
              <a:contourClr>
                <a:schemeClr val="accent2">
                  <a:tint val="20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5400" spc="50" smtClean="0">
                <a:ln w="11430"/>
                <a:solidFill>
                  <a:srgbClr val="3B79CE"/>
                </a:solidFill>
                <a:effectLst>
                  <a:outerShdw blurRad="38100" dist="38100" dir="2700000" algn="tl">
                    <a:srgbClr val="000000">
                      <a:alpha val="43137"/>
                    </a:srgbClr>
                  </a:outerShdw>
                </a:effectLst>
                <a:latin typeface="华康俪金黑W8(P)" panose="020b0800000000000000" pitchFamily="34" charset="-122"/>
                <a:ea typeface="华康俪金黑W8(P)" panose="020b0800000000000000" pitchFamily="34" charset="-122"/>
                <a:cs typeface="经典繁仿黑" pitchFamily="49" charset="-122"/>
              </a:rPr>
              <a:t>模块五</a:t>
            </a:r>
            <a:r>
              <a:rPr lang="zh-CN" altLang="en-US" sz="5400" spc="50" baseline="0" smtClean="0">
                <a:ln w="11430"/>
                <a:solidFill>
                  <a:srgbClr val="3B79CE"/>
                </a:solidFill>
                <a:effectLst>
                  <a:outerShdw blurRad="38100" dist="38100" dir="2700000" algn="tl">
                    <a:srgbClr val="000000">
                      <a:alpha val="43137"/>
                    </a:srgbClr>
                  </a:outerShdw>
                </a:effectLst>
                <a:latin typeface="华康俪金黑W8(P)" panose="020b0800000000000000" pitchFamily="34" charset="-122"/>
                <a:ea typeface="华康俪金黑W8(P)" panose="020b0800000000000000" pitchFamily="34" charset="-122"/>
                <a:cs typeface="经典繁仿黑" pitchFamily="49" charset="-122"/>
              </a:rPr>
              <a:t>   </a:t>
            </a:r>
            <a:r>
              <a:rPr lang="zh-CN" altLang="en-US" sz="5400" spc="50" smtClean="0">
                <a:ln w="11430"/>
                <a:solidFill>
                  <a:srgbClr val="3B79CE"/>
                </a:solidFill>
                <a:effectLst>
                  <a:outerShdw blurRad="38100" dist="38100" dir="2700000" algn="tl">
                    <a:srgbClr val="000000">
                      <a:alpha val="43137"/>
                    </a:srgbClr>
                  </a:outerShdw>
                </a:effectLst>
                <a:latin typeface="华康俪金黑W8(P)" panose="020b0800000000000000" pitchFamily="34" charset="-122"/>
                <a:ea typeface="华康俪金黑W8(P)" panose="020b0800000000000000" pitchFamily="34" charset="-122"/>
                <a:cs typeface="经典繁仿黑" pitchFamily="49" charset="-122"/>
              </a:rPr>
              <a:t>分批法</a:t>
            </a:r>
          </a:p>
        </p:txBody>
      </p:sp>
      <p:cxnSp>
        <p:nvCxnSpPr>
          <p:cNvPr id="20" name="直接连接符 19"/>
          <p:cNvCxnSpPr/>
          <p:nvPr userDrawn="1"/>
        </p:nvCxnSpPr>
        <p:spPr bwMode="auto">
          <a:xfrm flipH="1">
            <a:off x="945683" y="2527276"/>
            <a:ext cx="0" cy="4330725"/>
          </a:xfrm>
          <a:prstGeom prst="line">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21" name="直接连接符 20"/>
          <p:cNvCxnSpPr/>
          <p:nvPr userDrawn="1"/>
        </p:nvCxnSpPr>
        <p:spPr bwMode="auto">
          <a:xfrm flipH="1">
            <a:off x="0" y="2339950"/>
            <a:ext cx="758456" cy="0"/>
          </a:xfrm>
          <a:prstGeom prst="line">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22" name="直接连接符 21"/>
          <p:cNvCxnSpPr/>
          <p:nvPr userDrawn="1"/>
        </p:nvCxnSpPr>
        <p:spPr bwMode="auto">
          <a:xfrm flipH="1">
            <a:off x="945683" y="0"/>
            <a:ext cx="0" cy="2151038"/>
          </a:xfrm>
          <a:prstGeom prst="line">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23" name="直接连接符 22"/>
          <p:cNvCxnSpPr/>
          <p:nvPr userDrawn="1"/>
        </p:nvCxnSpPr>
        <p:spPr bwMode="auto">
          <a:xfrm flipH="1">
            <a:off x="1134500" y="2339950"/>
            <a:ext cx="11057500" cy="0"/>
          </a:xfrm>
          <a:prstGeom prst="line">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cxnSp>
      <p:grpSp>
        <p:nvGrpSpPr>
          <p:cNvPr id="48" name="组合 47"/>
          <p:cNvGrpSpPr/>
          <p:nvPr userDrawn="1"/>
        </p:nvGrpSpPr>
        <p:grpSpPr>
          <a:xfrm>
            <a:off x="759330" y="2151586"/>
            <a:ext cx="376528" cy="376728"/>
            <a:chOff x="759726" y="2151586"/>
            <a:chExt cx="376724" cy="376728"/>
          </a:xfrm>
        </p:grpSpPr>
        <p:sp>
          <p:nvSpPr>
            <p:cNvPr id="40" name="L 形 39"/>
            <p:cNvSpPr/>
            <p:nvPr userDrawn="1"/>
          </p:nvSpPr>
          <p:spPr>
            <a:xfrm>
              <a:off x="759726" y="2391514"/>
              <a:ext cx="136800" cy="136800"/>
            </a:xfrm>
            <a:prstGeom prst="corner">
              <a:avLst>
                <a:gd name="adj1" fmla="val 37486"/>
                <a:gd name="adj2" fmla="val 39273"/>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
          <p:nvSpPr>
            <p:cNvPr id="42" name="L 形 41"/>
            <p:cNvSpPr/>
            <p:nvPr userDrawn="1"/>
          </p:nvSpPr>
          <p:spPr>
            <a:xfrm flipH="1">
              <a:off x="999650" y="2391514"/>
              <a:ext cx="136800" cy="136800"/>
            </a:xfrm>
            <a:prstGeom prst="corner">
              <a:avLst>
                <a:gd name="adj1" fmla="val 37486"/>
                <a:gd name="adj2" fmla="val 39273"/>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
          <p:nvSpPr>
            <p:cNvPr id="43" name="L 形 42"/>
            <p:cNvSpPr/>
            <p:nvPr userDrawn="1"/>
          </p:nvSpPr>
          <p:spPr>
            <a:xfrm flipH="1" flipV="1">
              <a:off x="999650" y="2151586"/>
              <a:ext cx="136800" cy="136800"/>
            </a:xfrm>
            <a:prstGeom prst="corner">
              <a:avLst>
                <a:gd name="adj1" fmla="val 37486"/>
                <a:gd name="adj2" fmla="val 39273"/>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sp>
          <p:nvSpPr>
            <p:cNvPr id="44" name="L 形 43"/>
            <p:cNvSpPr/>
            <p:nvPr userDrawn="1"/>
          </p:nvSpPr>
          <p:spPr>
            <a:xfrm flipV="1">
              <a:off x="759726" y="2151586"/>
              <a:ext cx="136800" cy="136800"/>
            </a:xfrm>
            <a:prstGeom prst="corner">
              <a:avLst>
                <a:gd name="adj1" fmla="val 37486"/>
                <a:gd name="adj2" fmla="val 39273"/>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cxnSp>
          <p:nvCxnSpPr>
            <p:cNvPr id="50" name="直接连接符 49"/>
            <p:cNvCxnSpPr/>
            <p:nvPr userDrawn="1"/>
          </p:nvCxnSpPr>
          <p:spPr bwMode="auto">
            <a:xfrm flipH="1">
              <a:off x="885839" y="2339950"/>
              <a:ext cx="122400" cy="0"/>
            </a:xfrm>
            <a:prstGeom prst="line">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cxnSp>
          <p:nvCxnSpPr>
            <p:cNvPr id="51" name="直接连接符 50"/>
            <p:cNvCxnSpPr/>
            <p:nvPr userDrawn="1"/>
          </p:nvCxnSpPr>
          <p:spPr bwMode="auto">
            <a:xfrm flipH="1">
              <a:off x="946176" y="2278750"/>
              <a:ext cx="0" cy="122400"/>
            </a:xfrm>
            <a:prstGeom prst="line">
              <a:avLst/>
            </a:prstGeom>
            <a:no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cxnSp>
      </p:grpSp>
      <p:pic>
        <p:nvPicPr>
          <p:cNvPr id="28" name="图片 27" descr="未标题-1.png"/>
          <p:cNvPicPr>
            <a:picLocks noChangeAspect="1"/>
          </p:cNvPicPr>
          <p:nvPr userDrawn="1"/>
        </p:nvPicPr>
        <p:blipFill>
          <a:blip r:embed="rId1"/>
          <a:srcRect l="9062" r="9793" b="10416"/>
          <a:stretch>
            <a:fillRect/>
          </a:stretch>
        </p:blipFill>
        <p:spPr>
          <a:xfrm>
            <a:off x="5024430" y="1861913"/>
            <a:ext cx="7000924" cy="4982640"/>
          </a:xfrm>
          <a:prstGeom prst="rect">
            <a:avLst/>
          </a:prstGeom>
        </p:spPr>
      </p:pic>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36" dur="500" fill="hold" grpId="0" nodeType="afterEffect">
                                  <p:stCondLst>
                                    <p:cond delay="0"/>
                                  </p:stCondLst>
                                  <p:iterate type="lt">
                                    <p:tmPct val="18000"/>
                                  </p:iterate>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strVal val="(6*min(max(#ppt_w*#ppt_h,.3),1)-7.4)/-.7*#ppt_w"/>
                                          </p:val>
                                        </p:tav>
                                        <p:tav tm="100000">
                                          <p:val>
                                            <p:strVal val="#ppt_w"/>
                                          </p:val>
                                        </p:tav>
                                      </p:tavLst>
                                    </p:anim>
                                    <p:anim calcmode="lin" valueType="num">
                                      <p:cBhvr>
                                        <p:cTn id="8" dur="500" fill="hold"/>
                                        <p:tgtEl>
                                          <p:spTgt spid="16"/>
                                        </p:tgtEl>
                                        <p:attrNameLst>
                                          <p:attrName>ppt_h</p:attrName>
                                        </p:attrNameLst>
                                      </p:cBhvr>
                                      <p:tavLst>
                                        <p:tav tm="0">
                                          <p:val>
                                            <p:strVal val="(6*min(max(#ppt_w*#ppt_h,.3),1)-7.4)/-.7*#ppt_h"/>
                                          </p:val>
                                        </p:tav>
                                        <p:tav tm="100000">
                                          <p:val>
                                            <p:strVal val="#ppt_h"/>
                                          </p:val>
                                        </p:tav>
                                      </p:tavLst>
                                    </p:anim>
                                    <p:anim calcmode="lin" valueType="num">
                                      <p:cBhvr>
                                        <p:cTn id="9" dur="500" fill="hold"/>
                                        <p:tgtEl>
                                          <p:spTgt spid="16"/>
                                        </p:tgtEl>
                                        <p:attrNameLst>
                                          <p:attrName>ppt_x</p:attrName>
                                        </p:attrNameLst>
                                      </p:cBhvr>
                                      <p:tavLst>
                                        <p:tav tm="0">
                                          <p:val>
                                            <p:fltVal val="0.5"/>
                                          </p:val>
                                        </p:tav>
                                        <p:tav tm="100000">
                                          <p:val>
                                            <p:strVal val="#ppt_x"/>
                                          </p:val>
                                        </p:tav>
                                      </p:tavLst>
                                    </p:anim>
                                    <p:anim calcmode="lin" valueType="num">
                                      <p:cBhvr>
                                        <p:cTn id="10" dur="500" fill="hold"/>
                                        <p:tgtEl>
                                          <p:spTgt spid="16"/>
                                        </p:tgtEl>
                                        <p:attrNameLst>
                                          <p:attrName>ppt_y</p:attrName>
                                        </p:attrNameLst>
                                      </p:cBhvr>
                                      <p:tavLst>
                                        <p:tav tm="0">
                                          <p:val>
                                            <p:strVal val="1+(6*min(max(#ppt_w*#ppt_h,.3),1)-7.4)/-.7*#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自定义版式">
    <p:spTree>
      <p:nvGrpSpPr>
        <p:cNvPr id="1" name=""/>
        <p:cNvGrpSpPr/>
        <p:nvPr/>
      </p:nvGrpSpPr>
      <p:grpSpPr>
        <a:xfrm>
          <a:off x="0" y="0"/>
          <a:ext cx="0" cy="0"/>
        </a:xfrm>
      </p:grpSpPr>
      <p:cxnSp>
        <p:nvCxnSpPr>
          <p:cNvPr id="30" name="直接连接符 29"/>
          <p:cNvCxnSpPr/>
          <p:nvPr userDrawn="1"/>
        </p:nvCxnSpPr>
        <p:spPr>
          <a:xfrm flipV="1">
            <a:off x="11767421" y="6741368"/>
            <a:ext cx="424579" cy="1744"/>
          </a:xfrm>
          <a:prstGeom prst="line">
            <a:avLst/>
          </a:prstGeom>
          <a:ln w="22479">
            <a:solidFill>
              <a:srgbClr val="0066FF"/>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userDrawn="1"/>
        </p:nvCxnSpPr>
        <p:spPr>
          <a:xfrm>
            <a:off x="0" y="6741368"/>
            <a:ext cx="863550" cy="0"/>
          </a:xfrm>
          <a:prstGeom prst="line">
            <a:avLst/>
          </a:prstGeom>
          <a:ln w="22479">
            <a:solidFill>
              <a:srgbClr val="0066FF"/>
            </a:solidFill>
          </a:ln>
        </p:spPr>
        <p:style>
          <a:lnRef idx="1">
            <a:schemeClr val="accent1"/>
          </a:lnRef>
          <a:fillRef idx="0">
            <a:schemeClr val="accent1"/>
          </a:fillRef>
          <a:effectRef idx="0">
            <a:schemeClr val="accent1"/>
          </a:effectRef>
          <a:fontRef idx="minor">
            <a:schemeClr val="tx1"/>
          </a:fontRef>
        </p:style>
      </p:cxnSp>
      <p:grpSp>
        <p:nvGrpSpPr>
          <p:cNvPr id="32" name="组合 31"/>
          <p:cNvGrpSpPr/>
          <p:nvPr userDrawn="1"/>
        </p:nvGrpSpPr>
        <p:grpSpPr>
          <a:xfrm>
            <a:off x="10846054" y="6343232"/>
            <a:ext cx="935617" cy="936104"/>
            <a:chOff x="5631123" y="6343232"/>
            <a:chExt cx="936104" cy="936104"/>
          </a:xfrm>
        </p:grpSpPr>
        <p:sp>
          <p:nvSpPr>
            <p:cNvPr id="33" name="弦形 32"/>
            <p:cNvSpPr/>
            <p:nvPr userDrawn="1"/>
          </p:nvSpPr>
          <p:spPr>
            <a:xfrm rot="6746465">
              <a:off x="5737587" y="6451264"/>
              <a:ext cx="720000" cy="720000"/>
            </a:xfrm>
            <a:prstGeom prst="chord">
              <a:avLst>
                <a:gd name="adj1" fmla="val 3577158"/>
                <a:gd name="adj2" fmla="val 15329001"/>
              </a:avLst>
            </a:prstGeom>
            <a:solidFill>
              <a:srgbClr val="006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p>
          </p:txBody>
        </p:sp>
        <p:sp>
          <p:nvSpPr>
            <p:cNvPr id="34" name="弧形 33"/>
            <p:cNvSpPr/>
            <p:nvPr userDrawn="1"/>
          </p:nvSpPr>
          <p:spPr>
            <a:xfrm>
              <a:off x="5631123" y="6343232"/>
              <a:ext cx="936104" cy="936104"/>
            </a:xfrm>
            <a:prstGeom prst="arc">
              <a:avLst>
                <a:gd name="adj1" fmla="val 11317002"/>
                <a:gd name="adj2" fmla="val 21097504"/>
              </a:avLst>
            </a:prstGeom>
            <a:ln w="22479">
              <a:solidFill>
                <a:srgbClr val="0066FF"/>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grpSp>
      <p:grpSp>
        <p:nvGrpSpPr>
          <p:cNvPr id="35" name="组合 34"/>
          <p:cNvGrpSpPr/>
          <p:nvPr userDrawn="1"/>
        </p:nvGrpSpPr>
        <p:grpSpPr>
          <a:xfrm>
            <a:off x="845849" y="6345343"/>
            <a:ext cx="935617" cy="936104"/>
            <a:chOff x="846290" y="6343232"/>
            <a:chExt cx="936104" cy="936104"/>
          </a:xfrm>
        </p:grpSpPr>
        <p:sp>
          <p:nvSpPr>
            <p:cNvPr id="36" name="弦形 35"/>
            <p:cNvSpPr/>
            <p:nvPr userDrawn="1"/>
          </p:nvSpPr>
          <p:spPr>
            <a:xfrm rot="6746465">
              <a:off x="952754" y="6453395"/>
              <a:ext cx="720000" cy="720000"/>
            </a:xfrm>
            <a:prstGeom prst="chord">
              <a:avLst>
                <a:gd name="adj1" fmla="val 3577158"/>
                <a:gd name="adj2" fmla="val 15329001"/>
              </a:avLst>
            </a:prstGeom>
            <a:solidFill>
              <a:srgbClr val="006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p>
          </p:txBody>
        </p:sp>
        <p:sp>
          <p:nvSpPr>
            <p:cNvPr id="37" name="弧形 36"/>
            <p:cNvSpPr/>
            <p:nvPr userDrawn="1"/>
          </p:nvSpPr>
          <p:spPr>
            <a:xfrm>
              <a:off x="846290" y="6343232"/>
              <a:ext cx="936104" cy="936104"/>
            </a:xfrm>
            <a:prstGeom prst="arc">
              <a:avLst>
                <a:gd name="adj1" fmla="val 11317002"/>
                <a:gd name="adj2" fmla="val 21097504"/>
              </a:avLst>
            </a:prstGeom>
            <a:ln w="22479">
              <a:solidFill>
                <a:srgbClr val="0066FF"/>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grpSp>
      <p:grpSp>
        <p:nvGrpSpPr>
          <p:cNvPr id="38" name="组合 37"/>
          <p:cNvGrpSpPr/>
          <p:nvPr userDrawn="1"/>
        </p:nvGrpSpPr>
        <p:grpSpPr>
          <a:xfrm>
            <a:off x="1776301" y="6345343"/>
            <a:ext cx="935617" cy="936104"/>
            <a:chOff x="846290" y="6343232"/>
            <a:chExt cx="936104" cy="936104"/>
          </a:xfrm>
        </p:grpSpPr>
        <p:sp>
          <p:nvSpPr>
            <p:cNvPr id="39" name="弦形 38"/>
            <p:cNvSpPr/>
            <p:nvPr userDrawn="1"/>
          </p:nvSpPr>
          <p:spPr>
            <a:xfrm rot="6746465">
              <a:off x="952754" y="6453395"/>
              <a:ext cx="720000" cy="720000"/>
            </a:xfrm>
            <a:prstGeom prst="chord">
              <a:avLst>
                <a:gd name="adj1" fmla="val 3577158"/>
                <a:gd name="adj2" fmla="val 15329001"/>
              </a:avLst>
            </a:prstGeom>
            <a:solidFill>
              <a:srgbClr val="006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p>
          </p:txBody>
        </p:sp>
        <p:sp>
          <p:nvSpPr>
            <p:cNvPr id="40" name="弧形 39"/>
            <p:cNvSpPr/>
            <p:nvPr userDrawn="1"/>
          </p:nvSpPr>
          <p:spPr>
            <a:xfrm>
              <a:off x="846290" y="6343232"/>
              <a:ext cx="936104" cy="936104"/>
            </a:xfrm>
            <a:prstGeom prst="arc">
              <a:avLst>
                <a:gd name="adj1" fmla="val 11317002"/>
                <a:gd name="adj2" fmla="val 21097504"/>
              </a:avLst>
            </a:prstGeom>
            <a:ln w="22479">
              <a:solidFill>
                <a:srgbClr val="0066FF"/>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grpSp>
      <p:grpSp>
        <p:nvGrpSpPr>
          <p:cNvPr id="41" name="组合 40"/>
          <p:cNvGrpSpPr/>
          <p:nvPr userDrawn="1"/>
        </p:nvGrpSpPr>
        <p:grpSpPr>
          <a:xfrm>
            <a:off x="2706752" y="6345343"/>
            <a:ext cx="935617" cy="936104"/>
            <a:chOff x="846290" y="6343232"/>
            <a:chExt cx="936104" cy="936104"/>
          </a:xfrm>
        </p:grpSpPr>
        <p:sp>
          <p:nvSpPr>
            <p:cNvPr id="42" name="弦形 41"/>
            <p:cNvSpPr/>
            <p:nvPr userDrawn="1"/>
          </p:nvSpPr>
          <p:spPr>
            <a:xfrm rot="6746465">
              <a:off x="952754" y="6453395"/>
              <a:ext cx="720000" cy="720000"/>
            </a:xfrm>
            <a:prstGeom prst="chord">
              <a:avLst>
                <a:gd name="adj1" fmla="val 3577158"/>
                <a:gd name="adj2" fmla="val 15329001"/>
              </a:avLst>
            </a:prstGeom>
            <a:solidFill>
              <a:srgbClr val="006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p>
          </p:txBody>
        </p:sp>
        <p:sp>
          <p:nvSpPr>
            <p:cNvPr id="43" name="弧形 42"/>
            <p:cNvSpPr/>
            <p:nvPr userDrawn="1"/>
          </p:nvSpPr>
          <p:spPr>
            <a:xfrm>
              <a:off x="846290" y="6343232"/>
              <a:ext cx="936104" cy="936104"/>
            </a:xfrm>
            <a:prstGeom prst="arc">
              <a:avLst>
                <a:gd name="adj1" fmla="val 11317002"/>
                <a:gd name="adj2" fmla="val 21097504"/>
              </a:avLst>
            </a:prstGeom>
            <a:ln w="22479">
              <a:solidFill>
                <a:srgbClr val="0066FF"/>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grpSp>
      <p:cxnSp>
        <p:nvCxnSpPr>
          <p:cNvPr id="44" name="直接连接符 43"/>
          <p:cNvCxnSpPr/>
          <p:nvPr userDrawn="1"/>
        </p:nvCxnSpPr>
        <p:spPr>
          <a:xfrm>
            <a:off x="3626911" y="6741368"/>
            <a:ext cx="7232233" cy="0"/>
          </a:xfrm>
          <a:prstGeom prst="line">
            <a:avLst/>
          </a:prstGeom>
          <a:ln w="22479">
            <a:solidFill>
              <a:srgbClr val="0066FF"/>
            </a:solidFill>
          </a:ln>
        </p:spPr>
        <p:style>
          <a:lnRef idx="1">
            <a:schemeClr val="accent1"/>
          </a:lnRef>
          <a:fillRef idx="0">
            <a:schemeClr val="accent1"/>
          </a:fillRef>
          <a:effectRef idx="0">
            <a:schemeClr val="accent1"/>
          </a:effectRef>
          <a:fontRef idx="minor">
            <a:schemeClr val="tx1"/>
          </a:fontRef>
        </p:style>
      </p:cxnSp>
      <p:sp>
        <p:nvSpPr>
          <p:cNvPr id="45" name="TextBox 15"/>
          <p:cNvSpPr txBox="1"/>
          <p:nvPr userDrawn="1"/>
        </p:nvSpPr>
        <p:spPr>
          <a:xfrm>
            <a:off x="10918024" y="6488668"/>
            <a:ext cx="79167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800" smtClean="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rPr>
              <a:t>‹#›</a:t>
            </a:fld>
            <a:r>
              <a:rPr lang="zh-CN" altLang="en-US" sz="1800" smtClean="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1800" b="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
        <p:nvSpPr>
          <p:cNvPr id="46" name="TextBox 45"/>
          <p:cNvSpPr txBox="1"/>
          <p:nvPr userDrawn="1"/>
        </p:nvSpPr>
        <p:spPr>
          <a:xfrm>
            <a:off x="1106017" y="6488668"/>
            <a:ext cx="415282"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smtClean="0">
                <a:solidFill>
                  <a:schemeClr val="bg1"/>
                </a:solidFill>
                <a:latin typeface="微软雅黑" panose="020b0503020204020204" pitchFamily="34" charset="-122"/>
                <a:ea typeface="微软雅黑" panose="020b0503020204020204" pitchFamily="34" charset="-122"/>
              </a:rPr>
              <a:t>目</a:t>
            </a:r>
            <a:endParaRPr lang="zh-CN" altLang="en-US" sz="1800">
              <a:solidFill>
                <a:schemeClr val="bg1"/>
              </a:solidFill>
              <a:latin typeface="微软雅黑" panose="020b0503020204020204" pitchFamily="34" charset="-122"/>
              <a:ea typeface="微软雅黑" panose="020b0503020204020204" pitchFamily="34" charset="-122"/>
            </a:endParaRPr>
          </a:p>
        </p:txBody>
      </p:sp>
      <p:sp>
        <p:nvSpPr>
          <p:cNvPr id="47" name="TextBox 46"/>
          <p:cNvSpPr txBox="1"/>
          <p:nvPr userDrawn="1"/>
        </p:nvSpPr>
        <p:spPr>
          <a:xfrm>
            <a:off x="2036468" y="6488668"/>
            <a:ext cx="415282"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smtClean="0">
                <a:solidFill>
                  <a:schemeClr val="bg1"/>
                </a:solidFill>
                <a:latin typeface="微软雅黑" panose="020b0503020204020204" pitchFamily="34" charset="-122"/>
                <a:ea typeface="微软雅黑" panose="020b0503020204020204" pitchFamily="34" charset="-122"/>
              </a:rPr>
              <a:t>录</a:t>
            </a:r>
            <a:endParaRPr lang="zh-CN" altLang="en-US" sz="1800">
              <a:solidFill>
                <a:schemeClr val="bg1"/>
              </a:solidFill>
              <a:latin typeface="微软雅黑" panose="020b0503020204020204" pitchFamily="34" charset="-122"/>
              <a:ea typeface="微软雅黑" panose="020b0503020204020204" pitchFamily="34" charset="-122"/>
            </a:endParaRPr>
          </a:p>
        </p:txBody>
      </p:sp>
      <p:sp>
        <p:nvSpPr>
          <p:cNvPr id="48" name="TextBox 47"/>
          <p:cNvSpPr txBox="1"/>
          <p:nvPr userDrawn="1"/>
        </p:nvSpPr>
        <p:spPr>
          <a:xfrm>
            <a:off x="2966920" y="6488734"/>
            <a:ext cx="415282"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smtClean="0">
                <a:solidFill>
                  <a:schemeClr val="bg1"/>
                </a:solidFill>
                <a:latin typeface="微软雅黑" panose="020b0503020204020204" pitchFamily="34" charset="-122"/>
                <a:ea typeface="微软雅黑" panose="020b0503020204020204" pitchFamily="34" charset="-122"/>
              </a:rPr>
              <a:t>页</a:t>
            </a:r>
            <a:endParaRPr lang="zh-CN" altLang="en-US" sz="1800">
              <a:solidFill>
                <a:schemeClr val="bg1"/>
              </a:solidFill>
              <a:latin typeface="微软雅黑" panose="020b0503020204020204" pitchFamily="34" charset="-122"/>
              <a:ea typeface="微软雅黑" panose="020b0503020204020204" pitchFamily="34" charset="-122"/>
            </a:endParaRPr>
          </a:p>
        </p:txBody>
      </p:sp>
      <p:cxnSp>
        <p:nvCxnSpPr>
          <p:cNvPr id="49" name="直接连接符 48"/>
          <p:cNvCxnSpPr/>
          <p:nvPr userDrawn="1"/>
        </p:nvCxnSpPr>
        <p:spPr>
          <a:xfrm flipH="1" flipV="1">
            <a:off x="842152" y="-1"/>
            <a:ext cx="0" cy="540000"/>
          </a:xfrm>
          <a:prstGeom prst="line">
            <a:avLst/>
          </a:prstGeom>
          <a:ln w="762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userDrawn="1"/>
        </p:nvCxnSpPr>
        <p:spPr>
          <a:xfrm flipH="1">
            <a:off x="999233" y="0"/>
            <a:ext cx="0" cy="396000"/>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1" name="矩形 24"/>
          <p:cNvSpPr>
            <a:spLocks noChangeArrowheads="1"/>
          </p:cNvSpPr>
          <p:nvPr userDrawn="1"/>
        </p:nvSpPr>
        <p:spPr bwMode="auto">
          <a:xfrm>
            <a:off x="1229673" y="170112"/>
            <a:ext cx="1768666" cy="369332"/>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800" b="1" smtClean="0">
                <a:solidFill>
                  <a:srgbClr val="00B0F0"/>
                </a:solidFill>
                <a:ea typeface="微软雅黑" panose="020b0503020204020204" pitchFamily="34" charset="-122"/>
                <a:cs typeface="Arial Unicode MS" panose="020b0604020202020204" pitchFamily="34" charset="-122"/>
              </a:rPr>
              <a:t>CONTENTS PAGE</a:t>
            </a:r>
            <a:endParaRPr lang="zh-CN" altLang="en-US" sz="1800" b="1">
              <a:solidFill>
                <a:srgbClr val="00B0F0"/>
              </a:solidFill>
              <a:ea typeface="微软雅黑" panose="020b0503020204020204" pitchFamily="34" charset="-122"/>
              <a:cs typeface="Arial Unicode MS" panose="020b0604020202020204" pitchFamily="3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自定义版式">
    <p:spTree>
      <p:nvGrpSpPr>
        <p:cNvPr id="1" name=""/>
        <p:cNvGrpSpPr/>
        <p:nvPr/>
      </p:nvGrpSpPr>
      <p:grpSpPr>
        <a:xfrm>
          <a:off x="0" y="0"/>
          <a:ext cx="0" cy="0"/>
        </a:xfrm>
      </p:grpSpPr>
      <p:sp>
        <p:nvSpPr>
          <p:cNvPr id="3" name="TextBox 2"/>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模块五</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5" name="TextBox 4"/>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分 批 法</a:t>
            </a:r>
          </a:p>
        </p:txBody>
      </p:sp>
      <p:sp>
        <p:nvSpPr>
          <p:cNvPr id="4" name="TextBox 8"/>
          <p:cNvSpPr txBox="1"/>
          <p:nvPr userDrawn="1"/>
        </p:nvSpPr>
        <p:spPr>
          <a:xfrm>
            <a:off x="971508" y="159023"/>
            <a:ext cx="584457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0" smtClean="0">
                <a:solidFill>
                  <a:srgbClr val="5F5E5C"/>
                </a:solidFill>
                <a:latin typeface="华康俪金黑W8(P)" panose="020b0800000000000000" pitchFamily="34" charset="-122"/>
                <a:ea typeface="华康俪金黑W8(P)" panose="020b0800000000000000" pitchFamily="34" charset="-122"/>
              </a:rPr>
              <a:t>第一节  分批法概述</a:t>
            </a:r>
            <a:endParaRPr lang="zh-CN" altLang="en-US" sz="2400" b="0">
              <a:solidFill>
                <a:srgbClr val="5F5E5C"/>
              </a:solidFill>
              <a:latin typeface="华康俪金黑W8(P)" panose="020b0800000000000000" pitchFamily="34" charset="-122"/>
              <a:ea typeface="华康俪金黑W8(P)" panose="020b0800000000000000" pitchFamily="3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7" name="TextBox 8"/>
          <p:cNvSpPr txBox="1"/>
          <p:nvPr userDrawn="1"/>
        </p:nvSpPr>
        <p:spPr>
          <a:xfrm>
            <a:off x="965808" y="159023"/>
            <a:ext cx="584457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0" smtClean="0">
                <a:solidFill>
                  <a:srgbClr val="5F5E5C"/>
                </a:solidFill>
                <a:latin typeface="华康俪金黑W8(P)" panose="020b0800000000000000" pitchFamily="34" charset="-122"/>
                <a:ea typeface="华康俪金黑W8(P)" panose="020b0800000000000000" pitchFamily="34" charset="-122"/>
              </a:rPr>
              <a:t>第二节  分批法的应用</a:t>
            </a:r>
            <a:endParaRPr lang="zh-CN" altLang="en-US" sz="2400" b="0">
              <a:solidFill>
                <a:srgbClr val="5F5E5C"/>
              </a:solidFill>
              <a:latin typeface="华康俪金黑W8(P)" panose="020b0800000000000000" pitchFamily="34" charset="-122"/>
              <a:ea typeface="华康俪金黑W8(P)" panose="020b0800000000000000" pitchFamily="34" charset="-122"/>
            </a:endParaRPr>
          </a:p>
        </p:txBody>
      </p:sp>
      <p:sp>
        <p:nvSpPr>
          <p:cNvPr id="6" name="TextBox 5"/>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模块五</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TextBox 7"/>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分 批 法</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最后空白">
    <p:spTree>
      <p:nvGrpSpPr>
        <p:cNvPr id="1" name=""/>
        <p:cNvGrpSpPr/>
        <p:nvPr/>
      </p:nvGrpSpPr>
      <p:grpSpPr>
        <a:xfrm>
          <a:off x="0" y="0"/>
          <a:ext cx="0" cy="0"/>
        </a:xfrm>
      </p:grpSpPr>
      <p:pic>
        <p:nvPicPr>
          <p:cNvPr id="3" name="Picture 2" descr="C:\Documents and Settings\tdz\桌面\新建文件夹\为高手鼓掌.jpg"/>
          <p:cNvPicPr>
            <a:picLocks noChangeAspect="1" noChangeArrowheads="1"/>
          </p:cNvPicPr>
          <p:nvPr userDrawn="1"/>
        </p:nvPicPr>
        <p:blipFill>
          <a:blip r:embed="rId1"/>
          <a:stretch>
            <a:fillRect/>
          </a:stretch>
        </p:blipFill>
        <p:spPr bwMode="auto">
          <a:xfrm>
            <a:off x="77417" y="4636410"/>
            <a:ext cx="2908042" cy="1818421"/>
          </a:xfrm>
          <a:prstGeom prst="rect">
            <a:avLst/>
          </a:prstGeom>
          <a:noFill/>
          <a:ln w="28575">
            <a:solidFill>
              <a:srgbClr val="3B79CE"/>
            </a:solidFill>
          </a:ln>
          <a:effectLst/>
          <a:extLst>
            <a:ext uri="{909E8E84-426E-40DD-AFC4-6F175D3DCCD1}">
              <a14:hiddenFill xmlns:a14="http://schemas.microsoft.com/office/drawing/2010/main">
                <a:solidFill>
                  <a:srgbClr val="FFFFFF"/>
                </a:solidFill>
              </a14:hiddenFill>
            </a:ext>
          </a:extLst>
        </p:spPr>
      </p:pic>
      <p:pic>
        <p:nvPicPr>
          <p:cNvPr id="4" name="Picture 3" descr="C:\Documents and Settings\tdz\桌面\新建文件夹\20121281732304920306.jpg"/>
          <p:cNvPicPr>
            <a:picLocks noChangeAspect="1" noChangeArrowheads="1"/>
          </p:cNvPicPr>
          <p:nvPr userDrawn="1"/>
        </p:nvPicPr>
        <p:blipFill>
          <a:blip r:embed="rId2"/>
          <a:stretch>
            <a:fillRect/>
          </a:stretch>
        </p:blipFill>
        <p:spPr bwMode="auto">
          <a:xfrm>
            <a:off x="3123806" y="4636410"/>
            <a:ext cx="2908042" cy="1818421"/>
          </a:xfrm>
          <a:prstGeom prst="rect">
            <a:avLst/>
          </a:prstGeom>
          <a:noFill/>
          <a:ln w="28575">
            <a:solidFill>
              <a:srgbClr val="3B79CE"/>
            </a:solidFill>
          </a:ln>
          <a:effectLst/>
          <a:extLst>
            <a:ext uri="{909E8E84-426E-40DD-AFC4-6F175D3DCCD1}">
              <a14:hiddenFill xmlns:a14="http://schemas.microsoft.com/office/drawing/2010/main">
                <a:solidFill>
                  <a:srgbClr val="FFFFFF"/>
                </a:solidFill>
              </a14:hiddenFill>
            </a:ext>
          </a:extLst>
        </p:spPr>
      </p:pic>
      <p:pic>
        <p:nvPicPr>
          <p:cNvPr id="5" name="Picture 4" descr="C:\Documents and Settings\tdz\桌面\新建文件夹\2012511855371554.jpg"/>
          <p:cNvPicPr>
            <a:picLocks noChangeAspect="1" noChangeArrowheads="1"/>
          </p:cNvPicPr>
          <p:nvPr userDrawn="1"/>
        </p:nvPicPr>
        <p:blipFill>
          <a:blip r:embed="rId3"/>
          <a:stretch>
            <a:fillRect/>
          </a:stretch>
        </p:blipFill>
        <p:spPr bwMode="auto">
          <a:xfrm>
            <a:off x="6152987" y="4636410"/>
            <a:ext cx="2908042" cy="1818421"/>
          </a:xfrm>
          <a:prstGeom prst="rect">
            <a:avLst/>
          </a:prstGeom>
          <a:noFill/>
          <a:ln w="28575">
            <a:solidFill>
              <a:srgbClr val="3B79CE"/>
            </a:solidFill>
          </a:ln>
          <a:effectLst/>
          <a:extLst>
            <a:ext uri="{909E8E84-426E-40DD-AFC4-6F175D3DCCD1}">
              <a14:hiddenFill xmlns:a14="http://schemas.microsoft.com/office/drawing/2010/main">
                <a:solidFill>
                  <a:srgbClr val="FFFFFF"/>
                </a:solidFill>
              </a14:hiddenFill>
            </a:ext>
          </a:extLst>
        </p:spPr>
      </p:pic>
      <p:sp>
        <p:nvSpPr>
          <p:cNvPr id="6" name="Oval 60">
            <a:hlinkClick r:id="rId4"/>
          </p:cNvPr>
          <p:cNvSpPr>
            <a:spLocks noChangeArrowheads="1"/>
          </p:cNvSpPr>
          <p:nvPr userDrawn="1"/>
        </p:nvSpPr>
        <p:spPr bwMode="auto">
          <a:xfrm>
            <a:off x="5964336" y="2757882"/>
            <a:ext cx="443894" cy="523996"/>
          </a:xfrm>
          <a:prstGeom prst="ellipse">
            <a:avLst/>
          </a:prstGeom>
          <a:solidFill>
            <a:srgbClr val="0079C5">
              <a:alpha val="0"/>
            </a:srgbClr>
          </a:solidFill>
          <a:ln w="33338">
            <a:no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000000"/>
              </a:solidFill>
              <a:latin typeface="Arial" pitchFamily="34" charset="0"/>
            </a:endParaRPr>
          </a:p>
        </p:txBody>
      </p:sp>
      <p:sp>
        <p:nvSpPr>
          <p:cNvPr id="7" name="Oval 61">
            <a:hlinkClick r:id="rId5"/>
          </p:cNvPr>
          <p:cNvSpPr>
            <a:spLocks noChangeArrowheads="1"/>
          </p:cNvSpPr>
          <p:nvPr userDrawn="1"/>
        </p:nvSpPr>
        <p:spPr bwMode="auto">
          <a:xfrm>
            <a:off x="5976295" y="3566502"/>
            <a:ext cx="419977" cy="521615"/>
          </a:xfrm>
          <a:prstGeom prst="ellipse">
            <a:avLst/>
          </a:prstGeom>
          <a:solidFill>
            <a:srgbClr val="0079C5">
              <a:alpha val="0"/>
            </a:srgbClr>
          </a:solidFill>
          <a:ln w="33338">
            <a:no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000000"/>
              </a:solidFill>
              <a:latin typeface="Arial" pitchFamily="34" charset="0"/>
            </a:endParaRPr>
          </a:p>
        </p:txBody>
      </p:sp>
      <p:sp>
        <p:nvSpPr>
          <p:cNvPr id="8" name="矩形​​ 5"/>
          <p:cNvSpPr>
            <a:spLocks noChangeArrowheads="1"/>
          </p:cNvSpPr>
          <p:nvPr userDrawn="1"/>
        </p:nvSpPr>
        <p:spPr bwMode="auto">
          <a:xfrm>
            <a:off x="-1586" y="0"/>
            <a:ext cx="12187237" cy="4485728"/>
          </a:xfrm>
          <a:prstGeom prst="rect">
            <a:avLst/>
          </a:prstGeom>
          <a:solidFill>
            <a:srgbClr val="3B79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ym typeface="Arial" pitchFamily="34" charset="0"/>
            </a:endParaRPr>
          </a:p>
        </p:txBody>
      </p:sp>
      <p:sp>
        <p:nvSpPr>
          <p:cNvPr id="10" name="Line 5"/>
          <p:cNvSpPr>
            <a:spLocks noChangeShapeType="1"/>
          </p:cNvSpPr>
          <p:nvPr userDrawn="1"/>
        </p:nvSpPr>
        <p:spPr bwMode="auto">
          <a:xfrm>
            <a:off x="-1587" y="3914247"/>
            <a:ext cx="1922479" cy="15481"/>
          </a:xfrm>
          <a:prstGeom prst="line">
            <a:avLst/>
          </a:prstGeom>
          <a:noFill/>
          <a:ln w="33338">
            <a:solidFill>
              <a:srgbClr val="FFFFFF"/>
            </a:solid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11" name="Line 19"/>
          <p:cNvSpPr>
            <a:spLocks noChangeShapeType="1"/>
          </p:cNvSpPr>
          <p:nvPr userDrawn="1"/>
        </p:nvSpPr>
        <p:spPr bwMode="auto">
          <a:xfrm flipH="1">
            <a:off x="1920893" y="2741209"/>
            <a:ext cx="199973" cy="1188519"/>
          </a:xfrm>
          <a:prstGeom prst="line">
            <a:avLst/>
          </a:prstGeom>
          <a:noFill/>
          <a:ln w="33338">
            <a:solidFill>
              <a:schemeClr val="bg1"/>
            </a:solid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12" name="Line 21"/>
          <p:cNvSpPr>
            <a:spLocks noChangeShapeType="1"/>
          </p:cNvSpPr>
          <p:nvPr userDrawn="1"/>
        </p:nvSpPr>
        <p:spPr bwMode="auto">
          <a:xfrm>
            <a:off x="3133423" y="2562571"/>
            <a:ext cx="7936" cy="1806596"/>
          </a:xfrm>
          <a:prstGeom prst="line">
            <a:avLst/>
          </a:prstGeom>
          <a:noFill/>
          <a:ln w="33338">
            <a:solidFill>
              <a:schemeClr val="bg1"/>
            </a:solid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1" name="Freeform 11"/>
          <p:cNvSpPr/>
          <p:nvPr userDrawn="1"/>
        </p:nvSpPr>
        <p:spPr bwMode="auto">
          <a:xfrm>
            <a:off x="1152746" y="2738824"/>
            <a:ext cx="980819" cy="198880"/>
          </a:xfrm>
          <a:custGeom>
            <a:gdLst>
              <a:gd name="T0" fmla="*/ 0 w 618"/>
              <a:gd name="T1" fmla="*/ 167 h 167"/>
              <a:gd name="T2" fmla="*/ 616 w 618"/>
              <a:gd name="T3" fmla="*/ 20 h 167"/>
              <a:gd name="T4" fmla="*/ 618 w 618"/>
              <a:gd name="T5" fmla="*/ 0 h 167"/>
              <a:gd name="T6" fmla="*/ 2 w 618"/>
              <a:gd name="T7" fmla="*/ 153 h 167"/>
              <a:gd name="T8" fmla="*/ 0 60000 65536"/>
              <a:gd name="T9" fmla="*/ 0 60000 65536"/>
              <a:gd name="T10" fmla="*/ 0 60000 65536"/>
              <a:gd name="T11" fmla="*/ 0 60000 65536"/>
              <a:gd name="T12" fmla="*/ 0 w 618"/>
              <a:gd name="T13" fmla="*/ 0 h 167"/>
              <a:gd name="T14" fmla="*/ 618 w 618"/>
              <a:gd name="T15" fmla="*/ 167 h 167"/>
            </a:gdLst>
            <a:cxnLst>
              <a:cxn ang="T8">
                <a:pos x="T0" y="T1"/>
              </a:cxn>
              <a:cxn ang="T9">
                <a:pos x="T2" y="T3"/>
              </a:cxn>
              <a:cxn ang="T10">
                <a:pos x="T4" y="T5"/>
              </a:cxn>
              <a:cxn ang="T11">
                <a:pos x="T6" y="T7"/>
              </a:cxn>
            </a:cxnLst>
            <a:rect l="T12" t="T13" r="T14" b="T15"/>
            <a:pathLst>
              <a:path w="618" h="167">
                <a:moveTo>
                  <a:pt x="0" y="167"/>
                </a:moveTo>
                <a:lnTo>
                  <a:pt x="616" y="20"/>
                </a:lnTo>
                <a:lnTo>
                  <a:pt x="618" y="0"/>
                </a:lnTo>
                <a:lnTo>
                  <a:pt x="2" y="153"/>
                </a:lnTo>
              </a:path>
            </a:pathLst>
          </a:custGeom>
          <a:solidFill>
            <a:schemeClr val="bg1"/>
          </a:solidFill>
          <a:ln w="11113" cap="flat">
            <a:solidFill>
              <a:schemeClr val="bg1"/>
            </a:solidFill>
            <a:prstDash val="solid"/>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2" name="Freeform 13"/>
          <p:cNvSpPr/>
          <p:nvPr userDrawn="1"/>
        </p:nvSpPr>
        <p:spPr bwMode="auto">
          <a:xfrm>
            <a:off x="2101818" y="2460157"/>
            <a:ext cx="1566455" cy="309635"/>
          </a:xfrm>
          <a:custGeom>
            <a:gdLst>
              <a:gd name="T0" fmla="*/ 0 w 987"/>
              <a:gd name="T1" fmla="*/ 260 h 260"/>
              <a:gd name="T2" fmla="*/ 985 w 987"/>
              <a:gd name="T3" fmla="*/ 19 h 260"/>
              <a:gd name="T4" fmla="*/ 987 w 987"/>
              <a:gd name="T5" fmla="*/ 0 h 260"/>
              <a:gd name="T6" fmla="*/ 8 w 987"/>
              <a:gd name="T7" fmla="*/ 238 h 260"/>
              <a:gd name="T8" fmla="*/ 0 60000 65536"/>
              <a:gd name="T9" fmla="*/ 0 60000 65536"/>
              <a:gd name="T10" fmla="*/ 0 60000 65536"/>
              <a:gd name="T11" fmla="*/ 0 60000 65536"/>
              <a:gd name="T12" fmla="*/ 0 w 987"/>
              <a:gd name="T13" fmla="*/ 0 h 260"/>
              <a:gd name="T14" fmla="*/ 987 w 987"/>
              <a:gd name="T15" fmla="*/ 260 h 260"/>
            </a:gdLst>
            <a:cxnLst>
              <a:cxn ang="T8">
                <a:pos x="T0" y="T1"/>
              </a:cxn>
              <a:cxn ang="T9">
                <a:pos x="T2" y="T3"/>
              </a:cxn>
              <a:cxn ang="T10">
                <a:pos x="T4" y="T5"/>
              </a:cxn>
              <a:cxn ang="T11">
                <a:pos x="T6" y="T7"/>
              </a:cxn>
            </a:cxnLst>
            <a:rect l="T12" t="T13" r="T14" b="T15"/>
            <a:pathLst>
              <a:path w="985" h="260">
                <a:moveTo>
                  <a:pt x="0" y="260"/>
                </a:moveTo>
                <a:lnTo>
                  <a:pt x="985" y="19"/>
                </a:lnTo>
                <a:lnTo>
                  <a:pt x="987" y="0"/>
                </a:lnTo>
                <a:lnTo>
                  <a:pt x="8" y="238"/>
                </a:lnTo>
              </a:path>
            </a:pathLst>
          </a:custGeom>
          <a:solidFill>
            <a:schemeClr val="bg1"/>
          </a:solidFill>
          <a:ln w="11113" cap="flat" cmpd="sng">
            <a:solidFill>
              <a:schemeClr val="bg1"/>
            </a:solidFill>
            <a:prstDash val="solid"/>
            <a:miter lim="800000"/>
            <a:headEnd type="none" w="med" len="med"/>
            <a:tailEnd type="none" w="med" len="med"/>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3" name="Freeform 15"/>
          <p:cNvSpPr/>
          <p:nvPr userDrawn="1"/>
        </p:nvSpPr>
        <p:spPr bwMode="auto">
          <a:xfrm>
            <a:off x="1259081" y="946519"/>
            <a:ext cx="2540925" cy="845540"/>
          </a:xfrm>
          <a:custGeom>
            <a:gdLst>
              <a:gd name="T0" fmla="*/ 1002 w 1002"/>
              <a:gd name="T1" fmla="*/ 3 h 396"/>
              <a:gd name="T2" fmla="*/ 997 w 1002"/>
              <a:gd name="T3" fmla="*/ 12 h 396"/>
              <a:gd name="T4" fmla="*/ 993 w 1002"/>
              <a:gd name="T5" fmla="*/ 11 h 396"/>
              <a:gd name="T6" fmla="*/ 982 w 1002"/>
              <a:gd name="T7" fmla="*/ 9 h 396"/>
              <a:gd name="T8" fmla="*/ 967 w 1002"/>
              <a:gd name="T9" fmla="*/ 9 h 396"/>
              <a:gd name="T10" fmla="*/ 953 w 1002"/>
              <a:gd name="T11" fmla="*/ 11 h 396"/>
              <a:gd name="T12" fmla="*/ 939 w 1002"/>
              <a:gd name="T13" fmla="*/ 16 h 396"/>
              <a:gd name="T14" fmla="*/ 424 w 1002"/>
              <a:gd name="T15" fmla="*/ 224 h 396"/>
              <a:gd name="T16" fmla="*/ 376 w 1002"/>
              <a:gd name="T17" fmla="*/ 244 h 396"/>
              <a:gd name="T18" fmla="*/ 1 w 1002"/>
              <a:gd name="T19" fmla="*/ 396 h 396"/>
              <a:gd name="T20" fmla="*/ 0 w 1002"/>
              <a:gd name="T21" fmla="*/ 390 h 396"/>
              <a:gd name="T22" fmla="*/ 377 w 1002"/>
              <a:gd name="T23" fmla="*/ 237 h 396"/>
              <a:gd name="T24" fmla="*/ 424 w 1002"/>
              <a:gd name="T25" fmla="*/ 218 h 396"/>
              <a:gd name="T26" fmla="*/ 938 w 1002"/>
              <a:gd name="T27" fmla="*/ 8 h 396"/>
              <a:gd name="T28" fmla="*/ 954 w 1002"/>
              <a:gd name="T29" fmla="*/ 3 h 396"/>
              <a:gd name="T30" fmla="*/ 971 w 1002"/>
              <a:gd name="T31" fmla="*/ 1 h 396"/>
              <a:gd name="T32" fmla="*/ 987 w 1002"/>
              <a:gd name="T33" fmla="*/ 0 h 396"/>
              <a:gd name="T34" fmla="*/ 1000 w 1002"/>
              <a:gd name="T35" fmla="*/ 3 h 396"/>
              <a:gd name="T36" fmla="*/ 1002 w 1002"/>
              <a:gd name="T37" fmla="*/ 3 h 39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02"/>
              <a:gd name="T58" fmla="*/ 0 h 396"/>
              <a:gd name="T59" fmla="*/ 1002 w 1002"/>
              <a:gd name="T60" fmla="*/ 396 h 396"/>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02" h="396">
                <a:moveTo>
                  <a:pt x="1002" y="3"/>
                </a:moveTo>
                <a:cubicBezTo>
                  <a:pt x="997" y="12"/>
                  <a:pt x="997" y="12"/>
                  <a:pt x="997" y="12"/>
                </a:cubicBezTo>
                <a:cubicBezTo>
                  <a:pt x="993" y="11"/>
                  <a:pt x="993" y="11"/>
                  <a:pt x="993" y="11"/>
                </a:cubicBezTo>
                <a:cubicBezTo>
                  <a:pt x="990" y="10"/>
                  <a:pt x="986" y="9"/>
                  <a:pt x="982" y="9"/>
                </a:cubicBezTo>
                <a:cubicBezTo>
                  <a:pt x="977" y="9"/>
                  <a:pt x="972" y="9"/>
                  <a:pt x="967" y="9"/>
                </a:cubicBezTo>
                <a:cubicBezTo>
                  <a:pt x="962" y="10"/>
                  <a:pt x="957" y="10"/>
                  <a:pt x="953" y="11"/>
                </a:cubicBezTo>
                <a:cubicBezTo>
                  <a:pt x="948" y="13"/>
                  <a:pt x="943" y="14"/>
                  <a:pt x="939" y="16"/>
                </a:cubicBezTo>
                <a:cubicBezTo>
                  <a:pt x="424" y="224"/>
                  <a:pt x="424" y="224"/>
                  <a:pt x="424" y="224"/>
                </a:cubicBezTo>
                <a:cubicBezTo>
                  <a:pt x="376" y="244"/>
                  <a:pt x="376" y="244"/>
                  <a:pt x="376" y="244"/>
                </a:cubicBezTo>
                <a:cubicBezTo>
                  <a:pt x="1" y="396"/>
                  <a:pt x="1" y="396"/>
                  <a:pt x="1" y="396"/>
                </a:cubicBezTo>
                <a:cubicBezTo>
                  <a:pt x="0" y="390"/>
                  <a:pt x="0" y="390"/>
                  <a:pt x="0" y="390"/>
                </a:cubicBezTo>
                <a:cubicBezTo>
                  <a:pt x="377" y="237"/>
                  <a:pt x="377" y="237"/>
                  <a:pt x="377" y="237"/>
                </a:cubicBezTo>
                <a:cubicBezTo>
                  <a:pt x="424" y="218"/>
                  <a:pt x="424" y="218"/>
                  <a:pt x="424" y="218"/>
                </a:cubicBezTo>
                <a:cubicBezTo>
                  <a:pt x="938" y="8"/>
                  <a:pt x="938" y="8"/>
                  <a:pt x="938" y="8"/>
                </a:cubicBezTo>
                <a:cubicBezTo>
                  <a:pt x="943" y="6"/>
                  <a:pt x="948" y="5"/>
                  <a:pt x="954" y="3"/>
                </a:cubicBezTo>
                <a:cubicBezTo>
                  <a:pt x="959" y="2"/>
                  <a:pt x="965" y="1"/>
                  <a:pt x="971" y="1"/>
                </a:cubicBezTo>
                <a:cubicBezTo>
                  <a:pt x="976" y="0"/>
                  <a:pt x="982" y="0"/>
                  <a:pt x="987" y="0"/>
                </a:cubicBezTo>
                <a:cubicBezTo>
                  <a:pt x="992" y="1"/>
                  <a:pt x="996" y="1"/>
                  <a:pt x="1000" y="3"/>
                </a:cubicBezTo>
                <a:cubicBezTo>
                  <a:pt x="1002" y="3"/>
                  <a:pt x="1002" y="3"/>
                  <a:pt x="1002" y="3"/>
                </a:cubicBezTo>
              </a:path>
            </a:pathLst>
          </a:custGeom>
          <a:solidFill>
            <a:schemeClr val="bg1"/>
          </a:solidFill>
          <a:ln w="11113" cap="flat" cmpd="sng">
            <a:solidFill>
              <a:schemeClr val="bg1"/>
            </a:solidFill>
            <a:prstDash val="solid"/>
            <a:miter lim="800000"/>
            <a:headEnd type="none" w="med" len="med"/>
            <a:tailEnd type="none" w="med" len="med"/>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4" name="Freeform 16"/>
          <p:cNvSpPr/>
          <p:nvPr userDrawn="1"/>
        </p:nvSpPr>
        <p:spPr bwMode="auto">
          <a:xfrm>
            <a:off x="936897" y="1778962"/>
            <a:ext cx="325353" cy="1190901"/>
          </a:xfrm>
          <a:custGeom>
            <a:gdLst>
              <a:gd name="T0" fmla="*/ 128 w 128"/>
              <a:gd name="T1" fmla="*/ 6 h 558"/>
              <a:gd name="T2" fmla="*/ 124 w 128"/>
              <a:gd name="T3" fmla="*/ 7 h 558"/>
              <a:gd name="T4" fmla="*/ 118 w 128"/>
              <a:gd name="T5" fmla="*/ 11 h 558"/>
              <a:gd name="T6" fmla="*/ 112 w 128"/>
              <a:gd name="T7" fmla="*/ 17 h 558"/>
              <a:gd name="T8" fmla="*/ 108 w 128"/>
              <a:gd name="T9" fmla="*/ 24 h 558"/>
              <a:gd name="T10" fmla="*/ 106 w 128"/>
              <a:gd name="T11" fmla="*/ 31 h 558"/>
              <a:gd name="T12" fmla="*/ 64 w 128"/>
              <a:gd name="T13" fmla="*/ 240 h 558"/>
              <a:gd name="T14" fmla="*/ 55 w 128"/>
              <a:gd name="T15" fmla="*/ 287 h 558"/>
              <a:gd name="T16" fmla="*/ 7 w 128"/>
              <a:gd name="T17" fmla="*/ 530 h 558"/>
              <a:gd name="T18" fmla="*/ 6 w 128"/>
              <a:gd name="T19" fmla="*/ 539 h 558"/>
              <a:gd name="T20" fmla="*/ 8 w 128"/>
              <a:gd name="T21" fmla="*/ 545 h 558"/>
              <a:gd name="T22" fmla="*/ 13 w 128"/>
              <a:gd name="T23" fmla="*/ 549 h 558"/>
              <a:gd name="T24" fmla="*/ 19 w 128"/>
              <a:gd name="T25" fmla="*/ 550 h 558"/>
              <a:gd name="T26" fmla="*/ 86 w 128"/>
              <a:gd name="T27" fmla="*/ 535 h 558"/>
              <a:gd name="T28" fmla="*/ 85 w 128"/>
              <a:gd name="T29" fmla="*/ 543 h 558"/>
              <a:gd name="T30" fmla="*/ 17 w 128"/>
              <a:gd name="T31" fmla="*/ 558 h 558"/>
              <a:gd name="T32" fmla="*/ 9 w 128"/>
              <a:gd name="T33" fmla="*/ 557 h 558"/>
              <a:gd name="T34" fmla="*/ 3 w 128"/>
              <a:gd name="T35" fmla="*/ 552 h 558"/>
              <a:gd name="T36" fmla="*/ 0 w 128"/>
              <a:gd name="T37" fmla="*/ 543 h 558"/>
              <a:gd name="T38" fmla="*/ 1 w 128"/>
              <a:gd name="T39" fmla="*/ 531 h 558"/>
              <a:gd name="T40" fmla="*/ 49 w 128"/>
              <a:gd name="T41" fmla="*/ 289 h 558"/>
              <a:gd name="T42" fmla="*/ 58 w 128"/>
              <a:gd name="T43" fmla="*/ 242 h 558"/>
              <a:gd name="T44" fmla="*/ 100 w 128"/>
              <a:gd name="T45" fmla="*/ 33 h 558"/>
              <a:gd name="T46" fmla="*/ 104 w 128"/>
              <a:gd name="T47" fmla="*/ 23 h 558"/>
              <a:gd name="T48" fmla="*/ 110 w 128"/>
              <a:gd name="T49" fmla="*/ 14 h 558"/>
              <a:gd name="T50" fmla="*/ 117 w 128"/>
              <a:gd name="T51" fmla="*/ 6 h 558"/>
              <a:gd name="T52" fmla="*/ 126 w 128"/>
              <a:gd name="T53" fmla="*/ 1 h 558"/>
              <a:gd name="T54" fmla="*/ 127 w 128"/>
              <a:gd name="T55" fmla="*/ 0 h 558"/>
              <a:gd name="T56" fmla="*/ 128 w 128"/>
              <a:gd name="T57" fmla="*/ 6 h 55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8"/>
              <a:gd name="T88" fmla="*/ 0 h 558"/>
              <a:gd name="T89" fmla="*/ 128 w 128"/>
              <a:gd name="T90" fmla="*/ 558 h 558"/>
            </a:gd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8" h="558">
                <a:moveTo>
                  <a:pt x="128" y="6"/>
                </a:moveTo>
                <a:cubicBezTo>
                  <a:pt x="124" y="7"/>
                  <a:pt x="124" y="7"/>
                  <a:pt x="124" y="7"/>
                </a:cubicBezTo>
                <a:cubicBezTo>
                  <a:pt x="122" y="8"/>
                  <a:pt x="120" y="9"/>
                  <a:pt x="118" y="11"/>
                </a:cubicBezTo>
                <a:cubicBezTo>
                  <a:pt x="116" y="13"/>
                  <a:pt x="114" y="15"/>
                  <a:pt x="112" y="17"/>
                </a:cubicBezTo>
                <a:cubicBezTo>
                  <a:pt x="111" y="19"/>
                  <a:pt x="109" y="21"/>
                  <a:pt x="108" y="24"/>
                </a:cubicBezTo>
                <a:cubicBezTo>
                  <a:pt x="107" y="26"/>
                  <a:pt x="106" y="28"/>
                  <a:pt x="106" y="31"/>
                </a:cubicBezTo>
                <a:cubicBezTo>
                  <a:pt x="64" y="240"/>
                  <a:pt x="64" y="240"/>
                  <a:pt x="64" y="240"/>
                </a:cubicBezTo>
                <a:cubicBezTo>
                  <a:pt x="55" y="287"/>
                  <a:pt x="55" y="287"/>
                  <a:pt x="55" y="287"/>
                </a:cubicBezTo>
                <a:cubicBezTo>
                  <a:pt x="7" y="530"/>
                  <a:pt x="7" y="530"/>
                  <a:pt x="7" y="530"/>
                </a:cubicBezTo>
                <a:cubicBezTo>
                  <a:pt x="6" y="533"/>
                  <a:pt x="6" y="536"/>
                  <a:pt x="6" y="539"/>
                </a:cubicBezTo>
                <a:cubicBezTo>
                  <a:pt x="6" y="541"/>
                  <a:pt x="7" y="544"/>
                  <a:pt x="8" y="545"/>
                </a:cubicBezTo>
                <a:cubicBezTo>
                  <a:pt x="9" y="547"/>
                  <a:pt x="11" y="548"/>
                  <a:pt x="13" y="549"/>
                </a:cubicBezTo>
                <a:cubicBezTo>
                  <a:pt x="14" y="550"/>
                  <a:pt x="17" y="550"/>
                  <a:pt x="19" y="550"/>
                </a:cubicBezTo>
                <a:cubicBezTo>
                  <a:pt x="86" y="535"/>
                  <a:pt x="86" y="535"/>
                  <a:pt x="86" y="535"/>
                </a:cubicBezTo>
                <a:cubicBezTo>
                  <a:pt x="85" y="543"/>
                  <a:pt x="85" y="543"/>
                  <a:pt x="85" y="543"/>
                </a:cubicBezTo>
                <a:cubicBezTo>
                  <a:pt x="17" y="558"/>
                  <a:pt x="17" y="558"/>
                  <a:pt x="17" y="558"/>
                </a:cubicBezTo>
                <a:cubicBezTo>
                  <a:pt x="14" y="558"/>
                  <a:pt x="11" y="558"/>
                  <a:pt x="9" y="557"/>
                </a:cubicBezTo>
                <a:cubicBezTo>
                  <a:pt x="6" y="556"/>
                  <a:pt x="4" y="554"/>
                  <a:pt x="3" y="552"/>
                </a:cubicBezTo>
                <a:cubicBezTo>
                  <a:pt x="1" y="550"/>
                  <a:pt x="0" y="547"/>
                  <a:pt x="0" y="543"/>
                </a:cubicBezTo>
                <a:cubicBezTo>
                  <a:pt x="0" y="540"/>
                  <a:pt x="0" y="536"/>
                  <a:pt x="1" y="531"/>
                </a:cubicBezTo>
                <a:cubicBezTo>
                  <a:pt x="49" y="289"/>
                  <a:pt x="49" y="289"/>
                  <a:pt x="49" y="289"/>
                </a:cubicBezTo>
                <a:cubicBezTo>
                  <a:pt x="58" y="242"/>
                  <a:pt x="58" y="242"/>
                  <a:pt x="58" y="242"/>
                </a:cubicBezTo>
                <a:cubicBezTo>
                  <a:pt x="100" y="33"/>
                  <a:pt x="100" y="33"/>
                  <a:pt x="100" y="33"/>
                </a:cubicBezTo>
                <a:cubicBezTo>
                  <a:pt x="101" y="30"/>
                  <a:pt x="102" y="26"/>
                  <a:pt x="104" y="23"/>
                </a:cubicBezTo>
                <a:cubicBezTo>
                  <a:pt x="105" y="20"/>
                  <a:pt x="107" y="17"/>
                  <a:pt x="110" y="14"/>
                </a:cubicBezTo>
                <a:cubicBezTo>
                  <a:pt x="112" y="11"/>
                  <a:pt x="114" y="8"/>
                  <a:pt x="117" y="6"/>
                </a:cubicBezTo>
                <a:cubicBezTo>
                  <a:pt x="120" y="4"/>
                  <a:pt x="123" y="2"/>
                  <a:pt x="126" y="1"/>
                </a:cubicBezTo>
                <a:cubicBezTo>
                  <a:pt x="127" y="0"/>
                  <a:pt x="127" y="0"/>
                  <a:pt x="127" y="0"/>
                </a:cubicBezTo>
                <a:lnTo>
                  <a:pt x="128" y="6"/>
                </a:lnTo>
                <a:close/>
              </a:path>
            </a:pathLst>
          </a:custGeom>
          <a:solidFill>
            <a:schemeClr val="bg1"/>
          </a:solidFill>
          <a:ln w="11113" cap="flat">
            <a:solidFill>
              <a:schemeClr val="bg1"/>
            </a:solidFill>
            <a:prstDash val="solid"/>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5" name="Freeform 17"/>
          <p:cNvSpPr/>
          <p:nvPr userDrawn="1"/>
        </p:nvSpPr>
        <p:spPr bwMode="auto">
          <a:xfrm>
            <a:off x="3671447" y="952475"/>
            <a:ext cx="1307759" cy="1529117"/>
          </a:xfrm>
          <a:custGeom>
            <a:gdLst>
              <a:gd name="T0" fmla="*/ 46 w 516"/>
              <a:gd name="T1" fmla="*/ 9 h 716"/>
              <a:gd name="T2" fmla="*/ 485 w 516"/>
              <a:gd name="T3" fmla="*/ 148 h 716"/>
              <a:gd name="T4" fmla="*/ 496 w 516"/>
              <a:gd name="T5" fmla="*/ 154 h 716"/>
              <a:gd name="T6" fmla="*/ 501 w 516"/>
              <a:gd name="T7" fmla="*/ 164 h 716"/>
              <a:gd name="T8" fmla="*/ 501 w 516"/>
              <a:gd name="T9" fmla="*/ 175 h 716"/>
              <a:gd name="T10" fmla="*/ 494 w 516"/>
              <a:gd name="T11" fmla="*/ 187 h 716"/>
              <a:gd name="T12" fmla="*/ 113 w 516"/>
              <a:gd name="T13" fmla="*/ 656 h 716"/>
              <a:gd name="T14" fmla="*/ 100 w 516"/>
              <a:gd name="T15" fmla="*/ 668 h 716"/>
              <a:gd name="T16" fmla="*/ 84 w 516"/>
              <a:gd name="T17" fmla="*/ 679 h 716"/>
              <a:gd name="T18" fmla="*/ 66 w 516"/>
              <a:gd name="T19" fmla="*/ 689 h 716"/>
              <a:gd name="T20" fmla="*/ 49 w 516"/>
              <a:gd name="T21" fmla="*/ 694 h 716"/>
              <a:gd name="T22" fmla="*/ 0 w 516"/>
              <a:gd name="T23" fmla="*/ 705 h 716"/>
              <a:gd name="T24" fmla="*/ 0 w 516"/>
              <a:gd name="T25" fmla="*/ 716 h 716"/>
              <a:gd name="T26" fmla="*/ 50 w 516"/>
              <a:gd name="T27" fmla="*/ 705 h 716"/>
              <a:gd name="T28" fmla="*/ 69 w 516"/>
              <a:gd name="T29" fmla="*/ 699 h 716"/>
              <a:gd name="T30" fmla="*/ 89 w 516"/>
              <a:gd name="T31" fmla="*/ 689 h 716"/>
              <a:gd name="T32" fmla="*/ 108 w 516"/>
              <a:gd name="T33" fmla="*/ 676 h 716"/>
              <a:gd name="T34" fmla="*/ 122 w 516"/>
              <a:gd name="T35" fmla="*/ 661 h 716"/>
              <a:gd name="T36" fmla="*/ 506 w 516"/>
              <a:gd name="T37" fmla="*/ 190 h 716"/>
              <a:gd name="T38" fmla="*/ 515 w 516"/>
              <a:gd name="T39" fmla="*/ 174 h 716"/>
              <a:gd name="T40" fmla="*/ 515 w 516"/>
              <a:gd name="T41" fmla="*/ 159 h 716"/>
              <a:gd name="T42" fmla="*/ 508 w 516"/>
              <a:gd name="T43" fmla="*/ 147 h 716"/>
              <a:gd name="T44" fmla="*/ 493 w 516"/>
              <a:gd name="T45" fmla="*/ 138 h 716"/>
              <a:gd name="T46" fmla="*/ 51 w 516"/>
              <a:gd name="T47" fmla="*/ 0 h 716"/>
              <a:gd name="T48" fmla="*/ 46 w 516"/>
              <a:gd name="T49" fmla="*/ 9 h 71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16"/>
              <a:gd name="T76" fmla="*/ 0 h 716"/>
              <a:gd name="T77" fmla="*/ 516 w 516"/>
              <a:gd name="T78" fmla="*/ 716 h 716"/>
            </a:gd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16" h="716">
                <a:moveTo>
                  <a:pt x="46" y="9"/>
                </a:moveTo>
                <a:cubicBezTo>
                  <a:pt x="485" y="148"/>
                  <a:pt x="485" y="148"/>
                  <a:pt x="485" y="148"/>
                </a:cubicBezTo>
                <a:cubicBezTo>
                  <a:pt x="490" y="150"/>
                  <a:pt x="493" y="152"/>
                  <a:pt x="496" y="154"/>
                </a:cubicBezTo>
                <a:cubicBezTo>
                  <a:pt x="499" y="157"/>
                  <a:pt x="500" y="160"/>
                  <a:pt x="501" y="164"/>
                </a:cubicBezTo>
                <a:cubicBezTo>
                  <a:pt x="502" y="167"/>
                  <a:pt x="502" y="171"/>
                  <a:pt x="501" y="175"/>
                </a:cubicBezTo>
                <a:cubicBezTo>
                  <a:pt x="500" y="179"/>
                  <a:pt x="498" y="183"/>
                  <a:pt x="494" y="187"/>
                </a:cubicBezTo>
                <a:cubicBezTo>
                  <a:pt x="113" y="656"/>
                  <a:pt x="113" y="656"/>
                  <a:pt x="113" y="656"/>
                </a:cubicBezTo>
                <a:cubicBezTo>
                  <a:pt x="109" y="660"/>
                  <a:pt x="105" y="664"/>
                  <a:pt x="100" y="668"/>
                </a:cubicBezTo>
                <a:cubicBezTo>
                  <a:pt x="95" y="672"/>
                  <a:pt x="89" y="676"/>
                  <a:pt x="84" y="679"/>
                </a:cubicBezTo>
                <a:cubicBezTo>
                  <a:pt x="78" y="683"/>
                  <a:pt x="72" y="686"/>
                  <a:pt x="66" y="689"/>
                </a:cubicBezTo>
                <a:cubicBezTo>
                  <a:pt x="60" y="691"/>
                  <a:pt x="55" y="693"/>
                  <a:pt x="49" y="694"/>
                </a:cubicBezTo>
                <a:cubicBezTo>
                  <a:pt x="0" y="705"/>
                  <a:pt x="0" y="705"/>
                  <a:pt x="0" y="705"/>
                </a:cubicBezTo>
                <a:cubicBezTo>
                  <a:pt x="0" y="716"/>
                  <a:pt x="0" y="716"/>
                  <a:pt x="0" y="716"/>
                </a:cubicBezTo>
                <a:cubicBezTo>
                  <a:pt x="50" y="705"/>
                  <a:pt x="50" y="705"/>
                  <a:pt x="50" y="705"/>
                </a:cubicBezTo>
                <a:cubicBezTo>
                  <a:pt x="56" y="704"/>
                  <a:pt x="63" y="702"/>
                  <a:pt x="69" y="699"/>
                </a:cubicBezTo>
                <a:cubicBezTo>
                  <a:pt x="76" y="696"/>
                  <a:pt x="83" y="693"/>
                  <a:pt x="89" y="689"/>
                </a:cubicBezTo>
                <a:cubicBezTo>
                  <a:pt x="96" y="685"/>
                  <a:pt x="102" y="680"/>
                  <a:pt x="108" y="676"/>
                </a:cubicBezTo>
                <a:cubicBezTo>
                  <a:pt x="113" y="671"/>
                  <a:pt x="118" y="666"/>
                  <a:pt x="122" y="661"/>
                </a:cubicBezTo>
                <a:cubicBezTo>
                  <a:pt x="506" y="190"/>
                  <a:pt x="506" y="190"/>
                  <a:pt x="506" y="190"/>
                </a:cubicBezTo>
                <a:cubicBezTo>
                  <a:pt x="510" y="185"/>
                  <a:pt x="513" y="180"/>
                  <a:pt x="515" y="174"/>
                </a:cubicBezTo>
                <a:cubicBezTo>
                  <a:pt x="516" y="169"/>
                  <a:pt x="516" y="164"/>
                  <a:pt x="515" y="159"/>
                </a:cubicBezTo>
                <a:cubicBezTo>
                  <a:pt x="514" y="154"/>
                  <a:pt x="511" y="150"/>
                  <a:pt x="508" y="147"/>
                </a:cubicBezTo>
                <a:cubicBezTo>
                  <a:pt x="504" y="143"/>
                  <a:pt x="499" y="140"/>
                  <a:pt x="493" y="138"/>
                </a:cubicBezTo>
                <a:cubicBezTo>
                  <a:pt x="51" y="0"/>
                  <a:pt x="51" y="0"/>
                  <a:pt x="51" y="0"/>
                </a:cubicBezTo>
                <a:lnTo>
                  <a:pt x="46" y="9"/>
                </a:lnTo>
                <a:close/>
              </a:path>
            </a:pathLst>
          </a:custGeom>
          <a:solidFill>
            <a:schemeClr val="bg1"/>
          </a:solidFill>
          <a:ln w="11113" cap="flat" cmpd="sng">
            <a:solidFill>
              <a:schemeClr val="bg1"/>
            </a:solidFill>
            <a:prstDash val="solid"/>
            <a:miter lim="800000"/>
            <a:headEnd type="none" w="med" len="med"/>
            <a:tailEnd type="none" w="med" len="med"/>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26" name="Line 51"/>
          <p:cNvSpPr>
            <a:spLocks noChangeShapeType="1"/>
          </p:cNvSpPr>
          <p:nvPr userDrawn="1"/>
        </p:nvSpPr>
        <p:spPr bwMode="auto">
          <a:xfrm>
            <a:off x="3127078" y="4366789"/>
            <a:ext cx="9064922" cy="0"/>
          </a:xfrm>
          <a:prstGeom prst="line">
            <a:avLst/>
          </a:prstGeom>
          <a:noFill/>
          <a:ln w="33338">
            <a:solidFill>
              <a:srgbClr val="FFFFFF"/>
            </a:solid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FFFFFF"/>
              </a:solidFill>
              <a:latin typeface="Arial" pitchFamily="34" charset="0"/>
            </a:endParaRPr>
          </a:p>
        </p:txBody>
      </p:sp>
      <p:sp>
        <p:nvSpPr>
          <p:cNvPr id="31" name="TextBox 29"/>
          <p:cNvSpPr txBox="1"/>
          <p:nvPr userDrawn="1"/>
        </p:nvSpPr>
        <p:spPr>
          <a:xfrm rot="20445247">
            <a:off x="1389084" y="1492265"/>
            <a:ext cx="2953839" cy="923519"/>
          </a:xfrm>
          <a:prstGeom prst="rect">
            <a:avLst/>
          </a:prstGeom>
          <a:noFill/>
        </p:spPr>
        <p:txBody>
          <a:bodyPr wrap="none" lIns="91417" tIns="45708" rIns="91417" bIns="4570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5400" b="1">
                <a:solidFill>
                  <a:srgbClr val="FFFFFF"/>
                </a:solidFill>
                <a:latin typeface="微软雅黑" panose="020b0503020204020204" pitchFamily="34" charset="-122"/>
                <a:ea typeface="微软雅黑" panose="020b0503020204020204" pitchFamily="34" charset="-122"/>
              </a:rPr>
              <a:t>谢谢观看</a:t>
            </a:r>
          </a:p>
        </p:txBody>
      </p:sp>
      <p:pic>
        <p:nvPicPr>
          <p:cNvPr id="34" name="Picture 4" descr="C:\Documents and Settings\tdz\桌面\新建文件夹\欢迎02.jpg"/>
          <p:cNvPicPr>
            <a:picLocks noChangeAspect="1" noChangeArrowheads="1"/>
          </p:cNvPicPr>
          <p:nvPr userDrawn="1"/>
        </p:nvPicPr>
        <p:blipFill>
          <a:blip r:embed="rId6"/>
          <a:stretch>
            <a:fillRect/>
          </a:stretch>
        </p:blipFill>
        <p:spPr bwMode="auto">
          <a:xfrm>
            <a:off x="9190154" y="4636410"/>
            <a:ext cx="2908042" cy="1818421"/>
          </a:xfrm>
          <a:prstGeom prst="rect">
            <a:avLst/>
          </a:prstGeom>
          <a:noFill/>
          <a:ln w="28575">
            <a:solidFill>
              <a:srgbClr val="3B79CE"/>
            </a:solidFill>
          </a:ln>
          <a:effectLst/>
          <a:extLst>
            <a:ext uri="{909E8E84-426E-40DD-AFC4-6F175D3DCCD1}">
              <a14:hiddenFill xmlns:a14="http://schemas.microsoft.com/office/drawing/2010/main">
                <a:solidFill>
                  <a:srgbClr val="FFFFFF"/>
                </a:solidFill>
              </a14:hiddenFill>
            </a:ext>
          </a:extLst>
        </p:spPr>
      </p:pic>
      <p:sp>
        <p:nvSpPr>
          <p:cNvPr id="19" name="Oval 60">
            <a:hlinkClick r:id="rId4"/>
          </p:cNvPr>
          <p:cNvSpPr>
            <a:spLocks noChangeArrowheads="1"/>
          </p:cNvSpPr>
          <p:nvPr userDrawn="1"/>
        </p:nvSpPr>
        <p:spPr bwMode="auto">
          <a:xfrm>
            <a:off x="5964336" y="2757882"/>
            <a:ext cx="443894" cy="523996"/>
          </a:xfrm>
          <a:prstGeom prst="ellipse">
            <a:avLst/>
          </a:prstGeom>
          <a:solidFill>
            <a:srgbClr val="0079C5">
              <a:alpha val="0"/>
            </a:srgbClr>
          </a:solidFill>
          <a:ln w="33338">
            <a:no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000000"/>
              </a:solidFill>
              <a:latin typeface="Arial" pitchFamily="34" charset="0"/>
            </a:endParaRPr>
          </a:p>
        </p:txBody>
      </p:sp>
      <p:sp>
        <p:nvSpPr>
          <p:cNvPr id="20" name="Oval 60">
            <a:hlinkClick r:id="rId4"/>
          </p:cNvPr>
          <p:cNvSpPr>
            <a:spLocks noChangeArrowheads="1"/>
          </p:cNvSpPr>
          <p:nvPr userDrawn="1"/>
        </p:nvSpPr>
        <p:spPr bwMode="auto">
          <a:xfrm>
            <a:off x="5820319" y="1991986"/>
            <a:ext cx="443894" cy="523996"/>
          </a:xfrm>
          <a:prstGeom prst="ellipse">
            <a:avLst/>
          </a:prstGeom>
          <a:solidFill>
            <a:srgbClr val="0079C5">
              <a:alpha val="0"/>
            </a:srgbClr>
          </a:solidFill>
          <a:ln w="33338">
            <a:no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000000"/>
              </a:solidFill>
              <a:latin typeface="Arial" pitchFamily="34" charset="0"/>
            </a:endParaRPr>
          </a:p>
        </p:txBody>
      </p:sp>
      <p:sp>
        <p:nvSpPr>
          <p:cNvPr id="27" name="Oval 61">
            <a:hlinkClick r:id="rId5"/>
          </p:cNvPr>
          <p:cNvSpPr>
            <a:spLocks noChangeArrowheads="1"/>
          </p:cNvSpPr>
          <p:nvPr userDrawn="1"/>
        </p:nvSpPr>
        <p:spPr bwMode="auto">
          <a:xfrm>
            <a:off x="5832278" y="2800606"/>
            <a:ext cx="419977" cy="521615"/>
          </a:xfrm>
          <a:prstGeom prst="ellipse">
            <a:avLst/>
          </a:prstGeom>
          <a:solidFill>
            <a:srgbClr val="0079C5">
              <a:alpha val="0"/>
            </a:srgbClr>
          </a:solidFill>
          <a:ln w="33338">
            <a:noFill/>
            <a:miter lim="800000"/>
          </a:ln>
        </p:spPr>
        <p:txBody>
          <a:bodyPr lIns="91417" tIns="45708" rIns="91417" bIns="4570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000000"/>
              </a:solidFill>
              <a:latin typeface="Arial" pitchFamily="34" charset="0"/>
            </a:endParaRPr>
          </a:p>
        </p:txBody>
      </p:sp>
    </p:spTree>
  </p:cSld>
  <p:clrMapOvr>
    <a:masterClrMapping/>
  </p:clrMapOvr>
  <p:transition spd="slow">
    <p:push dir="u"/>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5" name="TextBox 8"/>
          <p:cNvSpPr txBox="1"/>
          <p:nvPr userDrawn="1"/>
        </p:nvSpPr>
        <p:spPr>
          <a:xfrm>
            <a:off x="965808" y="159023"/>
            <a:ext cx="73624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0" kern="1200" smtClean="0">
                <a:solidFill>
                  <a:srgbClr val="5F5E5C"/>
                </a:solidFill>
                <a:latin typeface="华康俪金黑W8(P)" panose="020b0800000000000000" pitchFamily="34" charset="-122"/>
                <a:ea typeface="华康俪金黑W8(P)" panose="020b0800000000000000" pitchFamily="34" charset="-122"/>
                <a:cs typeface="+mn-cs"/>
              </a:rPr>
              <a:t>第三节  简化的分批法</a:t>
            </a:r>
            <a:endParaRPr lang="zh-CN" altLang="en-US" sz="2400" b="0" kern="1200">
              <a:solidFill>
                <a:srgbClr val="5F5E5C"/>
              </a:solidFill>
              <a:latin typeface="华康俪金黑W8(P)" panose="020b0800000000000000" pitchFamily="34" charset="-122"/>
              <a:ea typeface="华康俪金黑W8(P)" panose="020b0800000000000000" pitchFamily="34" charset="-122"/>
              <a:cs typeface="+mn-cs"/>
            </a:endParaRPr>
          </a:p>
        </p:txBody>
      </p:sp>
      <p:sp>
        <p:nvSpPr>
          <p:cNvPr id="8" name="TextBox 7"/>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模块五</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9" name="TextBox 8"/>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分 批 法</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3" name="TextBox 8"/>
          <p:cNvSpPr txBox="1"/>
          <p:nvPr userDrawn="1"/>
        </p:nvSpPr>
        <p:spPr>
          <a:xfrm>
            <a:off x="965808" y="159023"/>
            <a:ext cx="584457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0" kern="1200" smtClean="0">
                <a:solidFill>
                  <a:srgbClr val="5F5E5C"/>
                </a:solidFill>
                <a:latin typeface="华康俪金黑W8(P)" panose="020b0800000000000000" pitchFamily="34" charset="-122"/>
                <a:ea typeface="华康俪金黑W8(P)" panose="020b0800000000000000" pitchFamily="34" charset="-122"/>
                <a:cs typeface="+mn-cs"/>
              </a:rPr>
              <a:t>第四节  成本核算的一般程序</a:t>
            </a:r>
            <a:endParaRPr lang="zh-CN" altLang="en-US" sz="2400" b="0" kern="1200">
              <a:solidFill>
                <a:srgbClr val="5F5E5C"/>
              </a:solidFill>
              <a:latin typeface="华康俪金黑W8(P)" panose="020b0800000000000000" pitchFamily="34" charset="-122"/>
              <a:ea typeface="华康俪金黑W8(P)" panose="020b0800000000000000" pitchFamily="34" charset="-122"/>
              <a:cs typeface="+mn-cs"/>
            </a:endParaRPr>
          </a:p>
        </p:txBody>
      </p:sp>
      <p:sp>
        <p:nvSpPr>
          <p:cNvPr id="6" name="TextBox 5"/>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模块一</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TextBox 6"/>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总  论</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3" name="TextBox 8"/>
          <p:cNvSpPr txBox="1"/>
          <p:nvPr userDrawn="1"/>
        </p:nvSpPr>
        <p:spPr>
          <a:xfrm>
            <a:off x="965808" y="97468"/>
            <a:ext cx="5844572"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kern="1200" smtClean="0">
                <a:solidFill>
                  <a:srgbClr val="5F5E5C"/>
                </a:solidFill>
                <a:latin typeface="华康俪金黑W8(P)" panose="020b0800000000000000" pitchFamily="34" charset="-122"/>
                <a:ea typeface="华康俪金黑W8(P)" panose="020b0800000000000000" pitchFamily="34" charset="-122"/>
                <a:cs typeface="+mn-cs"/>
              </a:rPr>
              <a:t>第五节  会计机构和会计人员</a:t>
            </a:r>
            <a:endParaRPr lang="zh-CN" altLang="en-US" sz="2800" b="1" kern="1200">
              <a:solidFill>
                <a:srgbClr val="5F5E5C"/>
              </a:solidFill>
              <a:latin typeface="华康俪金黑W8(P)" panose="020b0800000000000000" pitchFamily="34" charset="-122"/>
              <a:ea typeface="华康俪金黑W8(P)" panose="020b0800000000000000" pitchFamily="34" charset="-122"/>
              <a:cs typeface="+mn-cs"/>
            </a:endParaRPr>
          </a:p>
        </p:txBody>
      </p:sp>
      <p:sp>
        <p:nvSpPr>
          <p:cNvPr id="4" name="TextBox 3"/>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第一章</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5" name="TextBox 4"/>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会计法律制度</a:t>
            </a:r>
            <a:endParaRPr lang="zh-CN" altLang="en-US" sz="20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3" name="TextBox 8"/>
          <p:cNvSpPr txBox="1"/>
          <p:nvPr userDrawn="1"/>
        </p:nvSpPr>
        <p:spPr>
          <a:xfrm>
            <a:off x="965808" y="97468"/>
            <a:ext cx="5844572"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kern="1200" smtClean="0">
                <a:solidFill>
                  <a:srgbClr val="5F5E5C"/>
                </a:solidFill>
                <a:latin typeface="华康俪金黑W8(P)" panose="020b0800000000000000" pitchFamily="34" charset="-122"/>
                <a:ea typeface="华康俪金黑W8(P)" panose="020b0800000000000000" pitchFamily="34" charset="-122"/>
                <a:cs typeface="+mn-cs"/>
              </a:rPr>
              <a:t>第六节  法律责任</a:t>
            </a:r>
            <a:endParaRPr lang="zh-CN" altLang="en-US" sz="2800" b="1" kern="1200">
              <a:solidFill>
                <a:srgbClr val="5F5E5C"/>
              </a:solidFill>
              <a:latin typeface="华康俪金黑W8(P)" panose="020b0800000000000000" pitchFamily="34" charset="-122"/>
              <a:ea typeface="华康俪金黑W8(P)" panose="020b0800000000000000" pitchFamily="34" charset="-122"/>
              <a:cs typeface="+mn-cs"/>
            </a:endParaRPr>
          </a:p>
        </p:txBody>
      </p:sp>
      <p:sp>
        <p:nvSpPr>
          <p:cNvPr id="4" name="TextBox 3"/>
          <p:cNvSpPr txBox="1"/>
          <p:nvPr userDrawn="1"/>
        </p:nvSpPr>
        <p:spPr>
          <a:xfrm>
            <a:off x="382465" y="251766"/>
            <a:ext cx="307777" cy="1090985"/>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chemeClr val="tx1">
                    <a:lumMod val="75000"/>
                    <a:lumOff val="25000"/>
                  </a:schemeClr>
                </a:solidFill>
                <a:latin typeface="微软雅黑" panose="020b0503020204020204" pitchFamily="34" charset="-122"/>
                <a:ea typeface="微软雅黑" panose="020b0503020204020204" pitchFamily="34" charset="-122"/>
              </a:rPr>
              <a:t>第一章</a:t>
            </a:r>
            <a:endParaRPr lang="zh-CN" altLang="en-US" sz="20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5" name="TextBox 4"/>
          <p:cNvSpPr txBox="1"/>
          <p:nvPr userDrawn="1"/>
        </p:nvSpPr>
        <p:spPr>
          <a:xfrm>
            <a:off x="379488" y="1556792"/>
            <a:ext cx="307777" cy="2520280"/>
          </a:xfrm>
          <a:prstGeom prst="rect">
            <a:avLst/>
          </a:prstGeom>
          <a:noFill/>
        </p:spPr>
        <p:txBody>
          <a:bodyPr vert="eaVert"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bg1"/>
                </a:solidFill>
                <a:latin typeface="微软雅黑" panose="020b0503020204020204" pitchFamily="34" charset="-122"/>
                <a:ea typeface="微软雅黑" panose="020b0503020204020204" pitchFamily="34" charset="-122"/>
              </a:rPr>
              <a:t>会计法律制度</a:t>
            </a:r>
            <a:endParaRPr lang="zh-CN" altLang="en-US" sz="20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6F6F6"/>
        </a:solidFill>
        <a:effectLst/>
      </p:bgPr>
    </p:bg>
    <p:spTree>
      <p:nvGrpSpPr>
        <p:cNvPr id="1" name=""/>
        <p:cNvGrpSpPr/>
        <p:nvPr/>
      </p:nvGrpSpPr>
      <p:grpSpPr>
        <a:xfrm>
          <a:off x="0" y="0"/>
          <a:ext cx="0" cy="0"/>
        </a:xfrm>
      </p:grpSpPr>
      <p:sp>
        <p:nvSpPr>
          <p:cNvPr id="33" name="燕尾形 32"/>
          <p:cNvSpPr/>
          <p:nvPr userDrawn="1"/>
        </p:nvSpPr>
        <p:spPr>
          <a:xfrm>
            <a:off x="754878" y="620992"/>
            <a:ext cx="5844916" cy="201600"/>
          </a:xfrm>
          <a:prstGeom prst="chevron">
            <a:avLst/>
          </a:prstGeom>
          <a:solidFill>
            <a:srgbClr val="C8C8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36" name="矩形 35"/>
          <p:cNvSpPr/>
          <p:nvPr userDrawn="1"/>
        </p:nvSpPr>
        <p:spPr>
          <a:xfrm>
            <a:off x="302223" y="251766"/>
            <a:ext cx="395988" cy="1090985"/>
          </a:xfrm>
          <a:prstGeom prst="rect">
            <a:avLst/>
          </a:prstGeom>
          <a:solidFill>
            <a:srgbClr val="C8C8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37" name="等腰三角形 36"/>
          <p:cNvSpPr/>
          <p:nvPr userDrawn="1"/>
        </p:nvSpPr>
        <p:spPr>
          <a:xfrm rot="5400000">
            <a:off x="646588" y="672314"/>
            <a:ext cx="202208" cy="98959"/>
          </a:xfrm>
          <a:prstGeom prst="triangle">
            <a:avLst/>
          </a:prstGeom>
          <a:solidFill>
            <a:srgbClr val="C8C8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39" name="矩形 38"/>
          <p:cNvSpPr/>
          <p:nvPr userDrawn="1"/>
        </p:nvSpPr>
        <p:spPr>
          <a:xfrm>
            <a:off x="302223" y="1342751"/>
            <a:ext cx="395988" cy="2950345"/>
          </a:xfrm>
          <a:prstGeom prst="rect">
            <a:avLst/>
          </a:prstGeom>
          <a:solidFill>
            <a:srgbClr val="3B79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42" name="矩形 41"/>
          <p:cNvSpPr/>
          <p:nvPr userDrawn="1"/>
        </p:nvSpPr>
        <p:spPr>
          <a:xfrm>
            <a:off x="6132534" y="620992"/>
            <a:ext cx="6059466" cy="201600"/>
          </a:xfrm>
          <a:prstGeom prst="rect">
            <a:avLst/>
          </a:prstGeom>
          <a:solidFill>
            <a:srgbClr val="C8C8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43" name="矩形 42"/>
          <p:cNvSpPr/>
          <p:nvPr userDrawn="1"/>
        </p:nvSpPr>
        <p:spPr>
          <a:xfrm>
            <a:off x="302223" y="6425950"/>
            <a:ext cx="395988" cy="432050"/>
          </a:xfrm>
          <a:prstGeom prst="rect">
            <a:avLst/>
          </a:prstGeom>
          <a:solidFill>
            <a:srgbClr val="3B79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800">
              <a:solidFill>
                <a:schemeClr val="tx1"/>
              </a:solidFill>
            </a:endParaRPr>
          </a:p>
        </p:txBody>
      </p:sp>
      <p:sp>
        <p:nvSpPr>
          <p:cNvPr id="44" name="TextBox 15"/>
          <p:cNvSpPr txBox="1"/>
          <p:nvPr userDrawn="1"/>
        </p:nvSpPr>
        <p:spPr>
          <a:xfrm>
            <a:off x="252743" y="6488668"/>
            <a:ext cx="49494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600" smtClean="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rPr>
              <a:t>‹#›</a:t>
            </a:fld>
            <a:r>
              <a:rPr lang="zh-CN" altLang="en-US" sz="1600" smtClean="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rPr>
              <a:t> </a:t>
            </a:r>
            <a:endParaRPr lang="zh-CN" altLang="en-US" sz="1600" b="0">
              <a:solidFill>
                <a:schemeClr val="bg1"/>
              </a:solidFill>
              <a:latin typeface="Arial Unicode MS" panose="020b0604020202020204" pitchFamily="34" charset="-122"/>
              <a:ea typeface="Arial Unicode MS" panose="020b0604020202020204" pitchFamily="34" charset="-122"/>
              <a:cs typeface="Arial Unicode MS" panose="020b0604020202020204" pitchFamily="34"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1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xml" /><Relationship Id="rId3" Type="http://schemas.openxmlformats.org/officeDocument/2006/relationships/tags" Target="../tags/tag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xml" /><Relationship Id="rId3" Type="http://schemas.openxmlformats.org/officeDocument/2006/relationships/tags" Target="../tags/tag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50020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cove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圆角矩形 39"/>
          <p:cNvSpPr/>
          <p:nvPr/>
        </p:nvSpPr>
        <p:spPr>
          <a:xfrm>
            <a:off x="1702920" y="3789040"/>
            <a:ext cx="8785568" cy="252000"/>
          </a:xfrm>
          <a:prstGeom prst="roundRect">
            <a:avLst>
              <a:gd name="adj" fmla="val 5000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43" name="椭圆 42"/>
          <p:cNvSpPr/>
          <p:nvPr/>
        </p:nvSpPr>
        <p:spPr>
          <a:xfrm>
            <a:off x="2509154" y="3816040"/>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45" name="椭圆 14"/>
          <p:cNvSpPr/>
          <p:nvPr/>
        </p:nvSpPr>
        <p:spPr bwMode="auto">
          <a:xfrm>
            <a:off x="1640486" y="1439592"/>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3B79CE"/>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51" name="椭圆 50"/>
          <p:cNvSpPr/>
          <p:nvPr/>
        </p:nvSpPr>
        <p:spPr>
          <a:xfrm>
            <a:off x="5965538"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52" name="椭圆 14"/>
          <p:cNvSpPr/>
          <p:nvPr/>
        </p:nvSpPr>
        <p:spPr bwMode="auto">
          <a:xfrm>
            <a:off x="509687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3B79CE"/>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55" name="椭圆 54"/>
          <p:cNvSpPr/>
          <p:nvPr/>
        </p:nvSpPr>
        <p:spPr>
          <a:xfrm>
            <a:off x="9471394"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57" name="椭圆 14"/>
          <p:cNvSpPr/>
          <p:nvPr/>
        </p:nvSpPr>
        <p:spPr bwMode="auto">
          <a:xfrm>
            <a:off x="861628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3B79CE"/>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19" name="TextBox 18"/>
          <p:cNvSpPr txBox="1"/>
          <p:nvPr/>
        </p:nvSpPr>
        <p:spPr>
          <a:xfrm>
            <a:off x="1728220"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分批法概述</a:t>
            </a:r>
          </a:p>
        </p:txBody>
      </p:sp>
      <p:sp>
        <p:nvSpPr>
          <p:cNvPr id="21" name="TextBox 20"/>
          <p:cNvSpPr txBox="1"/>
          <p:nvPr/>
        </p:nvSpPr>
        <p:spPr>
          <a:xfrm>
            <a:off x="5184604"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分批法的应用</a:t>
            </a:r>
          </a:p>
        </p:txBody>
      </p:sp>
      <p:sp>
        <p:nvSpPr>
          <p:cNvPr id="22" name="TextBox 21"/>
          <p:cNvSpPr txBox="1"/>
          <p:nvPr/>
        </p:nvSpPr>
        <p:spPr>
          <a:xfrm>
            <a:off x="8726642" y="2134530"/>
            <a:ext cx="1785950"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简化的分批法</a:t>
            </a:r>
          </a:p>
        </p:txBody>
      </p:sp>
      <p:sp>
        <p:nvSpPr>
          <p:cNvPr id="15" name="TextBox 8"/>
          <p:cNvSpPr txBox="1"/>
          <p:nvPr/>
        </p:nvSpPr>
        <p:spPr>
          <a:xfrm>
            <a:off x="1730450" y="4221089"/>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第一节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16" name="TextBox 8"/>
          <p:cNvSpPr txBox="1"/>
          <p:nvPr/>
        </p:nvSpPr>
        <p:spPr>
          <a:xfrm>
            <a:off x="5186834"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第二节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17" name="TextBox 16"/>
          <p:cNvSpPr txBox="1"/>
          <p:nvPr/>
        </p:nvSpPr>
        <p:spPr>
          <a:xfrm>
            <a:off x="8707057"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第三节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Tree>
  </p:cSld>
  <p:clrMapOvr>
    <a:masterClrMapping/>
  </p:clrMapOvr>
  <p:transition>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anim calcmode="lin" valueType="num">
                                      <p:cBhvr>
                                        <p:cTn id="8" dur="500" fill="hold"/>
                                        <p:tgtEl>
                                          <p:spTgt spid="19"/>
                                        </p:tgtEl>
                                        <p:attrNameLst>
                                          <p:attrName>ppt_x</p:attrName>
                                        </p:attrNameLst>
                                      </p:cBhvr>
                                      <p:tavLst>
                                        <p:tav tm="0">
                                          <p:val>
                                            <p:strVal val="#ppt_x"/>
                                          </p:val>
                                        </p:tav>
                                        <p:tav tm="100000">
                                          <p:val>
                                            <p:strVal val="#ppt_x"/>
                                          </p:val>
                                        </p:tav>
                                      </p:tavLst>
                                    </p:anim>
                                    <p:anim calcmode="lin" valueType="num">
                                      <p:cBhvr>
                                        <p:cTn id="9" dur="500" fill="hold"/>
                                        <p:tgtEl>
                                          <p:spTgt spid="19"/>
                                        </p:tgtEl>
                                        <p:attrNameLst>
                                          <p:attrName>ppt_y</p:attrName>
                                        </p:attrNameLst>
                                      </p:cBhvr>
                                      <p:tavLst>
                                        <p:tav tm="0">
                                          <p:val>
                                            <p:strVal val="#ppt_y+.1"/>
                                          </p:val>
                                        </p:tav>
                                        <p:tav tm="100000">
                                          <p:val>
                                            <p:strVal val="#ppt_y"/>
                                          </p:val>
                                        </p:tav>
                                      </p:tavLst>
                                    </p:anim>
                                  </p:childTnLst>
                                </p:cTn>
                              </p:par>
                              <p:par>
                                <p:cTn id="10" presetID="42" presetClass="entr" presetSubtype="0" dur="500" fill="hold" grpId="0" nodeType="withEffect">
                                  <p:stCondLst>
                                    <p:cond delay="30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anim calcmode="lin" valueType="num">
                                      <p:cBhvr>
                                        <p:cTn id="13" dur="500" fill="hold"/>
                                        <p:tgtEl>
                                          <p:spTgt spid="21"/>
                                        </p:tgtEl>
                                        <p:attrNameLst>
                                          <p:attrName>ppt_x</p:attrName>
                                        </p:attrNameLst>
                                      </p:cBhvr>
                                      <p:tavLst>
                                        <p:tav tm="0">
                                          <p:val>
                                            <p:strVal val="#ppt_x"/>
                                          </p:val>
                                        </p:tav>
                                        <p:tav tm="100000">
                                          <p:val>
                                            <p:strVal val="#ppt_x"/>
                                          </p:val>
                                        </p:tav>
                                      </p:tavLst>
                                    </p:anim>
                                    <p:anim calcmode="lin" valueType="num">
                                      <p:cBhvr>
                                        <p:cTn id="14" dur="500" fill="hold"/>
                                        <p:tgtEl>
                                          <p:spTgt spid="21"/>
                                        </p:tgtEl>
                                        <p:attrNameLst>
                                          <p:attrName>ppt_y</p:attrName>
                                        </p:attrNameLst>
                                      </p:cBhvr>
                                      <p:tavLst>
                                        <p:tav tm="0">
                                          <p:val>
                                            <p:strVal val="#ppt_y+.1"/>
                                          </p:val>
                                        </p:tav>
                                        <p:tav tm="100000">
                                          <p:val>
                                            <p:strVal val="#ppt_y"/>
                                          </p:val>
                                        </p:tav>
                                      </p:tavLst>
                                    </p:anim>
                                  </p:childTnLst>
                                </p:cTn>
                              </p:par>
                              <p:par>
                                <p:cTn id="15" presetID="42" presetClass="entr" presetSubtype="0" dur="500" fill="hold" grpId="0" nodeType="withEffect">
                                  <p:stCondLst>
                                    <p:cond delay="30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anim calcmode="lin" valueType="num">
                                      <p:cBhvr>
                                        <p:cTn id="18" dur="500" fill="hold"/>
                                        <p:tgtEl>
                                          <p:spTgt spid="22"/>
                                        </p:tgtEl>
                                        <p:attrNameLst>
                                          <p:attrName>ppt_x</p:attrName>
                                        </p:attrNameLst>
                                      </p:cBhvr>
                                      <p:tavLst>
                                        <p:tav tm="0">
                                          <p:val>
                                            <p:strVal val="#ppt_x"/>
                                          </p:val>
                                        </p:tav>
                                        <p:tav tm="100000">
                                          <p:val>
                                            <p:strVal val="#ppt_x"/>
                                          </p:val>
                                        </p:tav>
                                      </p:tavLst>
                                    </p:anim>
                                    <p:anim calcmode="lin" valueType="num">
                                      <p:cBhvr>
                                        <p:cTn id="19" dur="500" fill="hold"/>
                                        <p:tgtEl>
                                          <p:spTgt spid="22"/>
                                        </p:tgtEl>
                                        <p:attrNameLst>
                                          <p:attrName>ppt_y</p:attrName>
                                        </p:attrNameLst>
                                      </p:cBhvr>
                                      <p:tavLst>
                                        <p:tav tm="0">
                                          <p:val>
                                            <p:strVal val="#ppt_y+.1"/>
                                          </p:val>
                                        </p:tav>
                                        <p:tav tm="100000">
                                          <p:val>
                                            <p:strVal val="#ppt_y"/>
                                          </p:val>
                                        </p:tav>
                                      </p:tavLst>
                                    </p:anim>
                                  </p:childTnLst>
                                </p:cTn>
                              </p:par>
                              <p:par>
                                <p:cTn id="20" presetID="47" presetClass="entr" presetSubtype="0" dur="750" fill="hold" grpId="0" nodeType="withEffect">
                                  <p:stCondLst>
                                    <p:cond delay="20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750"/>
                                        <p:tgtEl>
                                          <p:spTgt spid="15"/>
                                        </p:tgtEl>
                                      </p:cBhvr>
                                    </p:animEffect>
                                    <p:anim calcmode="lin" valueType="num">
                                      <p:cBhvr>
                                        <p:cTn id="23" dur="750" fill="hold"/>
                                        <p:tgtEl>
                                          <p:spTgt spid="15"/>
                                        </p:tgtEl>
                                        <p:attrNameLst>
                                          <p:attrName>ppt_x</p:attrName>
                                        </p:attrNameLst>
                                      </p:cBhvr>
                                      <p:tavLst>
                                        <p:tav tm="0">
                                          <p:val>
                                            <p:strVal val="#ppt_x"/>
                                          </p:val>
                                        </p:tav>
                                        <p:tav tm="100000">
                                          <p:val>
                                            <p:strVal val="#ppt_x"/>
                                          </p:val>
                                        </p:tav>
                                      </p:tavLst>
                                    </p:anim>
                                    <p:anim calcmode="lin" valueType="num">
                                      <p:cBhvr>
                                        <p:cTn id="24" dur="750" fill="hold"/>
                                        <p:tgtEl>
                                          <p:spTgt spid="15"/>
                                        </p:tgtEl>
                                        <p:attrNameLst>
                                          <p:attrName>ppt_y</p:attrName>
                                        </p:attrNameLst>
                                      </p:cBhvr>
                                      <p:tavLst>
                                        <p:tav tm="0">
                                          <p:val>
                                            <p:strVal val="#ppt_y-.1"/>
                                          </p:val>
                                        </p:tav>
                                        <p:tav tm="100000">
                                          <p:val>
                                            <p:strVal val="#ppt_y"/>
                                          </p:val>
                                        </p:tav>
                                      </p:tavLst>
                                    </p:anim>
                                  </p:childTnLst>
                                </p:cTn>
                              </p:par>
                              <p:par>
                                <p:cTn id="25" presetID="47" presetClass="entr" presetSubtype="0" dur="750" fill="hold" grpId="0" nodeType="withEffect">
                                  <p:stCondLst>
                                    <p:cond delay="30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750"/>
                                        <p:tgtEl>
                                          <p:spTgt spid="16"/>
                                        </p:tgtEl>
                                      </p:cBhvr>
                                    </p:animEffect>
                                    <p:anim calcmode="lin" valueType="num">
                                      <p:cBhvr>
                                        <p:cTn id="28" dur="750" fill="hold"/>
                                        <p:tgtEl>
                                          <p:spTgt spid="16"/>
                                        </p:tgtEl>
                                        <p:attrNameLst>
                                          <p:attrName>ppt_x</p:attrName>
                                        </p:attrNameLst>
                                      </p:cBhvr>
                                      <p:tavLst>
                                        <p:tav tm="0">
                                          <p:val>
                                            <p:strVal val="#ppt_x"/>
                                          </p:val>
                                        </p:tav>
                                        <p:tav tm="100000">
                                          <p:val>
                                            <p:strVal val="#ppt_x"/>
                                          </p:val>
                                        </p:tav>
                                      </p:tavLst>
                                    </p:anim>
                                    <p:anim calcmode="lin" valueType="num">
                                      <p:cBhvr>
                                        <p:cTn id="29" dur="750" fill="hold"/>
                                        <p:tgtEl>
                                          <p:spTgt spid="16"/>
                                        </p:tgtEl>
                                        <p:attrNameLst>
                                          <p:attrName>ppt_y</p:attrName>
                                        </p:attrNameLst>
                                      </p:cBhvr>
                                      <p:tavLst>
                                        <p:tav tm="0">
                                          <p:val>
                                            <p:strVal val="#ppt_y-.1"/>
                                          </p:val>
                                        </p:tav>
                                        <p:tav tm="100000">
                                          <p:val>
                                            <p:strVal val="#ppt_y"/>
                                          </p:val>
                                        </p:tav>
                                      </p:tavLst>
                                    </p:anim>
                                  </p:childTnLst>
                                </p:cTn>
                              </p:par>
                              <p:par>
                                <p:cTn id="30" presetID="47" presetClass="entr" presetSubtype="0" dur="750" fill="hold" grpId="0" nodeType="withEffect">
                                  <p:stCondLst>
                                    <p:cond delay="30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750"/>
                                        <p:tgtEl>
                                          <p:spTgt spid="17"/>
                                        </p:tgtEl>
                                      </p:cBhvr>
                                    </p:animEffect>
                                    <p:anim calcmode="lin" valueType="num">
                                      <p:cBhvr>
                                        <p:cTn id="33" dur="750" fill="hold"/>
                                        <p:tgtEl>
                                          <p:spTgt spid="17"/>
                                        </p:tgtEl>
                                        <p:attrNameLst>
                                          <p:attrName>ppt_x</p:attrName>
                                        </p:attrNameLst>
                                      </p:cBhvr>
                                      <p:tavLst>
                                        <p:tav tm="0">
                                          <p:val>
                                            <p:strVal val="#ppt_x"/>
                                          </p:val>
                                        </p:tav>
                                        <p:tav tm="100000">
                                          <p:val>
                                            <p:strVal val="#ppt_x"/>
                                          </p:val>
                                        </p:tav>
                                      </p:tavLst>
                                    </p:anim>
                                    <p:anim calcmode="lin" valueType="num">
                                      <p:cBhvr>
                                        <p:cTn id="34" dur="75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2" grpId="0"/>
      <p:bldP spid="15" grpId="0"/>
      <p:bldP spid="16" grpId="0"/>
      <p:bldP spid="1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圆角矩形 22"/>
          <p:cNvSpPr/>
          <p:nvPr/>
        </p:nvSpPr>
        <p:spPr>
          <a:xfrm>
            <a:off x="1702920" y="3789040"/>
            <a:ext cx="8785568" cy="252000"/>
          </a:xfrm>
          <a:prstGeom prst="roundRect">
            <a:avLst>
              <a:gd name="adj" fmla="val 5000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4" name="椭圆 23"/>
          <p:cNvSpPr/>
          <p:nvPr/>
        </p:nvSpPr>
        <p:spPr>
          <a:xfrm>
            <a:off x="2509154" y="3816040"/>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5" name="椭圆 14"/>
          <p:cNvSpPr/>
          <p:nvPr/>
        </p:nvSpPr>
        <p:spPr bwMode="auto">
          <a:xfrm>
            <a:off x="1640486" y="1439592"/>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3B79CE"/>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27" name="椭圆 26"/>
          <p:cNvSpPr/>
          <p:nvPr/>
        </p:nvSpPr>
        <p:spPr>
          <a:xfrm>
            <a:off x="5965538"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8" name="椭圆 14"/>
          <p:cNvSpPr/>
          <p:nvPr/>
        </p:nvSpPr>
        <p:spPr bwMode="auto">
          <a:xfrm>
            <a:off x="509687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A6A6A6"/>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30" name="椭圆 29"/>
          <p:cNvSpPr/>
          <p:nvPr/>
        </p:nvSpPr>
        <p:spPr>
          <a:xfrm>
            <a:off x="9471394"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32" name="椭圆 14"/>
          <p:cNvSpPr/>
          <p:nvPr/>
        </p:nvSpPr>
        <p:spPr bwMode="auto">
          <a:xfrm>
            <a:off x="861628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A6A6A6"/>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36" name="TextBox 35"/>
          <p:cNvSpPr txBox="1"/>
          <p:nvPr/>
        </p:nvSpPr>
        <p:spPr>
          <a:xfrm>
            <a:off x="1728220"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分批法概述</a:t>
            </a:r>
          </a:p>
        </p:txBody>
      </p:sp>
      <p:sp>
        <p:nvSpPr>
          <p:cNvPr id="37" name="TextBox 36"/>
          <p:cNvSpPr txBox="1"/>
          <p:nvPr/>
        </p:nvSpPr>
        <p:spPr>
          <a:xfrm>
            <a:off x="5184604"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分批法的应用</a:t>
            </a:r>
          </a:p>
        </p:txBody>
      </p:sp>
      <p:sp>
        <p:nvSpPr>
          <p:cNvPr id="38" name="TextBox 37"/>
          <p:cNvSpPr txBox="1"/>
          <p:nvPr/>
        </p:nvSpPr>
        <p:spPr>
          <a:xfrm>
            <a:off x="8726642" y="2134530"/>
            <a:ext cx="1785950"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简化的分批法</a:t>
            </a:r>
          </a:p>
        </p:txBody>
      </p:sp>
      <p:sp>
        <p:nvSpPr>
          <p:cNvPr id="15" name="TextBox 8"/>
          <p:cNvSpPr txBox="1"/>
          <p:nvPr/>
        </p:nvSpPr>
        <p:spPr>
          <a:xfrm>
            <a:off x="1730450" y="4221089"/>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第一节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16" name="TextBox 8"/>
          <p:cNvSpPr txBox="1"/>
          <p:nvPr/>
        </p:nvSpPr>
        <p:spPr>
          <a:xfrm>
            <a:off x="5186834"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第二节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17" name="TextBox 16"/>
          <p:cNvSpPr txBox="1"/>
          <p:nvPr/>
        </p:nvSpPr>
        <p:spPr>
          <a:xfrm>
            <a:off x="8707057"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第三节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anim calcmode="lin" valueType="num">
                                      <p:cBhvr>
                                        <p:cTn id="8" dur="500" fill="hold"/>
                                        <p:tgtEl>
                                          <p:spTgt spid="36"/>
                                        </p:tgtEl>
                                        <p:attrNameLst>
                                          <p:attrName>ppt_x</p:attrName>
                                        </p:attrNameLst>
                                      </p:cBhvr>
                                      <p:tavLst>
                                        <p:tav tm="0">
                                          <p:val>
                                            <p:strVal val="#ppt_x"/>
                                          </p:val>
                                        </p:tav>
                                        <p:tav tm="100000">
                                          <p:val>
                                            <p:strVal val="#ppt_x"/>
                                          </p:val>
                                        </p:tav>
                                      </p:tavLst>
                                    </p:anim>
                                    <p:anim calcmode="lin" valueType="num">
                                      <p:cBhvr>
                                        <p:cTn id="9" dur="500" fill="hold"/>
                                        <p:tgtEl>
                                          <p:spTgt spid="36"/>
                                        </p:tgtEl>
                                        <p:attrNameLst>
                                          <p:attrName>ppt_y</p:attrName>
                                        </p:attrNameLst>
                                      </p:cBhvr>
                                      <p:tavLst>
                                        <p:tav tm="0">
                                          <p:val>
                                            <p:strVal val="#ppt_y+.1"/>
                                          </p:val>
                                        </p:tav>
                                        <p:tav tm="100000">
                                          <p:val>
                                            <p:strVal val="#ppt_y"/>
                                          </p:val>
                                        </p:tav>
                                      </p:tavLst>
                                    </p:anim>
                                  </p:childTnLst>
                                </p:cTn>
                              </p:par>
                              <p:par>
                                <p:cTn id="10" presetID="42" presetClass="entr" presetSubtype="0" dur="500" fill="hold" grpId="0" nodeType="withEffect">
                                  <p:stCondLst>
                                    <p:cond delay="300"/>
                                  </p:stCondLst>
                                  <p:childTnLst>
                                    <p:set>
                                      <p:cBhvr>
                                        <p:cTn id="11" dur="1" fill="hold">
                                          <p:stCondLst>
                                            <p:cond delay="0"/>
                                          </p:stCondLst>
                                        </p:cTn>
                                        <p:tgtEl>
                                          <p:spTgt spid="37"/>
                                        </p:tgtEl>
                                        <p:attrNameLst>
                                          <p:attrName>style.visibility</p:attrName>
                                        </p:attrNameLst>
                                      </p:cBhvr>
                                      <p:to>
                                        <p:strVal val="visible"/>
                                      </p:to>
                                    </p:set>
                                    <p:animEffect transition="in" filter="fade">
                                      <p:cBhvr>
                                        <p:cTn id="12" dur="500"/>
                                        <p:tgtEl>
                                          <p:spTgt spid="37"/>
                                        </p:tgtEl>
                                      </p:cBhvr>
                                    </p:animEffect>
                                    <p:anim calcmode="lin" valueType="num">
                                      <p:cBhvr>
                                        <p:cTn id="13" dur="500" fill="hold"/>
                                        <p:tgtEl>
                                          <p:spTgt spid="37"/>
                                        </p:tgtEl>
                                        <p:attrNameLst>
                                          <p:attrName>ppt_x</p:attrName>
                                        </p:attrNameLst>
                                      </p:cBhvr>
                                      <p:tavLst>
                                        <p:tav tm="0">
                                          <p:val>
                                            <p:strVal val="#ppt_x"/>
                                          </p:val>
                                        </p:tav>
                                        <p:tav tm="100000">
                                          <p:val>
                                            <p:strVal val="#ppt_x"/>
                                          </p:val>
                                        </p:tav>
                                      </p:tavLst>
                                    </p:anim>
                                    <p:anim calcmode="lin" valueType="num">
                                      <p:cBhvr>
                                        <p:cTn id="14" dur="500" fill="hold"/>
                                        <p:tgtEl>
                                          <p:spTgt spid="37"/>
                                        </p:tgtEl>
                                        <p:attrNameLst>
                                          <p:attrName>ppt_y</p:attrName>
                                        </p:attrNameLst>
                                      </p:cBhvr>
                                      <p:tavLst>
                                        <p:tav tm="0">
                                          <p:val>
                                            <p:strVal val="#ppt_y+.1"/>
                                          </p:val>
                                        </p:tav>
                                        <p:tav tm="100000">
                                          <p:val>
                                            <p:strVal val="#ppt_y"/>
                                          </p:val>
                                        </p:tav>
                                      </p:tavLst>
                                    </p:anim>
                                  </p:childTnLst>
                                </p:cTn>
                              </p:par>
                              <p:par>
                                <p:cTn id="15" presetID="42" presetClass="entr" presetSubtype="0" dur="500" fill="hold" grpId="0" nodeType="withEffect">
                                  <p:stCondLst>
                                    <p:cond delay="300"/>
                                  </p:stCondLst>
                                  <p:childTnLst>
                                    <p:set>
                                      <p:cBhvr>
                                        <p:cTn id="16" dur="1" fill="hold">
                                          <p:stCondLst>
                                            <p:cond delay="0"/>
                                          </p:stCondLst>
                                        </p:cTn>
                                        <p:tgtEl>
                                          <p:spTgt spid="38"/>
                                        </p:tgtEl>
                                        <p:attrNameLst>
                                          <p:attrName>style.visibility</p:attrName>
                                        </p:attrNameLst>
                                      </p:cBhvr>
                                      <p:to>
                                        <p:strVal val="visible"/>
                                      </p:to>
                                    </p:set>
                                    <p:animEffect transition="in" filter="fade">
                                      <p:cBhvr>
                                        <p:cTn id="17" dur="500"/>
                                        <p:tgtEl>
                                          <p:spTgt spid="38"/>
                                        </p:tgtEl>
                                      </p:cBhvr>
                                    </p:animEffect>
                                    <p:anim calcmode="lin" valueType="num">
                                      <p:cBhvr>
                                        <p:cTn id="18" dur="500" fill="hold"/>
                                        <p:tgtEl>
                                          <p:spTgt spid="38"/>
                                        </p:tgtEl>
                                        <p:attrNameLst>
                                          <p:attrName>ppt_x</p:attrName>
                                        </p:attrNameLst>
                                      </p:cBhvr>
                                      <p:tavLst>
                                        <p:tav tm="0">
                                          <p:val>
                                            <p:strVal val="#ppt_x"/>
                                          </p:val>
                                        </p:tav>
                                        <p:tav tm="100000">
                                          <p:val>
                                            <p:strVal val="#ppt_x"/>
                                          </p:val>
                                        </p:tav>
                                      </p:tavLst>
                                    </p:anim>
                                    <p:anim calcmode="lin" valueType="num">
                                      <p:cBhvr>
                                        <p:cTn id="19" dur="500" fill="hold"/>
                                        <p:tgtEl>
                                          <p:spTgt spid="38"/>
                                        </p:tgtEl>
                                        <p:attrNameLst>
                                          <p:attrName>ppt_y</p:attrName>
                                        </p:attrNameLst>
                                      </p:cBhvr>
                                      <p:tavLst>
                                        <p:tav tm="0">
                                          <p:val>
                                            <p:strVal val="#ppt_y+.1"/>
                                          </p:val>
                                        </p:tav>
                                        <p:tav tm="100000">
                                          <p:val>
                                            <p:strVal val="#ppt_y"/>
                                          </p:val>
                                        </p:tav>
                                      </p:tavLst>
                                    </p:anim>
                                  </p:childTnLst>
                                </p:cTn>
                              </p:par>
                              <p:par>
                                <p:cTn id="20" presetID="47" presetClass="entr" presetSubtype="0" dur="750" fill="hold" grpId="0" nodeType="withEffect">
                                  <p:stCondLst>
                                    <p:cond delay="20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750"/>
                                        <p:tgtEl>
                                          <p:spTgt spid="15"/>
                                        </p:tgtEl>
                                      </p:cBhvr>
                                    </p:animEffect>
                                    <p:anim calcmode="lin" valueType="num">
                                      <p:cBhvr>
                                        <p:cTn id="23" dur="750" fill="hold"/>
                                        <p:tgtEl>
                                          <p:spTgt spid="15"/>
                                        </p:tgtEl>
                                        <p:attrNameLst>
                                          <p:attrName>ppt_x</p:attrName>
                                        </p:attrNameLst>
                                      </p:cBhvr>
                                      <p:tavLst>
                                        <p:tav tm="0">
                                          <p:val>
                                            <p:strVal val="#ppt_x"/>
                                          </p:val>
                                        </p:tav>
                                        <p:tav tm="100000">
                                          <p:val>
                                            <p:strVal val="#ppt_x"/>
                                          </p:val>
                                        </p:tav>
                                      </p:tavLst>
                                    </p:anim>
                                    <p:anim calcmode="lin" valueType="num">
                                      <p:cBhvr>
                                        <p:cTn id="24" dur="750" fill="hold"/>
                                        <p:tgtEl>
                                          <p:spTgt spid="15"/>
                                        </p:tgtEl>
                                        <p:attrNameLst>
                                          <p:attrName>ppt_y</p:attrName>
                                        </p:attrNameLst>
                                      </p:cBhvr>
                                      <p:tavLst>
                                        <p:tav tm="0">
                                          <p:val>
                                            <p:strVal val="#ppt_y-.1"/>
                                          </p:val>
                                        </p:tav>
                                        <p:tav tm="100000">
                                          <p:val>
                                            <p:strVal val="#ppt_y"/>
                                          </p:val>
                                        </p:tav>
                                      </p:tavLst>
                                    </p:anim>
                                  </p:childTnLst>
                                </p:cTn>
                              </p:par>
                              <p:par>
                                <p:cTn id="25" presetID="47" presetClass="entr" presetSubtype="0" dur="750" fill="hold" grpId="0" nodeType="withEffect">
                                  <p:stCondLst>
                                    <p:cond delay="30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750"/>
                                        <p:tgtEl>
                                          <p:spTgt spid="16"/>
                                        </p:tgtEl>
                                      </p:cBhvr>
                                    </p:animEffect>
                                    <p:anim calcmode="lin" valueType="num">
                                      <p:cBhvr>
                                        <p:cTn id="28" dur="750" fill="hold"/>
                                        <p:tgtEl>
                                          <p:spTgt spid="16"/>
                                        </p:tgtEl>
                                        <p:attrNameLst>
                                          <p:attrName>ppt_x</p:attrName>
                                        </p:attrNameLst>
                                      </p:cBhvr>
                                      <p:tavLst>
                                        <p:tav tm="0">
                                          <p:val>
                                            <p:strVal val="#ppt_x"/>
                                          </p:val>
                                        </p:tav>
                                        <p:tav tm="100000">
                                          <p:val>
                                            <p:strVal val="#ppt_x"/>
                                          </p:val>
                                        </p:tav>
                                      </p:tavLst>
                                    </p:anim>
                                    <p:anim calcmode="lin" valueType="num">
                                      <p:cBhvr>
                                        <p:cTn id="29" dur="750" fill="hold"/>
                                        <p:tgtEl>
                                          <p:spTgt spid="16"/>
                                        </p:tgtEl>
                                        <p:attrNameLst>
                                          <p:attrName>ppt_y</p:attrName>
                                        </p:attrNameLst>
                                      </p:cBhvr>
                                      <p:tavLst>
                                        <p:tav tm="0">
                                          <p:val>
                                            <p:strVal val="#ppt_y-.1"/>
                                          </p:val>
                                        </p:tav>
                                        <p:tav tm="100000">
                                          <p:val>
                                            <p:strVal val="#ppt_y"/>
                                          </p:val>
                                        </p:tav>
                                      </p:tavLst>
                                    </p:anim>
                                  </p:childTnLst>
                                </p:cTn>
                              </p:par>
                              <p:par>
                                <p:cTn id="30" presetID="47" presetClass="entr" presetSubtype="0" dur="750" fill="hold" grpId="0" nodeType="withEffect">
                                  <p:stCondLst>
                                    <p:cond delay="30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750"/>
                                        <p:tgtEl>
                                          <p:spTgt spid="17"/>
                                        </p:tgtEl>
                                      </p:cBhvr>
                                    </p:animEffect>
                                    <p:anim calcmode="lin" valueType="num">
                                      <p:cBhvr>
                                        <p:cTn id="33" dur="750" fill="hold"/>
                                        <p:tgtEl>
                                          <p:spTgt spid="17"/>
                                        </p:tgtEl>
                                        <p:attrNameLst>
                                          <p:attrName>ppt_x</p:attrName>
                                        </p:attrNameLst>
                                      </p:cBhvr>
                                      <p:tavLst>
                                        <p:tav tm="0">
                                          <p:val>
                                            <p:strVal val="#ppt_x"/>
                                          </p:val>
                                        </p:tav>
                                        <p:tav tm="100000">
                                          <p:val>
                                            <p:strVal val="#ppt_x"/>
                                          </p:val>
                                        </p:tav>
                                      </p:tavLst>
                                    </p:anim>
                                    <p:anim calcmode="lin" valueType="num">
                                      <p:cBhvr>
                                        <p:cTn id="34" dur="75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15" grpId="0"/>
      <p:bldP spid="16" grpId="0"/>
      <p:bldP spid="1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020594" y="1095127"/>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66FF"/>
                </a:solidFill>
                <a:latin typeface="微软雅黑" panose="020b0503020204020204" pitchFamily="34" charset="-122"/>
                <a:ea typeface="微软雅黑" panose="020b0503020204020204" pitchFamily="34" charset="-122"/>
              </a:rPr>
              <a:t>一、分批法的概念及适用范围</a:t>
            </a:r>
          </a:p>
        </p:txBody>
      </p:sp>
      <p:pic>
        <p:nvPicPr>
          <p:cNvPr id="20" name="Picture 2" descr="F:\360云盘\02-个人资料\！PPT图片及版面资源\05-PPT精选插图\04-图标\西装小人.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4025" y="2420888"/>
            <a:ext cx="3095625"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20"/>
          <p:cNvGrpSpPr/>
          <p:nvPr/>
        </p:nvGrpSpPr>
        <p:grpSpPr>
          <a:xfrm>
            <a:off x="3597275" y="1988840"/>
            <a:ext cx="7562850" cy="3312368"/>
            <a:chOff x="3596562" y="2565141"/>
            <a:chExt cx="7563850" cy="3311172"/>
          </a:xfrm>
        </p:grpSpPr>
        <p:sp>
          <p:nvSpPr>
            <p:cNvPr id="22" name="Text Box 44"/>
            <p:cNvSpPr txBox="1">
              <a:spLocks noChangeArrowheads="1"/>
            </p:cNvSpPr>
            <p:nvPr/>
          </p:nvSpPr>
          <p:spPr bwMode="auto">
            <a:xfrm>
              <a:off x="3863297" y="2781087"/>
              <a:ext cx="6984336" cy="2861288"/>
            </a:xfrm>
            <a:prstGeom prst="rect">
              <a:avLst/>
            </a:prstGeom>
            <a:solidFill>
              <a:srgbClr val="FFFFFF">
                <a:alpha val="30000"/>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indent="457200" algn="l" defTabSz="720725" rtl="0" eaLnBrk="1" latinLnBrk="0" hangingPunct="1">
                <a:lnSpc>
                  <a:spcPct val="135000"/>
                </a:lnSpc>
                <a:defRPr sz="1600" kern="1200">
                  <a:solidFill>
                    <a:schemeClr val="bg1">
                      <a:lumMod val="50000"/>
                    </a:schemeClr>
                  </a:solidFill>
                  <a:latin typeface="微软雅黑" panose="020b0503020204020204" pitchFamily="34" charset="-122"/>
                  <a:ea typeface="微软雅黑" panose="020b0503020204020204" pitchFamily="34" charset="-122"/>
                  <a:cs typeface="+mn-cs"/>
                </a:defRPr>
              </a:lvl1pPr>
              <a:lvl2pPr marL="457200" algn="l" defTabSz="720725" rtl="0" eaLnBrk="0" latinLnBrk="0" hangingPunct="0">
                <a:defRPr sz="1600" kern="1200">
                  <a:solidFill>
                    <a:schemeClr val="tx1"/>
                  </a:solidFill>
                  <a:latin typeface="Arial" pitchFamily="34" charset="0"/>
                  <a:ea typeface="宋体" panose="02010600030101010101" pitchFamily="2" charset="-122"/>
                  <a:cs typeface="+mn-cs"/>
                </a:defRPr>
              </a:lvl2pPr>
              <a:lvl3pPr marL="914400" algn="l" defTabSz="720725" rtl="0" eaLnBrk="0" latinLnBrk="0" hangingPunct="0">
                <a:defRPr sz="1600" kern="1200">
                  <a:solidFill>
                    <a:schemeClr val="tx1"/>
                  </a:solidFill>
                  <a:latin typeface="Arial" pitchFamily="34" charset="0"/>
                  <a:ea typeface="宋体" panose="02010600030101010101" pitchFamily="2" charset="-122"/>
                  <a:cs typeface="+mn-cs"/>
                </a:defRPr>
              </a:lvl3pPr>
              <a:lvl4pPr marL="1371600" algn="l" defTabSz="720725" rtl="0" eaLnBrk="0" latinLnBrk="0" hangingPunct="0">
                <a:defRPr sz="1600" kern="1200">
                  <a:solidFill>
                    <a:schemeClr val="tx1"/>
                  </a:solidFill>
                  <a:latin typeface="Arial" pitchFamily="34" charset="0"/>
                  <a:ea typeface="宋体" panose="02010600030101010101" pitchFamily="2" charset="-122"/>
                  <a:cs typeface="+mn-cs"/>
                </a:defRPr>
              </a:lvl4pPr>
              <a:lvl5pPr marL="1828800" algn="l" defTabSz="720725" rtl="0" eaLnBrk="0" latinLnBrk="0" hangingPunct="0">
                <a:defRPr sz="1600" kern="1200">
                  <a:solidFill>
                    <a:schemeClr val="tx1"/>
                  </a:solidFill>
                  <a:latin typeface="Arial" pitchFamily="34" charset="0"/>
                  <a:ea typeface="宋体" panose="02010600030101010101" pitchFamily="2" charset="-122"/>
                  <a:cs typeface="+mn-cs"/>
                </a:defRPr>
              </a:lvl5pPr>
              <a:lvl6pPr marL="2286000" algn="l" defTabSz="720725" rtl="0" eaLnBrk="0" fontAlgn="base" latinLnBrk="0"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6pPr>
              <a:lvl7pPr marL="2743200" algn="l" defTabSz="720725" rtl="0" eaLnBrk="0" fontAlgn="base" latinLnBrk="0"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7pPr>
              <a:lvl8pPr marL="3200400" algn="l" defTabSz="720725" rtl="0" eaLnBrk="0" fontAlgn="base" latinLnBrk="0"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8pPr>
              <a:lvl9pPr marL="3657600" algn="l" defTabSz="720725" rtl="0" eaLnBrk="0" fontAlgn="base" latinLnBrk="0"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9pPr>
            </a:lstStyle>
            <a:p>
              <a:pPr>
                <a:lnSpc>
                  <a:spcPct val="150000"/>
                </a:lnSpc>
                <a:defRPr/>
              </a:pPr>
              <a:r>
                <a:rPr lang="zh-CN" altLang="en-US" sz="2000">
                  <a:solidFill>
                    <a:schemeClr val="tx1">
                      <a:lumMod val="65000"/>
                      <a:lumOff val="35000"/>
                    </a:schemeClr>
                  </a:solidFill>
                </a:rPr>
                <a:t>分批法，是指以产品的批次（或订单）作为成本计算对象，归集和分配生产费用，计算产品成本的一种方法。这种方法主要</a:t>
              </a:r>
              <a:r>
                <a:rPr lang="zh-CN" altLang="en-US" sz="2000">
                  <a:solidFill>
                    <a:schemeClr val="accent2"/>
                  </a:solidFill>
                </a:rPr>
                <a:t>适用于单件小批生产</a:t>
              </a:r>
              <a:r>
                <a:rPr lang="zh-CN" altLang="en-US" sz="2000">
                  <a:solidFill>
                    <a:schemeClr val="tx1">
                      <a:lumMod val="65000"/>
                      <a:lumOff val="35000"/>
                    </a:schemeClr>
                  </a:solidFill>
                </a:rPr>
                <a:t>，如造船业、重机制造业、精密仪器及某些专用设备制造等。另外，在大量大批生产类型的企业中，对于</a:t>
              </a:r>
              <a:r>
                <a:rPr lang="zh-CN" altLang="en-US" sz="2000">
                  <a:solidFill>
                    <a:schemeClr val="accent2"/>
                  </a:solidFill>
                </a:rPr>
                <a:t>新产品的试制</a:t>
              </a:r>
              <a:r>
                <a:rPr lang="zh-CN" altLang="en-US" sz="2000">
                  <a:solidFill>
                    <a:schemeClr val="tx1">
                      <a:lumMod val="65000"/>
                      <a:lumOff val="35000"/>
                    </a:schemeClr>
                  </a:solidFill>
                </a:rPr>
                <a:t>、</a:t>
              </a:r>
              <a:r>
                <a:rPr lang="zh-CN" altLang="en-US" sz="2000">
                  <a:solidFill>
                    <a:schemeClr val="accent2"/>
                  </a:solidFill>
                </a:rPr>
                <a:t>工业性修理作业</a:t>
              </a:r>
              <a:r>
                <a:rPr lang="zh-CN" altLang="en-US" sz="2000">
                  <a:solidFill>
                    <a:schemeClr val="tx1">
                      <a:lumMod val="65000"/>
                      <a:lumOff val="35000"/>
                    </a:schemeClr>
                  </a:solidFill>
                </a:rPr>
                <a:t>和</a:t>
              </a:r>
              <a:r>
                <a:rPr lang="zh-CN" altLang="en-US" sz="2000">
                  <a:solidFill>
                    <a:schemeClr val="accent2"/>
                  </a:solidFill>
                </a:rPr>
                <a:t>辅助生产的工具模具制造</a:t>
              </a:r>
              <a:r>
                <a:rPr lang="zh-CN" altLang="en-US" sz="2000">
                  <a:solidFill>
                    <a:schemeClr val="tx1">
                      <a:lumMod val="65000"/>
                      <a:lumOff val="35000"/>
                    </a:schemeClr>
                  </a:solidFill>
                </a:rPr>
                <a:t>等也可以采用分批法。</a:t>
              </a:r>
              <a:endParaRPr lang="en-US" altLang="zh-CN" sz="2000" smtClean="0">
                <a:solidFill>
                  <a:schemeClr val="tx1">
                    <a:lumMod val="65000"/>
                    <a:lumOff val="35000"/>
                  </a:schemeClr>
                </a:solidFill>
              </a:endParaRPr>
            </a:p>
          </p:txBody>
        </p:sp>
        <p:sp>
          <p:nvSpPr>
            <p:cNvPr id="23" name="AutoShape 8"/>
            <p:cNvSpPr/>
            <p:nvPr/>
          </p:nvSpPr>
          <p:spPr bwMode="auto">
            <a:xfrm>
              <a:off x="3596562" y="2565141"/>
              <a:ext cx="7563850" cy="3311172"/>
            </a:xfrm>
            <a:prstGeom prst="roundRect">
              <a:avLst>
                <a:gd name="adj" fmla="val 18519"/>
              </a:avLst>
            </a:prstGeom>
            <a:noFill/>
            <a:ln w="63500" cap="flat">
              <a:solidFill>
                <a:schemeClr val="accent1">
                  <a:alpha val="85000"/>
                </a:schemeClr>
              </a:solidFill>
              <a:prstDash val="solid"/>
              <a:miter lim="800000"/>
              <a:headEnd type="none" w="med" len="med"/>
              <a:tailEnd type="none" w="med" len="med"/>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auto" hangingPunct="1">
                <a:spcBef>
                  <a:spcPct val="0"/>
                </a:spcBef>
                <a:spcAft>
                  <a:spcPct val="0"/>
                </a:spcAft>
                <a:defRPr/>
              </a:pPr>
              <a:endParaRPr lang="en-US" b="1">
                <a:solidFill>
                  <a:schemeClr val="tx1">
                    <a:lumMod val="65000"/>
                    <a:lumOff val="3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5" presetClass="entr" presetSubtype="0" dur="100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fltVal val="0"/>
                                          </p:val>
                                        </p:tav>
                                        <p:tav tm="100000">
                                          <p:val>
                                            <p:strVal val="#ppt_w"/>
                                          </p:val>
                                        </p:tav>
                                      </p:tavLst>
                                    </p:anim>
                                    <p:anim calcmode="lin" valueType="num">
                                      <p:cBhvr>
                                        <p:cTn id="8" dur="1000" fill="hold"/>
                                        <p:tgtEl>
                                          <p:spTgt spid="20"/>
                                        </p:tgtEl>
                                        <p:attrNameLst>
                                          <p:attrName>ppt_h</p:attrName>
                                        </p:attrNameLst>
                                      </p:cBhvr>
                                      <p:tavLst>
                                        <p:tav tm="0">
                                          <p:val>
                                            <p:fltVal val="0"/>
                                          </p:val>
                                        </p:tav>
                                        <p:tav tm="100000">
                                          <p:val>
                                            <p:strVal val="#ppt_h"/>
                                          </p:val>
                                        </p:tav>
                                      </p:tavLst>
                                    </p:anim>
                                    <p:anim calcmode="lin" valueType="num">
                                      <p:cBhvr>
                                        <p:cTn id="9"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par>
                          <p:cTn id="11" fill="hold" nodeType="afterGroup">
                            <p:stCondLst>
                              <p:cond delay="1000"/>
                            </p:stCondLst>
                            <p:childTnLst>
                              <p:par>
                                <p:cTn id="12" presetID="42" presetClass="entr" presetSubtype="0" dur="1000" fill="hold"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anim calcmode="lin" valueType="num">
                                      <p:cBhvr>
                                        <p:cTn id="15" dur="1000" fill="hold"/>
                                        <p:tgtEl>
                                          <p:spTgt spid="21"/>
                                        </p:tgtEl>
                                        <p:attrNameLst>
                                          <p:attrName>ppt_x</p:attrName>
                                        </p:attrNameLst>
                                      </p:cBhvr>
                                      <p:tavLst>
                                        <p:tav tm="0">
                                          <p:val>
                                            <p:strVal val="#ppt_x"/>
                                          </p:val>
                                        </p:tav>
                                        <p:tav tm="100000">
                                          <p:val>
                                            <p:strVal val="#ppt_x"/>
                                          </p:val>
                                        </p:tav>
                                      </p:tavLst>
                                    </p:anim>
                                    <p:anim calcmode="lin" valueType="num">
                                      <p:cBhvr>
                                        <p:cTn id="1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p:cNvSpPr/>
          <p:nvPr/>
        </p:nvSpPr>
        <p:spPr>
          <a:xfrm>
            <a:off x="1020594" y="1214683"/>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66FF"/>
                </a:solidFill>
                <a:latin typeface="微软雅黑" panose="020b0503020204020204" pitchFamily="34" charset="-122"/>
                <a:ea typeface="微软雅黑" panose="020b0503020204020204" pitchFamily="34" charset="-122"/>
              </a:rPr>
              <a:t>二、分批法的特点</a:t>
            </a:r>
          </a:p>
        </p:txBody>
      </p:sp>
      <p:grpSp>
        <p:nvGrpSpPr>
          <p:cNvPr id="13" name="组合 12"/>
          <p:cNvGrpSpPr/>
          <p:nvPr/>
        </p:nvGrpSpPr>
        <p:grpSpPr>
          <a:xfrm>
            <a:off x="1200600" y="2031231"/>
            <a:ext cx="5615480" cy="461665"/>
            <a:chOff x="1148334" y="2022421"/>
            <a:chExt cx="5614550" cy="461416"/>
          </a:xfrm>
        </p:grpSpPr>
        <p:sp>
          <p:nvSpPr>
            <p:cNvPr id="15" name="矩形 6"/>
            <p:cNvSpPr>
              <a:spLocks noChangeArrowheads="1"/>
            </p:cNvSpPr>
            <p:nvPr/>
          </p:nvSpPr>
          <p:spPr bwMode="auto">
            <a:xfrm>
              <a:off x="1649866" y="2022421"/>
              <a:ext cx="5113018" cy="461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以产品的批次（或订单）作为成本计算对象</a:t>
              </a:r>
            </a:p>
          </p:txBody>
        </p:sp>
        <p:sp>
          <p:nvSpPr>
            <p:cNvPr id="16"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01</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sp>
        <p:nvSpPr>
          <p:cNvPr id="17" name="矩形 16"/>
          <p:cNvSpPr/>
          <p:nvPr/>
        </p:nvSpPr>
        <p:spPr>
          <a:xfrm>
            <a:off x="1023902" y="2732435"/>
            <a:ext cx="6008202" cy="300082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pPr>
            <a:r>
              <a:rPr lang="zh-CN" altLang="en-US" sz="2000">
                <a:solidFill>
                  <a:srgbClr val="5F5E5C"/>
                </a:solidFill>
                <a:latin typeface="微软雅黑" panose="020b0503020204020204" pitchFamily="34" charset="-122"/>
                <a:ea typeface="微软雅黑" panose="020b0503020204020204" pitchFamily="34" charset="-122"/>
              </a:rPr>
              <a:t>分批法根据产品的批次或订单开设产品成本计算单或设置生产成本明细账，归集生产费用</a:t>
            </a:r>
            <a:r>
              <a:rPr lang="zh-CN" altLang="en-US" sz="2000" smtClean="0">
                <a:solidFill>
                  <a:srgbClr val="5F5E5C"/>
                </a:solidFill>
                <a:latin typeface="微软雅黑" panose="020b0503020204020204" pitchFamily="34" charset="-122"/>
                <a:ea typeface="微软雅黑" panose="020b0503020204020204" pitchFamily="34" charset="-122"/>
              </a:rPr>
              <a:t>。</a:t>
            </a:r>
            <a:endParaRPr lang="en-US" altLang="zh-CN" sz="2000" smtClean="0">
              <a:solidFill>
                <a:srgbClr val="5F5E5C"/>
              </a:solidFill>
              <a:latin typeface="微软雅黑" panose="020b0503020204020204" pitchFamily="34" charset="-122"/>
              <a:ea typeface="微软雅黑" panose="020b0503020204020204" pitchFamily="34" charset="-122"/>
            </a:endParaRPr>
          </a:p>
          <a:p>
            <a:pPr marL="702945" indent="-342900">
              <a:lnSpc>
                <a:spcPct val="135000"/>
              </a:lnSpc>
              <a:buFont typeface="Wingdings" panose="05000000000000000000" pitchFamily="2" charset="2"/>
              <a:buChar char="Ø"/>
            </a:pPr>
            <a:r>
              <a:rPr lang="zh-CN" altLang="en-US" sz="2000" smtClean="0">
                <a:solidFill>
                  <a:schemeClr val="accent2"/>
                </a:solidFill>
                <a:latin typeface="微软雅黑" panose="020b0503020204020204" pitchFamily="34" charset="-122"/>
                <a:ea typeface="微软雅黑" panose="020b0503020204020204" pitchFamily="34" charset="-122"/>
              </a:rPr>
              <a:t>对于</a:t>
            </a:r>
            <a:r>
              <a:rPr lang="zh-CN" altLang="en-US" sz="2000">
                <a:solidFill>
                  <a:schemeClr val="accent2"/>
                </a:solidFill>
                <a:latin typeface="微软雅黑" panose="020b0503020204020204" pitchFamily="34" charset="-122"/>
                <a:ea typeface="微软雅黑" panose="020b0503020204020204" pitchFamily="34" charset="-122"/>
              </a:rPr>
              <a:t>能分清产品批次的直接计入费用</a:t>
            </a:r>
            <a:r>
              <a:rPr lang="zh-CN" altLang="en-US" sz="2000">
                <a:solidFill>
                  <a:srgbClr val="5F5E5C"/>
                </a:solidFill>
                <a:latin typeface="微软雅黑" panose="020b0503020204020204" pitchFamily="34" charset="-122"/>
                <a:ea typeface="微软雅黑" panose="020b0503020204020204" pitchFamily="34" charset="-122"/>
              </a:rPr>
              <a:t>，直接计入各批产品的基本生产成本明细账</a:t>
            </a:r>
            <a:r>
              <a:rPr lang="zh-CN" altLang="en-US" sz="2000" smtClean="0">
                <a:solidFill>
                  <a:srgbClr val="5F5E5C"/>
                </a:solidFill>
                <a:latin typeface="微软雅黑" panose="020b0503020204020204" pitchFamily="34" charset="-122"/>
                <a:ea typeface="微软雅黑" panose="020b0503020204020204" pitchFamily="34" charset="-122"/>
              </a:rPr>
              <a:t>；</a:t>
            </a:r>
            <a:endParaRPr lang="en-US" altLang="zh-CN" sz="2000" smtClean="0">
              <a:solidFill>
                <a:srgbClr val="5F5E5C"/>
              </a:solidFill>
              <a:latin typeface="微软雅黑" panose="020b0503020204020204" pitchFamily="34" charset="-122"/>
              <a:ea typeface="微软雅黑" panose="020b0503020204020204" pitchFamily="34" charset="-122"/>
            </a:endParaRPr>
          </a:p>
          <a:p>
            <a:pPr marL="702945" indent="-342900">
              <a:lnSpc>
                <a:spcPct val="135000"/>
              </a:lnSpc>
              <a:buFont typeface="Wingdings" panose="05000000000000000000" pitchFamily="2" charset="2"/>
              <a:buChar char="Ø"/>
            </a:pPr>
            <a:r>
              <a:rPr lang="zh-CN" altLang="en-US" sz="2000">
                <a:solidFill>
                  <a:schemeClr val="accent2"/>
                </a:solidFill>
                <a:latin typeface="微软雅黑" panose="020b0503020204020204" pitchFamily="34" charset="-122"/>
                <a:ea typeface="微软雅黑" panose="020b0503020204020204" pitchFamily="34" charset="-122"/>
              </a:rPr>
              <a:t>对于各批产品共同耗用的间接计入费用</a:t>
            </a:r>
            <a:r>
              <a:rPr lang="zh-CN" altLang="en-US" sz="2000">
                <a:solidFill>
                  <a:srgbClr val="5F5E5C"/>
                </a:solidFill>
                <a:latin typeface="微软雅黑" panose="020b0503020204020204" pitchFamily="34" charset="-122"/>
                <a:ea typeface="微软雅黑" panose="020b0503020204020204" pitchFamily="34" charset="-122"/>
              </a:rPr>
              <a:t>，需要采用适当的方法在各批产品之间进行分配，然后再计入产品成本</a:t>
            </a:r>
            <a:r>
              <a:rPr lang="zh-CN" altLang="en-US" sz="2000" smtClean="0">
                <a:solidFill>
                  <a:srgbClr val="5F5E5C"/>
                </a:solidFill>
                <a:latin typeface="微软雅黑" panose="020b0503020204020204" pitchFamily="34" charset="-122"/>
                <a:ea typeface="微软雅黑" panose="020b0503020204020204" pitchFamily="34" charset="-122"/>
              </a:rPr>
              <a:t>明细账 。</a:t>
            </a:r>
            <a:endParaRPr lang="zh-CN" altLang="en-US" sz="2000">
              <a:solidFill>
                <a:srgbClr val="5F5E5C"/>
              </a:solidFill>
              <a:latin typeface="微软雅黑" panose="020b0503020204020204" pitchFamily="34" charset="-122"/>
              <a:ea typeface="微软雅黑" panose="020b0503020204020204" pitchFamily="34" charset="-122"/>
            </a:endParaRPr>
          </a:p>
        </p:txBody>
      </p:sp>
      <p:pic>
        <p:nvPicPr>
          <p:cNvPr id="18" name="图片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4152" y="1288600"/>
            <a:ext cx="3672408" cy="5576378"/>
          </a:xfrm>
          <a:prstGeom prst="rect">
            <a:avLst/>
          </a:prstGeom>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 calcmode="lin" valueType="num">
                                      <p:cBhvr>
                                        <p:cTn id="9" dur="500" fill="hold"/>
                                        <p:tgtEl>
                                          <p:spTgt spid="13"/>
                                        </p:tgtEl>
                                        <p:attrNameLst>
                                          <p:attrName>style.rotation</p:attrName>
                                        </p:attrNameLst>
                                      </p:cBhvr>
                                      <p:tavLst>
                                        <p:tav tm="0">
                                          <p:val>
                                            <p:fltVal val="360"/>
                                          </p:val>
                                        </p:tav>
                                        <p:tav tm="100000">
                                          <p:val>
                                            <p:fltVal val="0"/>
                                          </p:val>
                                        </p:tav>
                                      </p:tavLst>
                                    </p:anim>
                                    <p:animEffect transition="in" filter="fade">
                                      <p:cBhvr>
                                        <p:cTn id="10" dur="500"/>
                                        <p:tgtEl>
                                          <p:spTgt spid="13"/>
                                        </p:tgtEl>
                                      </p:cBhvr>
                                    </p:animEffect>
                                  </p:childTnLst>
                                </p:cTn>
                              </p:par>
                            </p:childTnLst>
                          </p:cTn>
                        </p:par>
                        <p:par>
                          <p:cTn id="11" fill="hold" nodeType="afterGroup">
                            <p:stCondLst>
                              <p:cond delay="500"/>
                            </p:stCondLst>
                            <p:childTnLst>
                              <p:par>
                                <p:cTn id="12" presetID="14" presetClass="entr" presetSubtype="10" dur="500" fill="hold" grpId="0" nodeType="after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randombar(horizontal)">
                                      <p:cBhvr>
                                        <p:cTn id="14" dur="500"/>
                                        <p:tgtEl>
                                          <p:spTgt spid="17"/>
                                        </p:tgtEl>
                                      </p:cBhvr>
                                    </p:animEffect>
                                  </p:childTnLst>
                                </p:cTn>
                              </p:par>
                              <p:par>
                                <p:cTn id="15" presetID="14" presetClass="entr" presetSubtype="10" dur="50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randombar(horizontal)">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6"/>
          <p:cNvSpPr>
            <a:spLocks noChangeArrowheads="1"/>
          </p:cNvSpPr>
          <p:nvPr/>
        </p:nvSpPr>
        <p:spPr bwMode="auto">
          <a:xfrm>
            <a:off x="1127448" y="980728"/>
            <a:ext cx="8280920" cy="430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a:solidFill>
                  <a:srgbClr val="0070C0"/>
                </a:solidFill>
                <a:latin typeface="微软雅黑" panose="020b0503020204020204" pitchFamily="34" charset="-122"/>
                <a:ea typeface="微软雅黑" panose="020b0503020204020204" pitchFamily="34" charset="-122"/>
              </a:rPr>
              <a:t>在实际工作中，产品的订单与产品生产组织批号之间存在这三种情况：</a:t>
            </a:r>
          </a:p>
        </p:txBody>
      </p:sp>
      <p:sp>
        <p:nvSpPr>
          <p:cNvPr id="9" name="矩形 9"/>
          <p:cNvSpPr>
            <a:spLocks noChangeArrowheads="1"/>
          </p:cNvSpPr>
          <p:nvPr/>
        </p:nvSpPr>
        <p:spPr bwMode="auto">
          <a:xfrm>
            <a:off x="1127125" y="1507718"/>
            <a:ext cx="10153650" cy="2785378"/>
          </a:xfrm>
          <a:prstGeom prst="rect">
            <a:avLst/>
          </a:prstGeom>
          <a:noFill/>
          <a:ln w="12700">
            <a:solidFill>
              <a:schemeClr val="accent1"/>
            </a:solidFill>
            <a:prstDash val="sysDash"/>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6905" indent="-457200">
              <a:lnSpc>
                <a:spcPct val="125000"/>
              </a:lnSpc>
              <a:buFont typeface="Wingdings" panose="05000000000000000000" pitchFamily="2" charset="2"/>
              <a:buChar char="u"/>
              <a:defRPr/>
            </a:pPr>
            <a:r>
              <a:rPr lang="zh-CN" altLang="en-US" sz="2000" smtClean="0">
                <a:solidFill>
                  <a:srgbClr val="FD7A2A"/>
                </a:solidFill>
                <a:latin typeface="微软雅黑" panose="020b0503020204020204" pitchFamily="34" charset="-122"/>
                <a:ea typeface="微软雅黑" panose="020b0503020204020204" pitchFamily="34" charset="-122"/>
              </a:rPr>
              <a:t>一</a:t>
            </a:r>
            <a:r>
              <a:rPr lang="zh-CN" altLang="en-US" sz="2000">
                <a:solidFill>
                  <a:srgbClr val="FD7A2A"/>
                </a:solidFill>
                <a:latin typeface="微软雅黑" panose="020b0503020204020204" pitchFamily="34" charset="-122"/>
                <a:ea typeface="微软雅黑" panose="020b0503020204020204" pitchFamily="34" charset="-122"/>
              </a:rPr>
              <a:t>份订单一个批号</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a:t>
            </a:r>
          </a:p>
          <a:p>
            <a:pPr marL="636905" indent="-457200">
              <a:lnSpc>
                <a:spcPct val="125000"/>
              </a:lnSpc>
              <a:buFont typeface="Wingdings" panose="05000000000000000000" pitchFamily="2" charset="2"/>
              <a:buChar char="u"/>
              <a:defRPr/>
            </a:pPr>
            <a:r>
              <a:rPr lang="zh-CN" altLang="en-US" sz="2000">
                <a:solidFill>
                  <a:srgbClr val="FD7A2A"/>
                </a:solidFill>
                <a:latin typeface="微软雅黑" panose="020b0503020204020204" pitchFamily="34" charset="-122"/>
                <a:ea typeface="微软雅黑" panose="020b0503020204020204" pitchFamily="34" charset="-122"/>
              </a:rPr>
              <a:t>一份订单几个生产批号</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，分三种情况：① 一份订单涉及多种产品，为了对产品成本进行分析与考核，往往每种产品设置一个生产批号；② 一份订单涉及复杂产品，则可以按照产品的组成部分设置生产批号；③ 一份订单批量大，又要求分配交货，则可以划分为若干批号来组织生产</a:t>
            </a:r>
            <a:r>
              <a:rPr lang="zh-CN" altLang="en-US" sz="2000" smtClean="0">
                <a:solidFill>
                  <a:schemeClr val="tx1">
                    <a:lumMod val="65000"/>
                    <a:lumOff val="35000"/>
                  </a:schemeClr>
                </a:solidFill>
                <a:latin typeface="微软雅黑" panose="020b0503020204020204" pitchFamily="34" charset="-122"/>
                <a:ea typeface="微软雅黑" panose="020b0503020204020204" pitchFamily="34" charset="-122"/>
              </a:rPr>
              <a:t>。</a:t>
            </a:r>
            <a:endParaRPr lang="zh-CN" altLang="en-US" sz="2000">
              <a:solidFill>
                <a:schemeClr val="tx1">
                  <a:lumMod val="65000"/>
                  <a:lumOff val="35000"/>
                </a:schemeClr>
              </a:solidFill>
              <a:latin typeface="微软雅黑" panose="020b0503020204020204" pitchFamily="34" charset="-122"/>
              <a:ea typeface="微软雅黑" panose="020b0503020204020204" pitchFamily="34" charset="-122"/>
            </a:endParaRPr>
          </a:p>
          <a:p>
            <a:pPr marL="636905" indent="-457200">
              <a:lnSpc>
                <a:spcPct val="125000"/>
              </a:lnSpc>
              <a:buFont typeface="Wingdings" panose="05000000000000000000" pitchFamily="2" charset="2"/>
              <a:buChar char="u"/>
              <a:defRPr/>
            </a:pPr>
            <a:r>
              <a:rPr lang="zh-CN" altLang="en-US" sz="2000" smtClean="0">
                <a:solidFill>
                  <a:srgbClr val="FD7A2A"/>
                </a:solidFill>
                <a:latin typeface="微软雅黑" panose="020b0503020204020204" pitchFamily="34" charset="-122"/>
                <a:ea typeface="微软雅黑" panose="020b0503020204020204" pitchFamily="34" charset="-122"/>
              </a:rPr>
              <a:t>几</a:t>
            </a:r>
            <a:r>
              <a:rPr lang="zh-CN" altLang="en-US" sz="2000">
                <a:solidFill>
                  <a:srgbClr val="FD7A2A"/>
                </a:solidFill>
                <a:latin typeface="微软雅黑" panose="020b0503020204020204" pitchFamily="34" charset="-122"/>
                <a:ea typeface="微软雅黑" panose="020b0503020204020204" pitchFamily="34" charset="-122"/>
              </a:rPr>
              <a:t>份订单一个批号</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。同一时期内，企业收到的不同订单中有相同的产品，为了经济合理地组织生产，可以将不同订单中的相同产品合并为一个批次生产，计算成本。</a:t>
            </a:r>
          </a:p>
        </p:txBody>
      </p:sp>
      <p:grpSp>
        <p:nvGrpSpPr>
          <p:cNvPr id="10" name="组合 9"/>
          <p:cNvGrpSpPr/>
          <p:nvPr/>
        </p:nvGrpSpPr>
        <p:grpSpPr>
          <a:xfrm>
            <a:off x="1127448" y="4665915"/>
            <a:ext cx="7199656" cy="461665"/>
            <a:chOff x="1148334" y="2022421"/>
            <a:chExt cx="7198464" cy="461416"/>
          </a:xfrm>
        </p:grpSpPr>
        <p:sp>
          <p:nvSpPr>
            <p:cNvPr id="11" name="矩形 6"/>
            <p:cNvSpPr>
              <a:spLocks noChangeArrowheads="1"/>
            </p:cNvSpPr>
            <p:nvPr/>
          </p:nvSpPr>
          <p:spPr bwMode="auto">
            <a:xfrm>
              <a:off x="1649866" y="2022421"/>
              <a:ext cx="6696932" cy="461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成本计算期不同于会计报告期，而与产品生产周期一致</a:t>
              </a:r>
            </a:p>
          </p:txBody>
        </p:sp>
        <p:sp>
          <p:nvSpPr>
            <p:cNvPr id="12"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02</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sp>
        <p:nvSpPr>
          <p:cNvPr id="13" name="矩形 12"/>
          <p:cNvSpPr/>
          <p:nvPr/>
        </p:nvSpPr>
        <p:spPr>
          <a:xfrm>
            <a:off x="1023902" y="5169971"/>
            <a:ext cx="10400690" cy="12113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25000"/>
              </a:lnSpc>
            </a:pPr>
            <a:r>
              <a:rPr lang="zh-CN" altLang="en-US" sz="2000">
                <a:solidFill>
                  <a:srgbClr val="5F5E5C"/>
                </a:solidFill>
                <a:latin typeface="微软雅黑" panose="020b0503020204020204" pitchFamily="34" charset="-122"/>
                <a:ea typeface="微软雅黑" panose="020b0503020204020204" pitchFamily="34" charset="-122"/>
              </a:rPr>
              <a:t>分批法以产品的生产周期作为成本计算期，每批产品的成本只有在该批产品完工时才能计算出来。因此，分批法的成本计算期与会计报告期不一致，而与产品的生命周期一致，通常是不定期的。</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nodeType="afterGroup">
                            <p:stCondLst>
                              <p:cond delay="500"/>
                            </p:stCondLst>
                            <p:childTnLst>
                              <p:par>
                                <p:cTn id="9" presetID="42" presetClass="entr" presetSubtype="0" dur="100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par>
                          <p:cTn id="14" fill="hold" nodeType="afterGroup">
                            <p:stCondLst>
                              <p:cond delay="1500"/>
                            </p:stCondLst>
                            <p:childTnLst>
                              <p:par>
                                <p:cTn id="15" presetID="49" presetClass="entr" presetSubtype="0" dur="500" decel="100000"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 calcmode="lin" valueType="num">
                                      <p:cBhvr>
                                        <p:cTn id="19" dur="500" fill="hold"/>
                                        <p:tgtEl>
                                          <p:spTgt spid="10"/>
                                        </p:tgtEl>
                                        <p:attrNameLst>
                                          <p:attrName>style.rotation</p:attrName>
                                        </p:attrNameLst>
                                      </p:cBhvr>
                                      <p:tavLst>
                                        <p:tav tm="0">
                                          <p:val>
                                            <p:fltVal val="360"/>
                                          </p:val>
                                        </p:tav>
                                        <p:tav tm="100000">
                                          <p:val>
                                            <p:fltVal val="0"/>
                                          </p:val>
                                        </p:tav>
                                      </p:tavLst>
                                    </p:anim>
                                    <p:animEffect transition="in" filter="fade">
                                      <p:cBhvr>
                                        <p:cTn id="20" dur="500"/>
                                        <p:tgtEl>
                                          <p:spTgt spid="10"/>
                                        </p:tgtEl>
                                      </p:cBhvr>
                                    </p:animEffect>
                                  </p:childTnLst>
                                </p:cTn>
                              </p:par>
                            </p:childTnLst>
                          </p:cTn>
                        </p:par>
                        <p:par>
                          <p:cTn id="21" fill="hold" nodeType="afterGroup">
                            <p:stCondLst>
                              <p:cond delay="2000"/>
                            </p:stCondLst>
                            <p:childTnLst>
                              <p:par>
                                <p:cTn id="22" presetID="16" presetClass="entr" presetSubtype="21" dur="500" fill="hold" grpId="0" nodeType="after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barn(inVertical)">
                                      <p:cBhvr>
                                        <p:cTn id="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 name="组合 16"/>
          <p:cNvGrpSpPr/>
          <p:nvPr/>
        </p:nvGrpSpPr>
        <p:grpSpPr>
          <a:xfrm>
            <a:off x="1127448" y="1340767"/>
            <a:ext cx="7199656" cy="430374"/>
            <a:chOff x="1148334" y="2022421"/>
            <a:chExt cx="7198464" cy="430142"/>
          </a:xfrm>
        </p:grpSpPr>
        <p:sp>
          <p:nvSpPr>
            <p:cNvPr id="22" name="矩形 6"/>
            <p:cNvSpPr>
              <a:spLocks noChangeArrowheads="1"/>
            </p:cNvSpPr>
            <p:nvPr/>
          </p:nvSpPr>
          <p:spPr bwMode="auto">
            <a:xfrm>
              <a:off x="1649866" y="2022421"/>
              <a:ext cx="6696932" cy="430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一般不需要在完工产品和在产品之间分配生产费用</a:t>
              </a:r>
            </a:p>
          </p:txBody>
        </p:sp>
        <p:sp>
          <p:nvSpPr>
            <p:cNvPr id="23"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03</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sp>
        <p:nvSpPr>
          <p:cNvPr id="31" name="矩形 30"/>
          <p:cNvSpPr/>
          <p:nvPr/>
        </p:nvSpPr>
        <p:spPr>
          <a:xfrm>
            <a:off x="1127448" y="1907535"/>
            <a:ext cx="7199656" cy="424731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pPr>
            <a:r>
              <a:rPr lang="zh-CN" altLang="en-US" sz="2000">
                <a:solidFill>
                  <a:srgbClr val="5F5E5C"/>
                </a:solidFill>
                <a:latin typeface="微软雅黑" panose="020b0503020204020204" pitchFamily="34" charset="-122"/>
                <a:ea typeface="微软雅黑" panose="020b0503020204020204" pitchFamily="34" charset="-122"/>
              </a:rPr>
              <a:t>由于分批法是按批次归集产品生产费用的，在产品生产周期结束时，产品成本计算单或生产成本明细账上归集的全部生产费用为完工产品成本，应全部转出。而未完工批次产品成本计算单中归集的费用，全部为在产品成本，仍留在该批产品成本计算单中。因此，通常情况下，生产费用不需要在完工产品和在产品之间进行分配。</a:t>
            </a:r>
          </a:p>
          <a:p>
            <a:pPr indent="457200">
              <a:lnSpc>
                <a:spcPct val="135000"/>
              </a:lnSpc>
            </a:pPr>
            <a:r>
              <a:rPr lang="zh-CN" altLang="en-US" sz="2000">
                <a:solidFill>
                  <a:srgbClr val="5F5E5C"/>
                </a:solidFill>
                <a:latin typeface="微软雅黑" panose="020b0503020204020204" pitchFamily="34" charset="-122"/>
                <a:ea typeface="微软雅黑" panose="020b0503020204020204" pitchFamily="34" charset="-122"/>
              </a:rPr>
              <a:t>但是，如果某批产品跨月陆续完工情况较多、月末完工产品数量占批量比重较大时，为提高成本计算的正确性，就应当采用适当的方法，将生产费用在完工产品与月末在产品之间进行分配，计算完工产品成本与月末在产品成本。</a:t>
            </a:r>
          </a:p>
        </p:txBody>
      </p:sp>
      <p:pic>
        <p:nvPicPr>
          <p:cNvPr id="32" name="Picture 2" descr="http://hiphotos.baidu.com/%B6%AB%B7%BD%C4%C7%B8%F6%B2%BB%C3%F0/pic/item/bb07e87aadbb8eb70bd187e8.jpg"/>
          <p:cNvPicPr>
            <a:picLocks noChangeAspect="1" noChangeArrowheads="1"/>
          </p:cNvPicPr>
          <p:nvPr/>
        </p:nvPicPr>
        <p:blipFill>
          <a:blip r:embed="rId2">
            <a:clrChange>
              <a:clrFrom>
                <a:srgbClr val="FFFFFF"/>
              </a:clrFrom>
              <a:clrTo>
                <a:srgbClr val="FFFFFF">
                  <a:alpha val="0"/>
                </a:srgbClr>
              </a:clrTo>
            </a:clrChange>
          </a:blip>
          <a:srcRect t="8801" b="8465"/>
          <a:stretch>
            <a:fillRect/>
          </a:stretch>
        </p:blipFill>
        <p:spPr bwMode="auto">
          <a:xfrm flipH="1">
            <a:off x="7824192" y="1270942"/>
            <a:ext cx="4020516" cy="5542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ppt_w</p:attrName>
                                        </p:attrNameLst>
                                      </p:cBhvr>
                                      <p:tavLst>
                                        <p:tav tm="0">
                                          <p:val>
                                            <p:fltVal val="0"/>
                                          </p:val>
                                        </p:tav>
                                        <p:tav tm="100000">
                                          <p:val>
                                            <p:strVal val="#ppt_w"/>
                                          </p:val>
                                        </p:tav>
                                      </p:tavLst>
                                    </p:anim>
                                    <p:anim calcmode="lin" valueType="num">
                                      <p:cBhvr>
                                        <p:cTn id="8" dur="500" fill="hold"/>
                                        <p:tgtEl>
                                          <p:spTgt spid="17"/>
                                        </p:tgtEl>
                                        <p:attrNameLst>
                                          <p:attrName>ppt_h</p:attrName>
                                        </p:attrNameLst>
                                      </p:cBhvr>
                                      <p:tavLst>
                                        <p:tav tm="0">
                                          <p:val>
                                            <p:fltVal val="0"/>
                                          </p:val>
                                        </p:tav>
                                        <p:tav tm="100000">
                                          <p:val>
                                            <p:strVal val="#ppt_h"/>
                                          </p:val>
                                        </p:tav>
                                      </p:tavLst>
                                    </p:anim>
                                    <p:anim calcmode="lin" valueType="num">
                                      <p:cBhvr>
                                        <p:cTn id="9" dur="500" fill="hold"/>
                                        <p:tgtEl>
                                          <p:spTgt spid="17"/>
                                        </p:tgtEl>
                                        <p:attrNameLst>
                                          <p:attrName>style.rotation</p:attrName>
                                        </p:attrNameLst>
                                      </p:cBhvr>
                                      <p:tavLst>
                                        <p:tav tm="0">
                                          <p:val>
                                            <p:fltVal val="360"/>
                                          </p:val>
                                        </p:tav>
                                        <p:tav tm="100000">
                                          <p:val>
                                            <p:fltVal val="0"/>
                                          </p:val>
                                        </p:tav>
                                      </p:tavLst>
                                    </p:anim>
                                    <p:animEffect transition="in" filter="fade">
                                      <p:cBhvr>
                                        <p:cTn id="10" dur="500"/>
                                        <p:tgtEl>
                                          <p:spTgt spid="17"/>
                                        </p:tgtEl>
                                      </p:cBhvr>
                                    </p:animEffect>
                                  </p:childTnLst>
                                </p:cTn>
                              </p:par>
                            </p:childTnLst>
                          </p:cTn>
                        </p:par>
                        <p:par>
                          <p:cTn id="11" fill="hold" nodeType="afterGroup">
                            <p:stCondLst>
                              <p:cond delay="500"/>
                            </p:stCondLst>
                            <p:childTnLst>
                              <p:par>
                                <p:cTn id="12" presetID="24" presetClass="entr" presetSubtype="0" dur="1" fill="hold" grpId="0" nodeType="afterEffect">
                                  <p:stCondLst>
                                    <p:cond delay="0"/>
                                  </p:stCondLst>
                                  <p:childTnLst>
                                    <p:set>
                                      <p:cBhvr>
                                        <p:cTn id="13" dur="1" fill="hold">
                                          <p:stCondLst>
                                            <p:cond delay="0"/>
                                          </p:stCondLst>
                                        </p:cTn>
                                        <p:tgtEl>
                                          <p:spTgt spid="31"/>
                                        </p:tgtEl>
                                        <p:attrNameLst>
                                          <p:attrName>style.visibility</p:attrName>
                                        </p:attrNameLst>
                                      </p:cBhvr>
                                      <p:to>
                                        <p:strVal val="visible"/>
                                      </p:to>
                                    </p:set>
                                    <p:anim to="" calcmode="lin" valueType="num">
                                      <p:cBhvr>
                                        <p:cTn id="14" dur="1" fill="hold"/>
                                        <p:tgtEl>
                                          <p:spTgt spid="31"/>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组合 7"/>
          <p:cNvGrpSpPr/>
          <p:nvPr/>
        </p:nvGrpSpPr>
        <p:grpSpPr>
          <a:xfrm>
            <a:off x="1127448" y="1340768"/>
            <a:ext cx="8928992" cy="461665"/>
            <a:chOff x="1148334" y="2022421"/>
            <a:chExt cx="8927514" cy="461416"/>
          </a:xfrm>
        </p:grpSpPr>
        <p:sp>
          <p:nvSpPr>
            <p:cNvPr id="9" name="矩形 6"/>
            <p:cNvSpPr>
              <a:spLocks noChangeArrowheads="1"/>
            </p:cNvSpPr>
            <p:nvPr/>
          </p:nvSpPr>
          <p:spPr bwMode="auto">
            <a:xfrm>
              <a:off x="1649866" y="2022421"/>
              <a:ext cx="8425982" cy="461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间接费用在各批次之间的分配可采用“当月分配法”或“累计分配法”</a:t>
              </a:r>
            </a:p>
          </p:txBody>
        </p:sp>
        <p:sp>
          <p:nvSpPr>
            <p:cNvPr id="10"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04</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pic>
        <p:nvPicPr>
          <p:cNvPr id="13" name="图片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416" y="2132856"/>
            <a:ext cx="3723535" cy="4121954"/>
          </a:xfrm>
          <a:prstGeom prst="rect">
            <a:avLst/>
          </a:prstGeom>
        </p:spPr>
      </p:pic>
      <p:sp>
        <p:nvSpPr>
          <p:cNvPr id="14" name="矩形 13"/>
          <p:cNvSpPr/>
          <p:nvPr/>
        </p:nvSpPr>
        <p:spPr>
          <a:xfrm>
            <a:off x="4871864" y="2060848"/>
            <a:ext cx="6552728" cy="424731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5000"/>
              </a:lnSpc>
              <a:buFont typeface="Wingdings" panose="05000000000000000000" pitchFamily="2" charset="2"/>
              <a:buChar char="Ø"/>
            </a:pPr>
            <a:r>
              <a:rPr lang="zh-CN" altLang="en-US" sz="2000">
                <a:solidFill>
                  <a:schemeClr val="accent2"/>
                </a:solidFill>
                <a:latin typeface="微软雅黑" panose="020b0503020204020204" pitchFamily="34" charset="-122"/>
                <a:ea typeface="微软雅黑" panose="020b0503020204020204" pitchFamily="34" charset="-122"/>
              </a:rPr>
              <a:t>“当月分配法”</a:t>
            </a:r>
            <a:r>
              <a:rPr lang="zh-CN" altLang="en-US" sz="2000">
                <a:solidFill>
                  <a:srgbClr val="5F5E5C"/>
                </a:solidFill>
                <a:latin typeface="微软雅黑" panose="020b0503020204020204" pitchFamily="34" charset="-122"/>
                <a:ea typeface="微软雅黑" panose="020b0503020204020204" pitchFamily="34" charset="-122"/>
              </a:rPr>
              <a:t>是指分配间接费用时，不论各批次产品是否完工，都要按当月的分配率分配其应负担的间接费用。采用这种方法，各月末间接费用明细账没有余额，未完工批次也要按月结转间接费用。</a:t>
            </a:r>
          </a:p>
          <a:p>
            <a:pPr marL="342900" indent="-342900">
              <a:lnSpc>
                <a:spcPct val="135000"/>
              </a:lnSpc>
              <a:buFont typeface="Wingdings" panose="05000000000000000000" pitchFamily="2" charset="2"/>
              <a:buChar char="Ø"/>
            </a:pPr>
            <a:r>
              <a:rPr lang="zh-CN" altLang="en-US" sz="2000">
                <a:solidFill>
                  <a:schemeClr val="accent2"/>
                </a:solidFill>
                <a:latin typeface="微软雅黑" panose="020b0503020204020204" pitchFamily="34" charset="-122"/>
                <a:ea typeface="微软雅黑" panose="020b0503020204020204" pitchFamily="34" charset="-122"/>
              </a:rPr>
              <a:t>“累计分配法”</a:t>
            </a:r>
            <a:r>
              <a:rPr lang="zh-CN" altLang="en-US" sz="2000">
                <a:solidFill>
                  <a:srgbClr val="5F5E5C"/>
                </a:solidFill>
                <a:latin typeface="微软雅黑" panose="020b0503020204020204" pitchFamily="34" charset="-122"/>
                <a:ea typeface="微软雅黑" panose="020b0503020204020204" pitchFamily="34" charset="-122"/>
              </a:rPr>
              <a:t>是指分配间接费用时，只对当月完工的批次按累计分配率进行分配，将未完工批次产品的间接费用总额保留在基本生产成本二级账中，不进行分配。采用“累计分配法”可以简化成本核算工作，但是如果各月份的间接费用水平相差悬殊，采用这种方法会影响到各月成本计算的准确性。</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 calcmode="lin" valueType="num">
                                      <p:cBhvr>
                                        <p:cTn id="9" dur="500" fill="hold"/>
                                        <p:tgtEl>
                                          <p:spTgt spid="8"/>
                                        </p:tgtEl>
                                        <p:attrNameLst>
                                          <p:attrName>style.rotation</p:attrName>
                                        </p:attrNameLst>
                                      </p:cBhvr>
                                      <p:tavLst>
                                        <p:tav tm="0">
                                          <p:val>
                                            <p:fltVal val="360"/>
                                          </p:val>
                                        </p:tav>
                                        <p:tav tm="100000">
                                          <p:val>
                                            <p:fltVal val="0"/>
                                          </p:val>
                                        </p:tav>
                                      </p:tavLst>
                                    </p:anim>
                                    <p:animEffect transition="in" filter="fade">
                                      <p:cBhvr>
                                        <p:cTn id="10" dur="500"/>
                                        <p:tgtEl>
                                          <p:spTgt spid="8"/>
                                        </p:tgtEl>
                                      </p:cBhvr>
                                    </p:animEffect>
                                  </p:childTnLst>
                                </p:cTn>
                              </p:par>
                            </p:childTnLst>
                          </p:cTn>
                        </p:par>
                        <p:par>
                          <p:cTn id="11" fill="hold" nodeType="afterGroup">
                            <p:stCondLst>
                              <p:cond delay="500"/>
                            </p:stCondLst>
                            <p:childTnLst>
                              <p:par>
                                <p:cTn id="12" presetID="22" presetClass="entr" presetSubtype="8" dur="50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wipe(left)">
                                      <p:cBhvr>
                                        <p:cTn id="14" dur="500"/>
                                        <p:tgtEl>
                                          <p:spTgt spid="13"/>
                                        </p:tgtEl>
                                      </p:cBhvr>
                                    </p:animEffect>
                                  </p:childTnLst>
                                </p:cTn>
                              </p:par>
                              <p:par>
                                <p:cTn id="15" presetID="22" presetClass="entr" presetSubtype="8" dur="50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1020594" y="1124744"/>
            <a:ext cx="387798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66FF"/>
                </a:solidFill>
                <a:latin typeface="微软雅黑" panose="020b0503020204020204" pitchFamily="34" charset="-122"/>
                <a:ea typeface="微软雅黑" panose="020b0503020204020204" pitchFamily="34" charset="-122"/>
              </a:rPr>
              <a:t>三、分批法的成本计算程序</a:t>
            </a:r>
          </a:p>
        </p:txBody>
      </p:sp>
      <p:grpSp>
        <p:nvGrpSpPr>
          <p:cNvPr id="8" name="组合 7"/>
          <p:cNvGrpSpPr/>
          <p:nvPr/>
        </p:nvGrpSpPr>
        <p:grpSpPr>
          <a:xfrm>
            <a:off x="983430" y="1844823"/>
            <a:ext cx="10225138" cy="4212832"/>
            <a:chOff x="983430" y="2519351"/>
            <a:chExt cx="10225138" cy="4212832"/>
          </a:xfrm>
        </p:grpSpPr>
        <p:sp>
          <p:nvSpPr>
            <p:cNvPr id="9" name="矩形 8"/>
            <p:cNvSpPr>
              <a:spLocks noChangeAspect="1"/>
            </p:cNvSpPr>
            <p:nvPr/>
          </p:nvSpPr>
          <p:spPr>
            <a:xfrm>
              <a:off x="1035170" y="2592558"/>
              <a:ext cx="10173398" cy="4139625"/>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0" name="TextBox 9"/>
            <p:cNvSpPr txBox="1"/>
            <p:nvPr/>
          </p:nvSpPr>
          <p:spPr>
            <a:xfrm>
              <a:off x="1199456" y="3239432"/>
              <a:ext cx="9865096" cy="34163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5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在计算产品成本时，需要为每一批次产品开设生产成本明细账。</a:t>
              </a:r>
            </a:p>
            <a:p>
              <a:pPr marL="487045" indent="-342900">
                <a:lnSpc>
                  <a:spcPct val="135000"/>
                </a:lnSpc>
                <a:buFont typeface="Wingdings" panose="05000000000000000000" pitchFamily="2" charset="2"/>
                <a:buChar char="Ø"/>
                <a:defRPr/>
              </a:pPr>
              <a:r>
                <a:rPr lang="zh-CN" altLang="en-US" sz="2000">
                  <a:solidFill>
                    <a:schemeClr val="accent2"/>
                  </a:solidFill>
                  <a:latin typeface="微软雅黑" panose="020b0503020204020204" pitchFamily="34" charset="-122"/>
                  <a:ea typeface="微软雅黑" panose="020b0503020204020204" pitchFamily="34" charset="-122"/>
                </a:rPr>
                <a:t>如果企业只生产一批产品</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那么这批产品就是成本计算对象，并为其设置生产成本明细账，按成本项目设专栏，生产中所发生的生产费用都是直接费用，可以直接根据有关凭证和费用分配表，区别成本项目全部列入该批产品的成本明细账。</a:t>
              </a:r>
            </a:p>
            <a:p>
              <a:pPr marL="487045" indent="-342900">
                <a:lnSpc>
                  <a:spcPct val="135000"/>
                </a:lnSpc>
                <a:buFont typeface="Wingdings" panose="05000000000000000000" pitchFamily="2" charset="2"/>
                <a:buChar char="Ø"/>
                <a:defRPr/>
              </a:pPr>
              <a:r>
                <a:rPr lang="zh-CN" altLang="en-US" sz="2000">
                  <a:solidFill>
                    <a:schemeClr val="accent2"/>
                  </a:solidFill>
                  <a:latin typeface="微软雅黑" panose="020b0503020204020204" pitchFamily="34" charset="-122"/>
                  <a:ea typeface="微软雅黑" panose="020b0503020204020204" pitchFamily="34" charset="-122"/>
                </a:rPr>
                <a:t>如果企业生产多批产品</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则应按产品批次分别设置生产成本明细账，生产过程中的生产费用，要区分直接费用和间接费用。凡是能分清应由某批次负担的直接费用，应直接计入生产成本明细账；对于各批次产品共同负担的间接费用，应采用适当的方法，在各批次之间进行分配，并编制费用分配表，然后计入各产品明细账。</a:t>
              </a:r>
            </a:p>
          </p:txBody>
        </p:sp>
        <p:pic>
          <p:nvPicPr>
            <p:cNvPr id="11"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30" y="2519351"/>
              <a:ext cx="5400602" cy="67496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1199721" y="2699628"/>
              <a:ext cx="4182555"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1</a:t>
              </a:r>
              <a:r>
                <a:rPr lang="zh-CN" altLang="en-US" sz="2000">
                  <a:solidFill>
                    <a:schemeClr val="bg1"/>
                  </a:solidFill>
                  <a:latin typeface="微软雅黑" panose="020b0503020204020204" pitchFamily="34" charset="-122"/>
                  <a:ea typeface="微软雅黑" panose="020b0503020204020204" pitchFamily="34" charset="-122"/>
                </a:rPr>
                <a:t>．按产品批次设置生产成本明细账</a:t>
              </a:r>
            </a:p>
          </p:txBody>
        </p:sp>
      </p:grpSp>
    </p:spTree>
  </p:cSld>
  <p:clrMapOvr>
    <a:masterClrMapping/>
  </p:clrMapOvr>
  <mc:AlternateContent>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to="" calcmode="lin" valueType="num">
                                      <p:cBhvr>
                                        <p:cTn id="7" dur="1" fill="hold"/>
                                        <p:tgtEl>
                                          <p:spTgt spid="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1055436" y="1844822"/>
            <a:ext cx="10081124" cy="3240362"/>
            <a:chOff x="983428" y="2519350"/>
            <a:chExt cx="10081124" cy="3240362"/>
          </a:xfrm>
        </p:grpSpPr>
        <p:sp>
          <p:nvSpPr>
            <p:cNvPr id="7" name="矩形 6"/>
            <p:cNvSpPr>
              <a:spLocks noChangeAspect="1"/>
            </p:cNvSpPr>
            <p:nvPr/>
          </p:nvSpPr>
          <p:spPr>
            <a:xfrm>
              <a:off x="1035170" y="2592558"/>
              <a:ext cx="10029382" cy="3167154"/>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8" name="TextBox 7"/>
            <p:cNvSpPr txBox="1"/>
            <p:nvPr/>
          </p:nvSpPr>
          <p:spPr>
            <a:xfrm>
              <a:off x="1271464" y="3327697"/>
              <a:ext cx="9577064" cy="221599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根据各项生产费用发生的原始凭证和相关资料，编制要素分配表</a:t>
              </a:r>
              <a:r>
                <a:rPr lang="zh-CN" altLang="en-US" sz="2000" smtClean="0">
                  <a:solidFill>
                    <a:schemeClr val="tx1">
                      <a:lumMod val="65000"/>
                      <a:lumOff val="35000"/>
                    </a:schemeClr>
                  </a:solidFill>
                  <a:latin typeface="微软雅黑" panose="020b0503020204020204" pitchFamily="34" charset="-122"/>
                  <a:ea typeface="微软雅黑" panose="020b0503020204020204" pitchFamily="34" charset="-122"/>
                </a:rPr>
                <a:t>。</a:t>
              </a:r>
              <a:endParaRPr lang="en-US" altLang="zh-CN" sz="2000" smtClean="0">
                <a:solidFill>
                  <a:schemeClr val="tx1">
                    <a:lumMod val="65000"/>
                    <a:lumOff val="35000"/>
                  </a:schemeClr>
                </a:solidFill>
                <a:latin typeface="微软雅黑" panose="020b0503020204020204" pitchFamily="34" charset="-122"/>
                <a:ea typeface="微软雅黑" panose="020b0503020204020204" pitchFamily="34" charset="-122"/>
              </a:endParaRPr>
            </a:p>
            <a:p>
              <a:pPr marL="487045" indent="-342900">
                <a:lnSpc>
                  <a:spcPct val="140000"/>
                </a:lnSpc>
                <a:buFont typeface="Wingdings" panose="05000000000000000000" pitchFamily="2" charset="2"/>
                <a:buChar char="Ø"/>
                <a:defRPr/>
              </a:pPr>
              <a:r>
                <a:rPr lang="zh-CN" altLang="en-US" sz="2000" smtClean="0">
                  <a:solidFill>
                    <a:schemeClr val="accent2"/>
                  </a:solidFill>
                  <a:latin typeface="微软雅黑" panose="020b0503020204020204" pitchFamily="34" charset="-122"/>
                  <a:ea typeface="微软雅黑" panose="020b0503020204020204" pitchFamily="34" charset="-122"/>
                </a:rPr>
                <a:t>对于</a:t>
              </a:r>
              <a:r>
                <a:rPr lang="zh-CN" altLang="en-US" sz="2000">
                  <a:solidFill>
                    <a:schemeClr val="accent2"/>
                  </a:solidFill>
                  <a:latin typeface="微软雅黑" panose="020b0503020204020204" pitchFamily="34" charset="-122"/>
                  <a:ea typeface="微软雅黑" panose="020b0503020204020204" pitchFamily="34" charset="-122"/>
                </a:rPr>
                <a:t>能够直接计入某批次产品的材料费用和人工费用</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，直接计入其“生产成本明细账”中的</a:t>
              </a:r>
              <a:r>
                <a:rPr lang="zh-CN" altLang="en-US" sz="2000">
                  <a:solidFill>
                    <a:schemeClr val="accent1"/>
                  </a:solidFill>
                  <a:latin typeface="微软雅黑" panose="020b0503020204020204" pitchFamily="34" charset="-122"/>
                  <a:ea typeface="微软雅黑" panose="020b0503020204020204" pitchFamily="34" charset="-122"/>
                </a:rPr>
                <a:t>“直接材料”</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和</a:t>
              </a:r>
              <a:r>
                <a:rPr lang="zh-CN" altLang="en-US" sz="2000">
                  <a:solidFill>
                    <a:schemeClr val="accent1"/>
                  </a:solidFill>
                  <a:latin typeface="微软雅黑" panose="020b0503020204020204" pitchFamily="34" charset="-122"/>
                  <a:ea typeface="微软雅黑" panose="020b0503020204020204" pitchFamily="34" charset="-122"/>
                </a:rPr>
                <a:t>“直接人工”</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项目中</a:t>
              </a:r>
              <a:r>
                <a:rPr lang="zh-CN" altLang="en-US" sz="2000" smtClean="0">
                  <a:solidFill>
                    <a:schemeClr val="tx1">
                      <a:lumMod val="65000"/>
                      <a:lumOff val="35000"/>
                    </a:schemeClr>
                  </a:solidFill>
                  <a:latin typeface="微软雅黑" panose="020b0503020204020204" pitchFamily="34" charset="-122"/>
                  <a:ea typeface="微软雅黑" panose="020b0503020204020204" pitchFamily="34" charset="-122"/>
                </a:rPr>
                <a:t>；</a:t>
              </a:r>
              <a:endParaRPr lang="en-US" altLang="zh-CN" sz="2000" smtClean="0">
                <a:solidFill>
                  <a:schemeClr val="tx1">
                    <a:lumMod val="65000"/>
                    <a:lumOff val="35000"/>
                  </a:schemeClr>
                </a:solidFill>
                <a:latin typeface="微软雅黑" panose="020b0503020204020204" pitchFamily="34" charset="-122"/>
                <a:ea typeface="微软雅黑" panose="020b0503020204020204" pitchFamily="34" charset="-122"/>
              </a:endParaRPr>
            </a:p>
            <a:p>
              <a:pPr marL="487045" indent="-342900">
                <a:lnSpc>
                  <a:spcPct val="140000"/>
                </a:lnSpc>
                <a:buFont typeface="Wingdings" panose="05000000000000000000" pitchFamily="2" charset="2"/>
                <a:buChar char="Ø"/>
                <a:defRPr/>
              </a:pPr>
              <a:r>
                <a:rPr lang="zh-CN" altLang="en-US" sz="2000">
                  <a:solidFill>
                    <a:schemeClr val="accent2"/>
                  </a:solidFill>
                  <a:latin typeface="微软雅黑" panose="020b0503020204020204" pitchFamily="34" charset="-122"/>
                  <a:ea typeface="微软雅黑" panose="020b0503020204020204" pitchFamily="34" charset="-122"/>
                </a:rPr>
                <a:t>对于辅助生产车间发生的直接费用</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，直接计入</a:t>
              </a:r>
              <a:r>
                <a:rPr lang="zh-CN" altLang="en-US" sz="2000">
                  <a:solidFill>
                    <a:schemeClr val="accent1"/>
                  </a:solidFill>
                  <a:latin typeface="微软雅黑" panose="020b0503020204020204" pitchFamily="34" charset="-122"/>
                  <a:ea typeface="微软雅黑" panose="020b0503020204020204" pitchFamily="34" charset="-122"/>
                </a:rPr>
                <a:t>“辅助生产成本明细账”</a:t>
              </a:r>
              <a:r>
                <a:rPr lang="zh-CN" altLang="en-US" sz="2000" smtClean="0">
                  <a:solidFill>
                    <a:schemeClr val="tx1">
                      <a:lumMod val="65000"/>
                      <a:lumOff val="35000"/>
                    </a:schemeClr>
                  </a:solidFill>
                  <a:latin typeface="微软雅黑" panose="020b0503020204020204" pitchFamily="34" charset="-122"/>
                  <a:ea typeface="微软雅黑" panose="020b0503020204020204" pitchFamily="34" charset="-122"/>
                </a:rPr>
                <a:t>；</a:t>
              </a:r>
              <a:endParaRPr lang="en-US" altLang="zh-CN" sz="2000" smtClean="0">
                <a:solidFill>
                  <a:schemeClr val="tx1">
                    <a:lumMod val="65000"/>
                    <a:lumOff val="35000"/>
                  </a:schemeClr>
                </a:solidFill>
                <a:latin typeface="微软雅黑" panose="020b0503020204020204" pitchFamily="34" charset="-122"/>
                <a:ea typeface="微软雅黑" panose="020b0503020204020204" pitchFamily="34" charset="-122"/>
              </a:endParaRPr>
            </a:p>
            <a:p>
              <a:pPr marL="487045" indent="-342900">
                <a:lnSpc>
                  <a:spcPct val="140000"/>
                </a:lnSpc>
                <a:buFont typeface="Wingdings" panose="05000000000000000000" pitchFamily="2" charset="2"/>
                <a:buChar char="Ø"/>
                <a:defRPr/>
              </a:pPr>
              <a:r>
                <a:rPr lang="zh-CN" altLang="en-US" sz="2000">
                  <a:solidFill>
                    <a:schemeClr val="accent2"/>
                  </a:solidFill>
                  <a:latin typeface="微软雅黑" panose="020b0503020204020204" pitchFamily="34" charset="-122"/>
                  <a:ea typeface="微软雅黑" panose="020b0503020204020204" pitchFamily="34" charset="-122"/>
                </a:rPr>
                <a:t>基本生产车间发生的间接费用</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，应先归集在</a:t>
              </a:r>
              <a:r>
                <a:rPr lang="zh-CN" altLang="en-US" sz="2000">
                  <a:solidFill>
                    <a:schemeClr val="accent1"/>
                  </a:solidFill>
                  <a:latin typeface="微软雅黑" panose="020b0503020204020204" pitchFamily="34" charset="-122"/>
                  <a:ea typeface="微软雅黑" panose="020b0503020204020204" pitchFamily="34" charset="-122"/>
                </a:rPr>
                <a:t>“制造费用明细账”</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a:t>
              </a:r>
            </a:p>
          </p:txBody>
        </p:sp>
        <p:pic>
          <p:nvPicPr>
            <p:cNvPr id="9"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28" y="2519350"/>
              <a:ext cx="6552731" cy="6749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199721" y="2699628"/>
              <a:ext cx="5464958"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2</a:t>
              </a:r>
              <a:r>
                <a:rPr lang="zh-CN" altLang="en-US" sz="2000">
                  <a:solidFill>
                    <a:schemeClr val="bg1"/>
                  </a:solidFill>
                  <a:latin typeface="微软雅黑" panose="020b0503020204020204" pitchFamily="34" charset="-122"/>
                  <a:ea typeface="微软雅黑" panose="020b0503020204020204" pitchFamily="34" charset="-122"/>
                </a:rPr>
                <a:t>．按产品批次归集和分配本月发生的各项费用</a:t>
              </a:r>
            </a:p>
          </p:txBody>
        </p:sp>
      </p:gr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to="" calcmode="lin" valueType="num">
                                      <p:cBhvr>
                                        <p:cTn id="7" dur="1" fill="hold"/>
                                        <p:tgtEl>
                                          <p:spTgt spid="6"/>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983428" y="1556789"/>
            <a:ext cx="10225140" cy="1800203"/>
            <a:chOff x="983428" y="2519349"/>
            <a:chExt cx="10225140" cy="1800203"/>
          </a:xfrm>
        </p:grpSpPr>
        <p:sp>
          <p:nvSpPr>
            <p:cNvPr id="7" name="矩形 6"/>
            <p:cNvSpPr>
              <a:spLocks noChangeAspect="1"/>
            </p:cNvSpPr>
            <p:nvPr/>
          </p:nvSpPr>
          <p:spPr>
            <a:xfrm>
              <a:off x="1035170" y="2592558"/>
              <a:ext cx="10173398" cy="1726994"/>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8" name="TextBox 7"/>
            <p:cNvSpPr txBox="1"/>
            <p:nvPr/>
          </p:nvSpPr>
          <p:spPr>
            <a:xfrm>
              <a:off x="1271464" y="3223030"/>
              <a:ext cx="9721080" cy="8804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根据上述归集的各项辅助生产费用，采用一种适合本企业辅助生产特点的分配方法，将各辅助单位发生的费用在各部门、各生产单位之间进行分配。</a:t>
              </a:r>
            </a:p>
          </p:txBody>
        </p:sp>
        <p:pic>
          <p:nvPicPr>
            <p:cNvPr id="9"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28" y="2519349"/>
              <a:ext cx="4032451" cy="6749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199721" y="2699628"/>
              <a:ext cx="2643672"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3</a:t>
              </a:r>
              <a:r>
                <a:rPr lang="zh-CN" altLang="en-US" sz="2000">
                  <a:solidFill>
                    <a:schemeClr val="bg1"/>
                  </a:solidFill>
                  <a:latin typeface="微软雅黑" panose="020b0503020204020204" pitchFamily="34" charset="-122"/>
                  <a:ea typeface="微软雅黑" panose="020b0503020204020204" pitchFamily="34" charset="-122"/>
                </a:rPr>
                <a:t>．分配辅助生产费用</a:t>
              </a:r>
            </a:p>
          </p:txBody>
        </p:sp>
      </p:grpSp>
      <p:grpSp>
        <p:nvGrpSpPr>
          <p:cNvPr id="11" name="组合 10"/>
          <p:cNvGrpSpPr/>
          <p:nvPr/>
        </p:nvGrpSpPr>
        <p:grpSpPr>
          <a:xfrm>
            <a:off x="983432" y="4005062"/>
            <a:ext cx="10225139" cy="1800202"/>
            <a:chOff x="983429" y="2519350"/>
            <a:chExt cx="10225139" cy="1800202"/>
          </a:xfrm>
        </p:grpSpPr>
        <p:sp>
          <p:nvSpPr>
            <p:cNvPr id="12" name="矩形 11"/>
            <p:cNvSpPr>
              <a:spLocks noChangeAspect="1"/>
            </p:cNvSpPr>
            <p:nvPr/>
          </p:nvSpPr>
          <p:spPr>
            <a:xfrm>
              <a:off x="1035170" y="2592558"/>
              <a:ext cx="10173398" cy="1726994"/>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3" name="TextBox 12"/>
            <p:cNvSpPr txBox="1"/>
            <p:nvPr/>
          </p:nvSpPr>
          <p:spPr>
            <a:xfrm>
              <a:off x="1271464" y="3223030"/>
              <a:ext cx="9721080" cy="8804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根据制造费用明细账所归集的全部费用，编制制造费用分配表，在各批次产品之间分配费用，并据以登记各批次产品生产成本明细账。</a:t>
              </a:r>
            </a:p>
          </p:txBody>
        </p:sp>
        <p:pic>
          <p:nvPicPr>
            <p:cNvPr id="14"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29" y="2519350"/>
              <a:ext cx="5256584" cy="67496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1199721" y="2699628"/>
              <a:ext cx="3669594"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4</a:t>
              </a:r>
              <a:r>
                <a:rPr lang="zh-CN" altLang="en-US" sz="2000">
                  <a:solidFill>
                    <a:schemeClr val="bg1"/>
                  </a:solidFill>
                  <a:latin typeface="微软雅黑" panose="020b0503020204020204" pitchFamily="34" charset="-122"/>
                  <a:ea typeface="微软雅黑" panose="020b0503020204020204" pitchFamily="34" charset="-122"/>
                </a:rPr>
                <a:t>．分配基本生产车间制造费用</a:t>
              </a:r>
            </a:p>
          </p:txBody>
        </p:sp>
      </p:grpSp>
    </p:spTree>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to="" calcmode="lin" valueType="num">
                                      <p:cBhvr>
                                        <p:cTn id="7" dur="1" fill="hold"/>
                                        <p:tgtEl>
                                          <p:spTgt spid="6"/>
                                        </p:tgtEl>
                                      </p:cBhvr>
                                    </p:anim>
                                  </p:childTnLst>
                                </p:cTn>
                              </p:par>
                            </p:childTnLst>
                          </p:cTn>
                        </p:par>
                        <p:par>
                          <p:cTn id="8" fill="hold" nodeType="afterGroup">
                            <p:stCondLst>
                              <p:cond delay="1"/>
                            </p:stCondLst>
                            <p:childTnLst>
                              <p:par>
                                <p:cTn id="9" presetID="24" presetClass="entr" presetSubtype="0" dur="1"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to="" calcmode="lin" valueType="num">
                                      <p:cBhvr>
                                        <p:cTn id="11" dur="1" fill="hold"/>
                                        <p:tgtEl>
                                          <p:spTgt spid="11"/>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983429" y="1196750"/>
            <a:ext cx="10225139" cy="2304258"/>
            <a:chOff x="983429" y="2519350"/>
            <a:chExt cx="10225139" cy="2304258"/>
          </a:xfrm>
        </p:grpSpPr>
        <p:sp>
          <p:nvSpPr>
            <p:cNvPr id="7" name="矩形 6"/>
            <p:cNvSpPr>
              <a:spLocks noChangeAspect="1"/>
            </p:cNvSpPr>
            <p:nvPr/>
          </p:nvSpPr>
          <p:spPr>
            <a:xfrm>
              <a:off x="1035170" y="2592558"/>
              <a:ext cx="10173398" cy="2231050"/>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8" name="TextBox 7"/>
            <p:cNvSpPr txBox="1"/>
            <p:nvPr/>
          </p:nvSpPr>
          <p:spPr>
            <a:xfrm>
              <a:off x="1271464" y="3276233"/>
              <a:ext cx="9721080" cy="13383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分批法一般不需要在完工产品和月末在产品之间分配生产费用。因此，某批产品全部完工，需根据生产成本明细账所归集的全部生产费用结转完工产品成本，编制完工产品成本汇总表，计算完工产品的总成本和单位成本。</a:t>
              </a:r>
            </a:p>
          </p:txBody>
        </p:sp>
        <p:pic>
          <p:nvPicPr>
            <p:cNvPr id="9"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29" y="2519350"/>
              <a:ext cx="3384379" cy="6749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199721" y="2699628"/>
              <a:ext cx="2130711"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5</a:t>
              </a:r>
              <a:r>
                <a:rPr lang="zh-CN" altLang="en-US" sz="2000">
                  <a:solidFill>
                    <a:schemeClr val="bg1"/>
                  </a:solidFill>
                  <a:latin typeface="微软雅黑" panose="020b0503020204020204" pitchFamily="34" charset="-122"/>
                  <a:ea typeface="微软雅黑" panose="020b0503020204020204" pitchFamily="34" charset="-122"/>
                </a:rPr>
                <a:t>．计算产品成本</a:t>
              </a:r>
            </a:p>
          </p:txBody>
        </p:sp>
      </p:grpSp>
      <p:grpSp>
        <p:nvGrpSpPr>
          <p:cNvPr id="11" name="组合 10"/>
          <p:cNvGrpSpPr/>
          <p:nvPr/>
        </p:nvGrpSpPr>
        <p:grpSpPr>
          <a:xfrm>
            <a:off x="983432" y="3717032"/>
            <a:ext cx="10225139" cy="1440163"/>
            <a:chOff x="983429" y="2519349"/>
            <a:chExt cx="10225139" cy="1440163"/>
          </a:xfrm>
        </p:grpSpPr>
        <p:sp>
          <p:nvSpPr>
            <p:cNvPr id="12" name="矩形 11"/>
            <p:cNvSpPr>
              <a:spLocks noChangeAspect="1"/>
            </p:cNvSpPr>
            <p:nvPr/>
          </p:nvSpPr>
          <p:spPr>
            <a:xfrm>
              <a:off x="1035170" y="2592558"/>
              <a:ext cx="10173398" cy="1366954"/>
            </a:xfrm>
            <a:prstGeom prst="rect">
              <a:avLst/>
            </a:prstGeom>
            <a:ln>
              <a:solidFill>
                <a:srgbClr val="0883C8"/>
              </a:solidFill>
              <a:prstDash val="dash"/>
            </a:ln>
          </p:spPr>
          <p:style>
            <a:lnRef idx="1">
              <a:schemeClr val="accent6"/>
            </a:lnRef>
            <a:fillRef idx="0">
              <a:schemeClr val="accent6"/>
            </a:fillRef>
            <a:effectRef idx="0">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3" name="TextBox 12"/>
            <p:cNvSpPr txBox="1"/>
            <p:nvPr/>
          </p:nvSpPr>
          <p:spPr>
            <a:xfrm>
              <a:off x="1271464" y="3278489"/>
              <a:ext cx="9721080" cy="4649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5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期末，根据成本计算结果结转本期完工产品的实际总成本。</a:t>
              </a:r>
            </a:p>
          </p:txBody>
        </p:sp>
        <p:pic>
          <p:nvPicPr>
            <p:cNvPr id="14" name="Picture 2" descr="E:\仝德志文件，勿删！\03-参考文档\！PPT图片及版面资源\06-PPT精选插图\12-标签\蓝色燕尾01.png"/>
            <p:cNvPicPr>
              <a:picLocks noChangeAspect="1" noChangeArrowheads="1"/>
            </p:cNvPicPr>
            <p:nvPr/>
          </p:nvPicPr>
          <p:blipFill>
            <a:blip r:embed="rId2"/>
            <a:stretch>
              <a:fillRect/>
            </a:stretch>
          </p:blipFill>
          <p:spPr bwMode="auto">
            <a:xfrm rot="10800000">
              <a:off x="983429" y="2519349"/>
              <a:ext cx="4104456" cy="67496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1199721" y="2699628"/>
              <a:ext cx="2643672" cy="400110"/>
            </a:xfrm>
            <a:prstGeom prst="rect">
              <a:avLst/>
            </a:prstGeom>
            <a:noFill/>
          </p:spPr>
          <p:txBody>
            <a:bodyPr vert="horz"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6</a:t>
              </a:r>
              <a:r>
                <a:rPr lang="zh-CN" altLang="en-US" sz="2000">
                  <a:solidFill>
                    <a:schemeClr val="bg1"/>
                  </a:solidFill>
                  <a:latin typeface="微软雅黑" panose="020b0503020204020204" pitchFamily="34" charset="-122"/>
                  <a:ea typeface="微软雅黑" panose="020b0503020204020204" pitchFamily="34" charset="-122"/>
                </a:rPr>
                <a:t>．结转完工产品成本</a:t>
              </a:r>
            </a:p>
          </p:txBody>
        </p:sp>
      </p:grpSp>
      <p:sp>
        <p:nvSpPr>
          <p:cNvPr id="16" name="矩形 15"/>
          <p:cNvSpPr/>
          <p:nvPr/>
        </p:nvSpPr>
        <p:spPr>
          <a:xfrm>
            <a:off x="1035170" y="5488776"/>
            <a:ext cx="10173398" cy="892552"/>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indent="447675" algn="ctr">
              <a:lnSpc>
                <a:spcPct val="130000"/>
              </a:lnSpc>
            </a:pPr>
            <a:r>
              <a:rPr lang="zh-CN" altLang="en-US" sz="2000">
                <a:solidFill>
                  <a:schemeClr val="tx1">
                    <a:lumMod val="75000"/>
                    <a:lumOff val="25000"/>
                  </a:schemeClr>
                </a:solidFill>
                <a:latin typeface="微软雅黑" panose="020b0503020204020204" pitchFamily="34" charset="-122"/>
                <a:ea typeface="微软雅黑" panose="020b0503020204020204" pitchFamily="34" charset="-122"/>
              </a:rPr>
              <a:t>分批法的成本计算程序，除了生产成本明细账的设置和完工产品</a:t>
            </a:r>
            <a:r>
              <a:rPr lang="zh-CN" altLang="en-US" sz="2000" smtClean="0">
                <a:solidFill>
                  <a:schemeClr val="tx1">
                    <a:lumMod val="75000"/>
                    <a:lumOff val="25000"/>
                  </a:schemeClr>
                </a:solidFill>
                <a:latin typeface="微软雅黑" panose="020b0503020204020204" pitchFamily="34" charset="-122"/>
                <a:ea typeface="微软雅黑" panose="020b0503020204020204" pitchFamily="34" charset="-122"/>
              </a:rPr>
              <a:t>成本</a:t>
            </a:r>
            <a:endParaRPr lang="en-US" altLang="zh-CN" sz="2000" smtClean="0">
              <a:solidFill>
                <a:schemeClr val="tx1">
                  <a:lumMod val="75000"/>
                  <a:lumOff val="25000"/>
                </a:schemeClr>
              </a:solidFill>
              <a:latin typeface="微软雅黑" panose="020b0503020204020204" pitchFamily="34" charset="-122"/>
              <a:ea typeface="微软雅黑" panose="020b0503020204020204" pitchFamily="34" charset="-122"/>
            </a:endParaRPr>
          </a:p>
          <a:p>
            <a:pPr indent="447675" algn="ctr">
              <a:lnSpc>
                <a:spcPct val="130000"/>
              </a:lnSpc>
            </a:pPr>
            <a:r>
              <a:rPr lang="zh-CN" altLang="en-US" sz="2000" smtClean="0">
                <a:solidFill>
                  <a:schemeClr val="tx1">
                    <a:lumMod val="75000"/>
                    <a:lumOff val="25000"/>
                  </a:schemeClr>
                </a:solidFill>
                <a:latin typeface="微软雅黑" panose="020b0503020204020204" pitchFamily="34" charset="-122"/>
                <a:ea typeface="微软雅黑" panose="020b0503020204020204" pitchFamily="34" charset="-122"/>
              </a:rPr>
              <a:t>的</a:t>
            </a:r>
            <a:r>
              <a:rPr lang="zh-CN" altLang="en-US" sz="2000">
                <a:solidFill>
                  <a:schemeClr val="tx1">
                    <a:lumMod val="75000"/>
                    <a:lumOff val="25000"/>
                  </a:schemeClr>
                </a:solidFill>
                <a:latin typeface="微软雅黑" panose="020b0503020204020204" pitchFamily="34" charset="-122"/>
                <a:ea typeface="微软雅黑" panose="020b0503020204020204" pitchFamily="34" charset="-122"/>
              </a:rPr>
              <a:t>计算与品种法有所区别外，其他与品种法是完全一致的。</a:t>
            </a: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to="" calcmode="lin" valueType="num">
                                      <p:cBhvr>
                                        <p:cTn id="7" dur="1" fill="hold"/>
                                        <p:tgtEl>
                                          <p:spTgt spid="6"/>
                                        </p:tgtEl>
                                      </p:cBhvr>
                                    </p:anim>
                                  </p:childTnLst>
                                </p:cTn>
                              </p:par>
                            </p:childTnLst>
                          </p:cTn>
                        </p:par>
                        <p:par>
                          <p:cTn id="8" fill="hold" nodeType="afterGroup">
                            <p:stCondLst>
                              <p:cond delay="1"/>
                            </p:stCondLst>
                            <p:childTnLst>
                              <p:par>
                                <p:cTn id="9" presetID="24" presetClass="entr" presetSubtype="0" dur="1"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 to="" calcmode="lin" valueType="num">
                                      <p:cBhvr>
                                        <p:cTn id="11" dur="1" fill="hold"/>
                                        <p:tgtEl>
                                          <p:spTgt spid="11"/>
                                        </p:tgtEl>
                                      </p:cBhvr>
                                    </p:anim>
                                  </p:childTnLst>
                                </p:cTn>
                              </p:par>
                            </p:childTnLst>
                          </p:cTn>
                        </p:par>
                        <p:par>
                          <p:cTn id="12" fill="hold" nodeType="afterGroup">
                            <p:stCondLst>
                              <p:cond delay="2"/>
                            </p:stCondLst>
                            <p:childTnLst>
                              <p:par>
                                <p:cTn id="13" presetID="42" presetClass="entr" presetSubtype="0" dur="100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1000"/>
                                        <p:tgtEl>
                                          <p:spTgt spid="16"/>
                                        </p:tgtEl>
                                      </p:cBhvr>
                                    </p:animEffect>
                                    <p:anim calcmode="lin" valueType="num">
                                      <p:cBhvr>
                                        <p:cTn id="16" dur="1000" fill="hold"/>
                                        <p:tgtEl>
                                          <p:spTgt spid="16"/>
                                        </p:tgtEl>
                                        <p:attrNameLst>
                                          <p:attrName>ppt_x</p:attrName>
                                        </p:attrNameLst>
                                      </p:cBhvr>
                                      <p:tavLst>
                                        <p:tav tm="0">
                                          <p:val>
                                            <p:strVal val="#ppt_x"/>
                                          </p:val>
                                        </p:tav>
                                        <p:tav tm="100000">
                                          <p:val>
                                            <p:strVal val="#ppt_x"/>
                                          </p:val>
                                        </p:tav>
                                      </p:tavLst>
                                    </p:anim>
                                    <p:anim calcmode="lin" valueType="num">
                                      <p:cBhvr>
                                        <p:cTn id="1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圆角矩形 22"/>
          <p:cNvSpPr/>
          <p:nvPr/>
        </p:nvSpPr>
        <p:spPr>
          <a:xfrm>
            <a:off x="1702920" y="3789040"/>
            <a:ext cx="8785568" cy="252000"/>
          </a:xfrm>
          <a:prstGeom prst="roundRect">
            <a:avLst>
              <a:gd name="adj" fmla="val 5000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4" name="椭圆 23"/>
          <p:cNvSpPr/>
          <p:nvPr/>
        </p:nvSpPr>
        <p:spPr>
          <a:xfrm>
            <a:off x="2509154" y="3816040"/>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5" name="椭圆 14"/>
          <p:cNvSpPr/>
          <p:nvPr/>
        </p:nvSpPr>
        <p:spPr bwMode="auto">
          <a:xfrm>
            <a:off x="1640486" y="1439592"/>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A6A6A6"/>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26" name="椭圆 25"/>
          <p:cNvSpPr/>
          <p:nvPr/>
        </p:nvSpPr>
        <p:spPr>
          <a:xfrm>
            <a:off x="5965538"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7" name="椭圆 14"/>
          <p:cNvSpPr/>
          <p:nvPr/>
        </p:nvSpPr>
        <p:spPr bwMode="auto">
          <a:xfrm>
            <a:off x="509687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3B79CE"/>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28" name="椭圆 27"/>
          <p:cNvSpPr/>
          <p:nvPr/>
        </p:nvSpPr>
        <p:spPr>
          <a:xfrm>
            <a:off x="9471394" y="3818832"/>
            <a:ext cx="197897" cy="198000"/>
          </a:xfrm>
          <a:prstGeom prst="ellipse">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800"/>
          </a:p>
        </p:txBody>
      </p:sp>
      <p:sp>
        <p:nvSpPr>
          <p:cNvPr id="29" name="椭圆 14"/>
          <p:cNvSpPr/>
          <p:nvPr/>
        </p:nvSpPr>
        <p:spPr bwMode="auto">
          <a:xfrm>
            <a:off x="8616280" y="1442384"/>
            <a:ext cx="1935234" cy="2475449"/>
          </a:xfrm>
          <a:custGeom>
            <a:gdLst>
              <a:gd name="connsiteX0" fmla="*/ 341785 w 683568"/>
              <a:gd name="connsiteY0" fmla="*/ 75471 h 864094"/>
              <a:gd name="connsiteX1" fmla="*/ 117720 w 683568"/>
              <a:gd name="connsiteY1" fmla="*/ 299536 h 864094"/>
              <a:gd name="connsiteX2" fmla="*/ 341785 w 683568"/>
              <a:gd name="connsiteY2" fmla="*/ 523601 h 864094"/>
              <a:gd name="connsiteX3" fmla="*/ 341785 w 683568"/>
              <a:gd name="connsiteY3" fmla="*/ 75471 h 864094"/>
              <a:gd name="connsiteX4" fmla="*/ 341784 w 683568"/>
              <a:gd name="connsiteY4" fmla="*/ 0 h 864094"/>
              <a:gd name="connsiteX5" fmla="*/ 683568 w 683568"/>
              <a:gd name="connsiteY5" fmla="*/ 341784 h 864094"/>
              <a:gd name="connsiteX6" fmla="*/ 577183 w 683568"/>
              <a:gd name="connsiteY6" fmla="*/ 588642 h 864094"/>
              <a:gd name="connsiteX7" fmla="*/ 341597 w 683568"/>
              <a:gd name="connsiteY7" fmla="*/ 864094 h 864094"/>
              <a:gd name="connsiteX8" fmla="*/ 105111 w 683568"/>
              <a:gd name="connsiteY8" fmla="*/ 587591 h 864094"/>
              <a:gd name="connsiteX9" fmla="*/ 59857 w 683568"/>
              <a:gd name="connsiteY9" fmla="*/ 534679 h 864094"/>
              <a:gd name="connsiteX10" fmla="*/ 59306 w 683568"/>
              <a:gd name="connsiteY10" fmla="*/ 534035 h 864094"/>
              <a:gd name="connsiteX11" fmla="*/ 59325 w 683568"/>
              <a:gd name="connsiteY11" fmla="*/ 534035 h 864094"/>
              <a:gd name="connsiteX12" fmla="*/ 0 w 683568"/>
              <a:gd name="connsiteY12" fmla="*/ 341784 h 864094"/>
              <a:gd name="connsiteX13" fmla="*/ 341784 w 683568"/>
              <a:gd name="connsiteY13" fmla="*/ 0 h 864094"/>
              <a:gd name="connsiteX0-1" fmla="*/ 341785 w 683568"/>
              <a:gd name="connsiteY0-2" fmla="*/ 523601 h 864094"/>
              <a:gd name="connsiteX1-3" fmla="*/ 117720 w 683568"/>
              <a:gd name="connsiteY1-4" fmla="*/ 299536 h 864094"/>
              <a:gd name="connsiteX2-5" fmla="*/ 341785 w 683568"/>
              <a:gd name="connsiteY2-6" fmla="*/ 523601 h 864094"/>
              <a:gd name="connsiteX3-7" fmla="*/ 341784 w 683568"/>
              <a:gd name="connsiteY3-8" fmla="*/ 0 h 864094"/>
              <a:gd name="connsiteX4-9" fmla="*/ 683568 w 683568"/>
              <a:gd name="connsiteY4-10" fmla="*/ 341784 h 864094"/>
              <a:gd name="connsiteX5-11" fmla="*/ 577183 w 683568"/>
              <a:gd name="connsiteY5-12" fmla="*/ 588642 h 864094"/>
              <a:gd name="connsiteX6-13" fmla="*/ 341597 w 683568"/>
              <a:gd name="connsiteY6-14" fmla="*/ 864094 h 864094"/>
              <a:gd name="connsiteX7-15" fmla="*/ 105111 w 683568"/>
              <a:gd name="connsiteY7-16" fmla="*/ 587591 h 864094"/>
              <a:gd name="connsiteX8-17" fmla="*/ 59857 w 683568"/>
              <a:gd name="connsiteY8-18" fmla="*/ 534679 h 864094"/>
              <a:gd name="connsiteX9-19" fmla="*/ 59306 w 683568"/>
              <a:gd name="connsiteY9-20" fmla="*/ 534035 h 864094"/>
              <a:gd name="connsiteX10-21" fmla="*/ 59325 w 683568"/>
              <a:gd name="connsiteY10-22" fmla="*/ 534035 h 864094"/>
              <a:gd name="connsiteX11-23" fmla="*/ 0 w 683568"/>
              <a:gd name="connsiteY11-24" fmla="*/ 341784 h 864094"/>
              <a:gd name="connsiteX12-25" fmla="*/ 341784 w 683568"/>
              <a:gd name="connsiteY12-26" fmla="*/ 0 h 864094"/>
              <a:gd name="connsiteX0-27" fmla="*/ 341784 w 683568"/>
              <a:gd name="connsiteY0-28" fmla="*/ 0 h 864094"/>
              <a:gd name="connsiteX1-29" fmla="*/ 683568 w 683568"/>
              <a:gd name="connsiteY1-30" fmla="*/ 341784 h 864094"/>
              <a:gd name="connsiteX2-31" fmla="*/ 577183 w 683568"/>
              <a:gd name="connsiteY2-32" fmla="*/ 588642 h 864094"/>
              <a:gd name="connsiteX3-33" fmla="*/ 341597 w 683568"/>
              <a:gd name="connsiteY3-34" fmla="*/ 864094 h 864094"/>
              <a:gd name="connsiteX4-35" fmla="*/ 105111 w 683568"/>
              <a:gd name="connsiteY4-36" fmla="*/ 587591 h 864094"/>
              <a:gd name="connsiteX5-37" fmla="*/ 59857 w 683568"/>
              <a:gd name="connsiteY5-38" fmla="*/ 534679 h 864094"/>
              <a:gd name="connsiteX6-39" fmla="*/ 59306 w 683568"/>
              <a:gd name="connsiteY6-40" fmla="*/ 534035 h 864094"/>
              <a:gd name="connsiteX7-41" fmla="*/ 59325 w 683568"/>
              <a:gd name="connsiteY7-42" fmla="*/ 534035 h 864094"/>
              <a:gd name="connsiteX8-43" fmla="*/ 0 w 683568"/>
              <a:gd name="connsiteY8-44" fmla="*/ 341784 h 864094"/>
              <a:gd name="connsiteX9-45" fmla="*/ 341784 w 683568"/>
              <a:gd name="connsiteY9-46" fmla="*/ 0 h 86409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683568" h="864094">
                <a:moveTo>
                  <a:pt x="341784" y="0"/>
                </a:moveTo>
                <a:cubicBezTo>
                  <a:pt x="530546" y="0"/>
                  <a:pt x="683568" y="153022"/>
                  <a:pt x="683568" y="341784"/>
                </a:cubicBezTo>
                <a:cubicBezTo>
                  <a:pt x="683568" y="439085"/>
                  <a:pt x="642909" y="526890"/>
                  <a:pt x="577183" y="588642"/>
                </a:cubicBezTo>
                <a:lnTo>
                  <a:pt x="341597" y="864094"/>
                </a:lnTo>
                <a:lnTo>
                  <a:pt x="105111" y="587591"/>
                </a:lnTo>
                <a:cubicBezTo>
                  <a:pt x="87976" y="571864"/>
                  <a:pt x="72869" y="554041"/>
                  <a:pt x="59857" y="534679"/>
                </a:cubicBezTo>
                <a:lnTo>
                  <a:pt x="59306" y="534035"/>
                </a:lnTo>
                <a:lnTo>
                  <a:pt x="59325" y="534035"/>
                </a:lnTo>
                <a:cubicBezTo>
                  <a:pt x="21845" y="479324"/>
                  <a:pt x="0" y="413105"/>
                  <a:pt x="0" y="341784"/>
                </a:cubicBezTo>
                <a:cubicBezTo>
                  <a:pt x="0" y="153022"/>
                  <a:pt x="153022" y="0"/>
                  <a:pt x="341784" y="0"/>
                </a:cubicBezTo>
                <a:close/>
              </a:path>
            </a:pathLst>
          </a:custGeom>
          <a:solidFill>
            <a:srgbClr val="A6A6A6"/>
          </a:solidFill>
          <a:ln w="3175">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a:p>
        </p:txBody>
      </p:sp>
      <p:sp>
        <p:nvSpPr>
          <p:cNvPr id="30" name="TextBox 29"/>
          <p:cNvSpPr txBox="1"/>
          <p:nvPr/>
        </p:nvSpPr>
        <p:spPr>
          <a:xfrm>
            <a:off x="1728220"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分批法概述</a:t>
            </a:r>
          </a:p>
        </p:txBody>
      </p:sp>
      <p:sp>
        <p:nvSpPr>
          <p:cNvPr id="31" name="TextBox 30"/>
          <p:cNvSpPr txBox="1"/>
          <p:nvPr/>
        </p:nvSpPr>
        <p:spPr>
          <a:xfrm>
            <a:off x="5184604" y="2134530"/>
            <a:ext cx="1714511"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分批法的应用</a:t>
            </a:r>
          </a:p>
        </p:txBody>
      </p:sp>
      <p:sp>
        <p:nvSpPr>
          <p:cNvPr id="32" name="TextBox 31"/>
          <p:cNvSpPr txBox="1"/>
          <p:nvPr/>
        </p:nvSpPr>
        <p:spPr>
          <a:xfrm>
            <a:off x="8726642" y="2134530"/>
            <a:ext cx="1785950" cy="4303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chemeClr val="bg1"/>
                </a:solidFill>
                <a:latin typeface="微软雅黑" panose="020b0503020204020204" pitchFamily="34" charset="-122"/>
                <a:ea typeface="微软雅黑" panose="020b0503020204020204" pitchFamily="34" charset="-122"/>
              </a:rPr>
              <a:t>简化的分批法</a:t>
            </a:r>
          </a:p>
        </p:txBody>
      </p:sp>
      <p:sp>
        <p:nvSpPr>
          <p:cNvPr id="33" name="TextBox 8"/>
          <p:cNvSpPr txBox="1"/>
          <p:nvPr/>
        </p:nvSpPr>
        <p:spPr>
          <a:xfrm>
            <a:off x="1730450" y="4221089"/>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第一节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34" name="TextBox 8"/>
          <p:cNvSpPr txBox="1"/>
          <p:nvPr/>
        </p:nvSpPr>
        <p:spPr>
          <a:xfrm>
            <a:off x="5186834"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第二节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
        <p:nvSpPr>
          <p:cNvPr id="35" name="TextBox 34"/>
          <p:cNvSpPr txBox="1"/>
          <p:nvPr/>
        </p:nvSpPr>
        <p:spPr>
          <a:xfrm>
            <a:off x="8707057" y="4223881"/>
            <a:ext cx="175530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chemeClr val="tx1">
                    <a:lumMod val="65000"/>
                    <a:lumOff val="35000"/>
                  </a:schemeClr>
                </a:solidFill>
                <a:latin typeface="专业字体设计服务/WWW.ZTSGC.COM/"/>
                <a:ea typeface="微软雅黑" panose="020b0503020204020204" pitchFamily="34" charset="-122"/>
              </a:rPr>
              <a:t>第三节</a:t>
            </a:r>
            <a:endParaRPr lang="zh-CN" altLang="en-US" sz="2400" b="1">
              <a:solidFill>
                <a:schemeClr val="tx1">
                  <a:lumMod val="65000"/>
                  <a:lumOff val="35000"/>
                </a:schemeClr>
              </a:solidFill>
              <a:latin typeface="专业字体设计服务/WWW.ZTSGC.COM/"/>
              <a:ea typeface="微软雅黑" panose="020b0503020204020204" pitchFamily="34" charset="-122"/>
            </a:endParaRPr>
          </a:p>
        </p:txBody>
      </p:sp>
    </p:spTree>
  </p:cSld>
  <p:clrMapOvr>
    <a:masterClrMapping/>
  </p:clrMapOvr>
  <p:transition>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anim calcmode="lin" valueType="num">
                                      <p:cBhvr>
                                        <p:cTn id="8" dur="500" fill="hold"/>
                                        <p:tgtEl>
                                          <p:spTgt spid="30"/>
                                        </p:tgtEl>
                                        <p:attrNameLst>
                                          <p:attrName>ppt_x</p:attrName>
                                        </p:attrNameLst>
                                      </p:cBhvr>
                                      <p:tavLst>
                                        <p:tav tm="0">
                                          <p:val>
                                            <p:strVal val="#ppt_x"/>
                                          </p:val>
                                        </p:tav>
                                        <p:tav tm="100000">
                                          <p:val>
                                            <p:strVal val="#ppt_x"/>
                                          </p:val>
                                        </p:tav>
                                      </p:tavLst>
                                    </p:anim>
                                    <p:anim calcmode="lin" valueType="num">
                                      <p:cBhvr>
                                        <p:cTn id="9" dur="500" fill="hold"/>
                                        <p:tgtEl>
                                          <p:spTgt spid="30"/>
                                        </p:tgtEl>
                                        <p:attrNameLst>
                                          <p:attrName>ppt_y</p:attrName>
                                        </p:attrNameLst>
                                      </p:cBhvr>
                                      <p:tavLst>
                                        <p:tav tm="0">
                                          <p:val>
                                            <p:strVal val="#ppt_y+.1"/>
                                          </p:val>
                                        </p:tav>
                                        <p:tav tm="100000">
                                          <p:val>
                                            <p:strVal val="#ppt_y"/>
                                          </p:val>
                                        </p:tav>
                                      </p:tavLst>
                                    </p:anim>
                                  </p:childTnLst>
                                </p:cTn>
                              </p:par>
                              <p:par>
                                <p:cTn id="10" presetID="42" presetClass="entr" presetSubtype="0" dur="500" fill="hold" grpId="0" nodeType="withEffect">
                                  <p:stCondLst>
                                    <p:cond delay="30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anim calcmode="lin" valueType="num">
                                      <p:cBhvr>
                                        <p:cTn id="13" dur="500" fill="hold"/>
                                        <p:tgtEl>
                                          <p:spTgt spid="31"/>
                                        </p:tgtEl>
                                        <p:attrNameLst>
                                          <p:attrName>ppt_x</p:attrName>
                                        </p:attrNameLst>
                                      </p:cBhvr>
                                      <p:tavLst>
                                        <p:tav tm="0">
                                          <p:val>
                                            <p:strVal val="#ppt_x"/>
                                          </p:val>
                                        </p:tav>
                                        <p:tav tm="100000">
                                          <p:val>
                                            <p:strVal val="#ppt_x"/>
                                          </p:val>
                                        </p:tav>
                                      </p:tavLst>
                                    </p:anim>
                                    <p:anim calcmode="lin" valueType="num">
                                      <p:cBhvr>
                                        <p:cTn id="14" dur="500" fill="hold"/>
                                        <p:tgtEl>
                                          <p:spTgt spid="31"/>
                                        </p:tgtEl>
                                        <p:attrNameLst>
                                          <p:attrName>ppt_y</p:attrName>
                                        </p:attrNameLst>
                                      </p:cBhvr>
                                      <p:tavLst>
                                        <p:tav tm="0">
                                          <p:val>
                                            <p:strVal val="#ppt_y+.1"/>
                                          </p:val>
                                        </p:tav>
                                        <p:tav tm="100000">
                                          <p:val>
                                            <p:strVal val="#ppt_y"/>
                                          </p:val>
                                        </p:tav>
                                      </p:tavLst>
                                    </p:anim>
                                  </p:childTnLst>
                                </p:cTn>
                              </p:par>
                              <p:par>
                                <p:cTn id="15" presetID="42" presetClass="entr" presetSubtype="0" dur="500" fill="hold" grpId="0" nodeType="withEffect">
                                  <p:stCondLst>
                                    <p:cond delay="300"/>
                                  </p:stCondLst>
                                  <p:childTnLst>
                                    <p:set>
                                      <p:cBhvr>
                                        <p:cTn id="16" dur="1" fill="hold">
                                          <p:stCondLst>
                                            <p:cond delay="0"/>
                                          </p:stCondLst>
                                        </p:cTn>
                                        <p:tgtEl>
                                          <p:spTgt spid="32"/>
                                        </p:tgtEl>
                                        <p:attrNameLst>
                                          <p:attrName>style.visibility</p:attrName>
                                        </p:attrNameLst>
                                      </p:cBhvr>
                                      <p:to>
                                        <p:strVal val="visible"/>
                                      </p:to>
                                    </p:set>
                                    <p:animEffect transition="in" filter="fade">
                                      <p:cBhvr>
                                        <p:cTn id="17" dur="500"/>
                                        <p:tgtEl>
                                          <p:spTgt spid="32"/>
                                        </p:tgtEl>
                                      </p:cBhvr>
                                    </p:animEffect>
                                    <p:anim calcmode="lin" valueType="num">
                                      <p:cBhvr>
                                        <p:cTn id="18" dur="500" fill="hold"/>
                                        <p:tgtEl>
                                          <p:spTgt spid="32"/>
                                        </p:tgtEl>
                                        <p:attrNameLst>
                                          <p:attrName>ppt_x</p:attrName>
                                        </p:attrNameLst>
                                      </p:cBhvr>
                                      <p:tavLst>
                                        <p:tav tm="0">
                                          <p:val>
                                            <p:strVal val="#ppt_x"/>
                                          </p:val>
                                        </p:tav>
                                        <p:tav tm="100000">
                                          <p:val>
                                            <p:strVal val="#ppt_x"/>
                                          </p:val>
                                        </p:tav>
                                      </p:tavLst>
                                    </p:anim>
                                    <p:anim calcmode="lin" valueType="num">
                                      <p:cBhvr>
                                        <p:cTn id="19" dur="500" fill="hold"/>
                                        <p:tgtEl>
                                          <p:spTgt spid="32"/>
                                        </p:tgtEl>
                                        <p:attrNameLst>
                                          <p:attrName>ppt_y</p:attrName>
                                        </p:attrNameLst>
                                      </p:cBhvr>
                                      <p:tavLst>
                                        <p:tav tm="0">
                                          <p:val>
                                            <p:strVal val="#ppt_y+.1"/>
                                          </p:val>
                                        </p:tav>
                                        <p:tav tm="100000">
                                          <p:val>
                                            <p:strVal val="#ppt_y"/>
                                          </p:val>
                                        </p:tav>
                                      </p:tavLst>
                                    </p:anim>
                                  </p:childTnLst>
                                </p:cTn>
                              </p:par>
                              <p:par>
                                <p:cTn id="20" presetID="47" presetClass="entr" presetSubtype="0" dur="750" fill="hold" grpId="0" nodeType="withEffect">
                                  <p:stCondLst>
                                    <p:cond delay="20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750"/>
                                        <p:tgtEl>
                                          <p:spTgt spid="33"/>
                                        </p:tgtEl>
                                      </p:cBhvr>
                                    </p:animEffect>
                                    <p:anim calcmode="lin" valueType="num">
                                      <p:cBhvr>
                                        <p:cTn id="23" dur="750" fill="hold"/>
                                        <p:tgtEl>
                                          <p:spTgt spid="33"/>
                                        </p:tgtEl>
                                        <p:attrNameLst>
                                          <p:attrName>ppt_x</p:attrName>
                                        </p:attrNameLst>
                                      </p:cBhvr>
                                      <p:tavLst>
                                        <p:tav tm="0">
                                          <p:val>
                                            <p:strVal val="#ppt_x"/>
                                          </p:val>
                                        </p:tav>
                                        <p:tav tm="100000">
                                          <p:val>
                                            <p:strVal val="#ppt_x"/>
                                          </p:val>
                                        </p:tav>
                                      </p:tavLst>
                                    </p:anim>
                                    <p:anim calcmode="lin" valueType="num">
                                      <p:cBhvr>
                                        <p:cTn id="24" dur="750" fill="hold"/>
                                        <p:tgtEl>
                                          <p:spTgt spid="33"/>
                                        </p:tgtEl>
                                        <p:attrNameLst>
                                          <p:attrName>ppt_y</p:attrName>
                                        </p:attrNameLst>
                                      </p:cBhvr>
                                      <p:tavLst>
                                        <p:tav tm="0">
                                          <p:val>
                                            <p:strVal val="#ppt_y-.1"/>
                                          </p:val>
                                        </p:tav>
                                        <p:tav tm="100000">
                                          <p:val>
                                            <p:strVal val="#ppt_y"/>
                                          </p:val>
                                        </p:tav>
                                      </p:tavLst>
                                    </p:anim>
                                  </p:childTnLst>
                                </p:cTn>
                              </p:par>
                              <p:par>
                                <p:cTn id="25" presetID="47" presetClass="entr" presetSubtype="0" dur="750" fill="hold" grpId="0" nodeType="withEffect">
                                  <p:stCondLst>
                                    <p:cond delay="30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750"/>
                                        <p:tgtEl>
                                          <p:spTgt spid="34"/>
                                        </p:tgtEl>
                                      </p:cBhvr>
                                    </p:animEffect>
                                    <p:anim calcmode="lin" valueType="num">
                                      <p:cBhvr>
                                        <p:cTn id="28" dur="750" fill="hold"/>
                                        <p:tgtEl>
                                          <p:spTgt spid="34"/>
                                        </p:tgtEl>
                                        <p:attrNameLst>
                                          <p:attrName>ppt_x</p:attrName>
                                        </p:attrNameLst>
                                      </p:cBhvr>
                                      <p:tavLst>
                                        <p:tav tm="0">
                                          <p:val>
                                            <p:strVal val="#ppt_x"/>
                                          </p:val>
                                        </p:tav>
                                        <p:tav tm="100000">
                                          <p:val>
                                            <p:strVal val="#ppt_x"/>
                                          </p:val>
                                        </p:tav>
                                      </p:tavLst>
                                    </p:anim>
                                    <p:anim calcmode="lin" valueType="num">
                                      <p:cBhvr>
                                        <p:cTn id="29" dur="750" fill="hold"/>
                                        <p:tgtEl>
                                          <p:spTgt spid="34"/>
                                        </p:tgtEl>
                                        <p:attrNameLst>
                                          <p:attrName>ppt_y</p:attrName>
                                        </p:attrNameLst>
                                      </p:cBhvr>
                                      <p:tavLst>
                                        <p:tav tm="0">
                                          <p:val>
                                            <p:strVal val="#ppt_y-.1"/>
                                          </p:val>
                                        </p:tav>
                                        <p:tav tm="100000">
                                          <p:val>
                                            <p:strVal val="#ppt_y"/>
                                          </p:val>
                                        </p:tav>
                                      </p:tavLst>
                                    </p:anim>
                                  </p:childTnLst>
                                </p:cTn>
                              </p:par>
                              <p:par>
                                <p:cTn id="30" presetID="47" presetClass="entr" presetSubtype="0" dur="750" fill="hold" grpId="0" nodeType="withEffect">
                                  <p:stCondLst>
                                    <p:cond delay="30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750"/>
                                        <p:tgtEl>
                                          <p:spTgt spid="35"/>
                                        </p:tgtEl>
                                      </p:cBhvr>
                                    </p:animEffect>
                                    <p:anim calcmode="lin" valueType="num">
                                      <p:cBhvr>
                                        <p:cTn id="33" dur="750" fill="hold"/>
                                        <p:tgtEl>
                                          <p:spTgt spid="35"/>
                                        </p:tgtEl>
                                        <p:attrNameLst>
                                          <p:attrName>ppt_x</p:attrName>
                                        </p:attrNameLst>
                                      </p:cBhvr>
                                      <p:tavLst>
                                        <p:tav tm="0">
                                          <p:val>
                                            <p:strVal val="#ppt_x"/>
                                          </p:val>
                                        </p:tav>
                                        <p:tav tm="100000">
                                          <p:val>
                                            <p:strVal val="#ppt_x"/>
                                          </p:val>
                                        </p:tav>
                                      </p:tavLst>
                                    </p:anim>
                                    <p:anim calcmode="lin" valueType="num">
                                      <p:cBhvr>
                                        <p:cTn id="34" dur="75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P spid="34" grpId="0"/>
      <p:bldP spid="3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095340" y="1052736"/>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66FF"/>
                </a:solidFill>
                <a:latin typeface="微软雅黑" panose="020b0503020204020204" pitchFamily="34" charset="-122"/>
                <a:ea typeface="微软雅黑" panose="020b0503020204020204" pitchFamily="34" charset="-122"/>
              </a:rPr>
              <a:t>一、企业基本情况及有关资料</a:t>
            </a:r>
          </a:p>
        </p:txBody>
      </p:sp>
      <p:sp>
        <p:nvSpPr>
          <p:cNvPr id="13" name="矩形 12"/>
          <p:cNvSpPr/>
          <p:nvPr/>
        </p:nvSpPr>
        <p:spPr>
          <a:xfrm>
            <a:off x="1023902" y="1537982"/>
            <a:ext cx="10544706" cy="1253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25000"/>
              </a:lnSpc>
            </a:pPr>
            <a:r>
              <a:rPr lang="zh-CN" altLang="en-US" sz="2000" smtClean="0">
                <a:solidFill>
                  <a:schemeClr val="accent2"/>
                </a:solidFill>
                <a:latin typeface="微软雅黑" panose="020b0503020204020204" pitchFamily="34" charset="-122"/>
                <a:ea typeface="微软雅黑" panose="020b0503020204020204" pitchFamily="34" charset="-122"/>
              </a:rPr>
              <a:t>例如：</a:t>
            </a:r>
            <a:r>
              <a:rPr lang="zh-CN" altLang="en-US" sz="2000" smtClean="0">
                <a:solidFill>
                  <a:srgbClr val="5F5E5C"/>
                </a:solidFill>
                <a:latin typeface="微软雅黑" panose="020b0503020204020204" pitchFamily="34" charset="-122"/>
                <a:ea typeface="微软雅黑" panose="020b0503020204020204" pitchFamily="34" charset="-122"/>
              </a:rPr>
              <a:t>某</a:t>
            </a:r>
            <a:r>
              <a:rPr lang="zh-CN" altLang="en-US" sz="2000">
                <a:solidFill>
                  <a:srgbClr val="5F5E5C"/>
                </a:solidFill>
                <a:latin typeface="微软雅黑" panose="020b0503020204020204" pitchFamily="34" charset="-122"/>
                <a:ea typeface="微软雅黑" panose="020b0503020204020204" pitchFamily="34" charset="-122"/>
              </a:rPr>
              <a:t>企业属于小批生产类型企业，设有一个基本生产车间，按生产订单分批组织</a:t>
            </a:r>
            <a:r>
              <a:rPr lang="zh-CN" altLang="en-US" sz="2000" smtClean="0">
                <a:solidFill>
                  <a:srgbClr val="5F5E5C"/>
                </a:solidFill>
                <a:latin typeface="微软雅黑" panose="020b0503020204020204" pitchFamily="34" charset="-122"/>
                <a:ea typeface="微软雅黑" panose="020b0503020204020204" pitchFamily="34" charset="-122"/>
              </a:rPr>
              <a:t>生产。</a:t>
            </a:r>
            <a:r>
              <a:rPr lang="en-US" altLang="zh-CN" sz="2000" smtClean="0">
                <a:solidFill>
                  <a:srgbClr val="5F5E5C"/>
                </a:solidFill>
                <a:latin typeface="微软雅黑" panose="020b0503020204020204" pitchFamily="34" charset="-122"/>
                <a:ea typeface="微软雅黑" panose="020b0503020204020204" pitchFamily="34" charset="-122"/>
              </a:rPr>
              <a:t>2016</a:t>
            </a:r>
            <a:r>
              <a:rPr lang="zh-CN" altLang="en-US" sz="2000">
                <a:solidFill>
                  <a:srgbClr val="5F5E5C"/>
                </a:solidFill>
                <a:latin typeface="微软雅黑" panose="020b0503020204020204" pitchFamily="34" charset="-122"/>
                <a:ea typeface="微软雅黑" panose="020b0503020204020204" pitchFamily="34" charset="-122"/>
              </a:rPr>
              <a:t>年</a:t>
            </a:r>
            <a:r>
              <a:rPr lang="en-US" altLang="zh-CN" sz="2000">
                <a:solidFill>
                  <a:srgbClr val="5F5E5C"/>
                </a:solidFill>
                <a:latin typeface="微软雅黑" panose="020b0503020204020204" pitchFamily="34" charset="-122"/>
                <a:ea typeface="微软雅黑" panose="020b0503020204020204" pitchFamily="34" charset="-122"/>
              </a:rPr>
              <a:t>10</a:t>
            </a:r>
            <a:r>
              <a:rPr lang="zh-CN" altLang="en-US" sz="2000">
                <a:solidFill>
                  <a:srgbClr val="5F5E5C"/>
                </a:solidFill>
                <a:latin typeface="微软雅黑" panose="020b0503020204020204" pitchFamily="34" charset="-122"/>
                <a:ea typeface="微软雅黑" panose="020b0503020204020204" pitchFamily="34" charset="-122"/>
              </a:rPr>
              <a:t>月，继续对</a:t>
            </a:r>
            <a:r>
              <a:rPr lang="en-US" altLang="zh-CN" sz="2000">
                <a:solidFill>
                  <a:srgbClr val="5F5E5C"/>
                </a:solidFill>
                <a:latin typeface="微软雅黑" panose="020b0503020204020204" pitchFamily="34" charset="-122"/>
                <a:ea typeface="微软雅黑" panose="020b0503020204020204" pitchFamily="34" charset="-122"/>
              </a:rPr>
              <a:t>901</a:t>
            </a:r>
            <a:r>
              <a:rPr lang="zh-CN" altLang="en-US" sz="2000">
                <a:solidFill>
                  <a:srgbClr val="5F5E5C"/>
                </a:solidFill>
                <a:latin typeface="微软雅黑" panose="020b0503020204020204" pitchFamily="34" charset="-122"/>
                <a:ea typeface="微软雅黑" panose="020b0503020204020204" pitchFamily="34" charset="-122"/>
              </a:rPr>
              <a:t>批次甲产品、</a:t>
            </a:r>
            <a:r>
              <a:rPr lang="en-US" altLang="zh-CN" sz="2000">
                <a:solidFill>
                  <a:srgbClr val="5F5E5C"/>
                </a:solidFill>
                <a:latin typeface="微软雅黑" panose="020b0503020204020204" pitchFamily="34" charset="-122"/>
                <a:ea typeface="微软雅黑" panose="020b0503020204020204" pitchFamily="34" charset="-122"/>
              </a:rPr>
              <a:t>902</a:t>
            </a:r>
            <a:r>
              <a:rPr lang="zh-CN" altLang="en-US" sz="2000">
                <a:solidFill>
                  <a:srgbClr val="5F5E5C"/>
                </a:solidFill>
                <a:latin typeface="微软雅黑" panose="020b0503020204020204" pitchFamily="34" charset="-122"/>
                <a:ea typeface="微软雅黑" panose="020b0503020204020204" pitchFamily="34" charset="-122"/>
              </a:rPr>
              <a:t>批次乙产品进行加工，并新投入</a:t>
            </a:r>
            <a:r>
              <a:rPr lang="en-US" altLang="zh-CN" sz="2000">
                <a:solidFill>
                  <a:srgbClr val="5F5E5C"/>
                </a:solidFill>
                <a:latin typeface="微软雅黑" panose="020b0503020204020204" pitchFamily="34" charset="-122"/>
                <a:ea typeface="微软雅黑" panose="020b0503020204020204" pitchFamily="34" charset="-122"/>
              </a:rPr>
              <a:t>1001</a:t>
            </a:r>
            <a:r>
              <a:rPr lang="zh-CN" altLang="en-US" sz="2000">
                <a:solidFill>
                  <a:srgbClr val="5F5E5C"/>
                </a:solidFill>
                <a:latin typeface="微软雅黑" panose="020b0503020204020204" pitchFamily="34" charset="-122"/>
                <a:ea typeface="微软雅黑" panose="020b0503020204020204" pitchFamily="34" charset="-122"/>
              </a:rPr>
              <a:t>批次丙产品进行生产加工，有关产量记录和月初在产品成本等资料分别如表</a:t>
            </a:r>
            <a:r>
              <a:rPr lang="en-US" altLang="zh-CN" sz="2000">
                <a:solidFill>
                  <a:srgbClr val="5F5E5C"/>
                </a:solidFill>
                <a:latin typeface="微软雅黑" panose="020b0503020204020204" pitchFamily="34" charset="-122"/>
                <a:ea typeface="微软雅黑" panose="020b0503020204020204" pitchFamily="34" charset="-122"/>
              </a:rPr>
              <a:t>5-1</a:t>
            </a:r>
            <a:r>
              <a:rPr lang="zh-CN" altLang="en-US" sz="2000">
                <a:solidFill>
                  <a:srgbClr val="5F5E5C"/>
                </a:solidFill>
                <a:latin typeface="微软雅黑" panose="020b0503020204020204" pitchFamily="34" charset="-122"/>
                <a:ea typeface="微软雅黑" panose="020b0503020204020204" pitchFamily="34" charset="-122"/>
              </a:rPr>
              <a:t>和表</a:t>
            </a:r>
            <a:r>
              <a:rPr lang="en-US" altLang="zh-CN" sz="2000">
                <a:solidFill>
                  <a:srgbClr val="5F5E5C"/>
                </a:solidFill>
                <a:latin typeface="微软雅黑" panose="020b0503020204020204" pitchFamily="34" charset="-122"/>
                <a:ea typeface="微软雅黑" panose="020b0503020204020204" pitchFamily="34" charset="-122"/>
              </a:rPr>
              <a:t>5-2</a:t>
            </a:r>
            <a:r>
              <a:rPr lang="zh-CN" altLang="en-US" sz="2000">
                <a:solidFill>
                  <a:srgbClr val="5F5E5C"/>
                </a:solidFill>
                <a:latin typeface="微软雅黑" panose="020b0503020204020204" pitchFamily="34" charset="-122"/>
                <a:ea typeface="微软雅黑" panose="020b0503020204020204" pitchFamily="34" charset="-122"/>
              </a:rPr>
              <a:t>所示。</a:t>
            </a:r>
          </a:p>
        </p:txBody>
      </p:sp>
      <p:sp>
        <p:nvSpPr>
          <p:cNvPr id="14" name="矩形 13"/>
          <p:cNvSpPr/>
          <p:nvPr/>
        </p:nvSpPr>
        <p:spPr>
          <a:xfrm>
            <a:off x="1055440" y="2762118"/>
            <a:ext cx="10513168" cy="4534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5-1  </a:t>
            </a:r>
            <a:r>
              <a:rPr lang="zh-CN" altLang="en-US" sz="2000">
                <a:solidFill>
                  <a:schemeClr val="accent1"/>
                </a:solidFill>
                <a:latin typeface="微软雅黑" panose="020b0503020204020204" pitchFamily="34" charset="-122"/>
                <a:ea typeface="微软雅黑" panose="020b0503020204020204" pitchFamily="34" charset="-122"/>
              </a:rPr>
              <a:t>产品产量记录表</a:t>
            </a:r>
          </a:p>
        </p:txBody>
      </p:sp>
      <p:graphicFrame>
        <p:nvGraphicFramePr>
          <p:cNvPr id="3" name="表格 2"/>
          <p:cNvGraphicFramePr>
            <a:graphicFrameLocks noGrp="1"/>
          </p:cNvGraphicFramePr>
          <p:nvPr/>
        </p:nvGraphicFramePr>
        <p:xfrm>
          <a:off x="1023902" y="3222622"/>
          <a:ext cx="10544705" cy="1296144"/>
        </p:xfrm>
        <a:graphic>
          <a:graphicData uri="http://schemas.openxmlformats.org/drawingml/2006/table">
            <a:tbl>
              <a:tblPr firstRow="1" firstCol="1" bandRow="1">
                <a:tableStyleId>{5C22544A-7EE6-4342-B048-85BDC9FD1C3A}</a:tableStyleId>
              </a:tblPr>
              <a:tblGrid>
                <a:gridCol w="1627116"/>
                <a:gridCol w="1688984"/>
                <a:gridCol w="1576385"/>
                <a:gridCol w="1922844"/>
                <a:gridCol w="1737241"/>
                <a:gridCol w="1992135"/>
              </a:tblGrid>
              <a:tr h="324036">
                <a:tc>
                  <a:txBody>
                    <a:bodyPr vert="horz" wrap="square"/>
                    <a:lstStyle/>
                    <a:p>
                      <a:pPr algn="ctr">
                        <a:spcBef>
                          <a:spcPts val="350"/>
                        </a:spcBef>
                        <a:spcAft>
                          <a:spcPts val="350"/>
                        </a:spcAft>
                      </a:pPr>
                      <a:r>
                        <a:rPr lang="zh-CN" sz="2000" b="0" kern="100">
                          <a:effectLst/>
                        </a:rPr>
                        <a:t>批</a:t>
                      </a:r>
                      <a:r>
                        <a:rPr lang="en-US" sz="2000" b="0" kern="100">
                          <a:effectLst/>
                        </a:rPr>
                        <a:t>  </a:t>
                      </a:r>
                      <a:r>
                        <a:rPr lang="zh-CN" sz="2000" b="0" kern="100">
                          <a:effectLst/>
                        </a:rPr>
                        <a:t>号</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50"/>
                        </a:spcBef>
                        <a:spcAft>
                          <a:spcPts val="350"/>
                        </a:spcAft>
                      </a:pPr>
                      <a:r>
                        <a:rPr lang="zh-CN" sz="2000" b="0" kern="100">
                          <a:effectLst/>
                        </a:rPr>
                        <a:t>产品名称</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50"/>
                        </a:spcBef>
                        <a:spcAft>
                          <a:spcPts val="350"/>
                        </a:spcAft>
                      </a:pPr>
                      <a:r>
                        <a:rPr lang="zh-CN" sz="2000" b="0" kern="100">
                          <a:effectLst/>
                        </a:rPr>
                        <a:t>数量（件）</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50"/>
                        </a:spcBef>
                        <a:spcAft>
                          <a:spcPts val="350"/>
                        </a:spcAft>
                      </a:pPr>
                      <a:r>
                        <a:rPr lang="zh-CN" sz="2000" b="0" kern="100">
                          <a:effectLst/>
                        </a:rPr>
                        <a:t>开工日期</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50"/>
                        </a:spcBef>
                        <a:spcAft>
                          <a:spcPts val="350"/>
                        </a:spcAft>
                      </a:pPr>
                      <a:r>
                        <a:rPr lang="zh-CN" sz="2000" b="0" kern="100">
                          <a:effectLst/>
                        </a:rPr>
                        <a:t>完工日期</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50"/>
                        </a:spcBef>
                        <a:spcAft>
                          <a:spcPts val="350"/>
                        </a:spcAft>
                      </a:pPr>
                      <a:r>
                        <a:rPr lang="zh-CN" sz="2000" b="0" kern="100">
                          <a:effectLst/>
                        </a:rPr>
                        <a:t>消耗工时（小时）</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324036">
                <a:tc>
                  <a:txBody>
                    <a:bodyPr vert="horz" wrap="square"/>
                    <a:lstStyle/>
                    <a:p>
                      <a:pPr algn="ctr">
                        <a:spcBef>
                          <a:spcPts val="350"/>
                        </a:spcBef>
                        <a:spcAft>
                          <a:spcPts val="350"/>
                        </a:spcAft>
                      </a:pPr>
                      <a:r>
                        <a:rPr lang="en-US" sz="2000" b="0" kern="100">
                          <a:solidFill>
                            <a:schemeClr val="dk1"/>
                          </a:solidFill>
                          <a:effectLst/>
                          <a:latin typeface="+mn-lt"/>
                          <a:ea typeface="+mn-ea"/>
                          <a:cs typeface="+mn-cs"/>
                        </a:rPr>
                        <a:t>901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zh-CN" sz="2000" b="0" kern="100">
                          <a:effectLst/>
                        </a:rPr>
                        <a:t>甲产品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9</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11</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24036">
                <a:tc>
                  <a:txBody>
                    <a:bodyPr vert="horz" wrap="square"/>
                    <a:lstStyle/>
                    <a:p>
                      <a:pPr algn="ctr">
                        <a:spcBef>
                          <a:spcPts val="350"/>
                        </a:spcBef>
                        <a:spcAft>
                          <a:spcPts val="350"/>
                        </a:spcAft>
                      </a:pPr>
                      <a:r>
                        <a:rPr lang="en-US" sz="2000" b="0" kern="100">
                          <a:solidFill>
                            <a:schemeClr val="dk1"/>
                          </a:solidFill>
                          <a:effectLst/>
                          <a:latin typeface="+mn-lt"/>
                          <a:ea typeface="+mn-ea"/>
                          <a:cs typeface="+mn-cs"/>
                        </a:rPr>
                        <a:t>902</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zh-CN" sz="2000" b="0" kern="100">
                          <a:effectLst/>
                        </a:rPr>
                        <a:t>乙产品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9</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10</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240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24036">
                <a:tc>
                  <a:txBody>
                    <a:bodyPr vert="horz" wrap="square"/>
                    <a:lstStyle/>
                    <a:p>
                      <a:pPr algn="ctr">
                        <a:spcBef>
                          <a:spcPts val="350"/>
                        </a:spcBef>
                        <a:spcAft>
                          <a:spcPts val="350"/>
                        </a:spcAft>
                      </a:pPr>
                      <a:r>
                        <a:rPr lang="en-US" sz="2000" b="0" kern="100">
                          <a:solidFill>
                            <a:schemeClr val="dk1"/>
                          </a:solidFill>
                          <a:effectLst/>
                          <a:latin typeface="+mn-lt"/>
                          <a:ea typeface="+mn-ea"/>
                          <a:cs typeface="+mn-cs"/>
                        </a:rPr>
                        <a:t>1001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zh-CN" sz="2000" b="0" kern="100">
                          <a:effectLst/>
                        </a:rPr>
                        <a:t>丙产品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10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10</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10</a:t>
                      </a:r>
                      <a:r>
                        <a:rPr lang="zh-CN" sz="2000" b="0" kern="100">
                          <a:effectLst/>
                        </a:rPr>
                        <a:t>月</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50"/>
                        </a:spcBef>
                        <a:spcAft>
                          <a:spcPts val="35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sp>
        <p:nvSpPr>
          <p:cNvPr id="17" name="矩形 16"/>
          <p:cNvSpPr/>
          <p:nvPr/>
        </p:nvSpPr>
        <p:spPr>
          <a:xfrm>
            <a:off x="1086978" y="4646520"/>
            <a:ext cx="10337614"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5-2  </a:t>
            </a:r>
            <a:r>
              <a:rPr lang="zh-CN" altLang="en-US" sz="2000">
                <a:solidFill>
                  <a:schemeClr val="accent1"/>
                </a:solidFill>
                <a:latin typeface="微软雅黑" panose="020b0503020204020204" pitchFamily="34" charset="-122"/>
                <a:ea typeface="微软雅黑" panose="020b0503020204020204" pitchFamily="34" charset="-122"/>
              </a:rPr>
              <a:t>月初在产品</a:t>
            </a:r>
            <a:r>
              <a:rPr lang="zh-CN" altLang="en-US" sz="2000" smtClean="0">
                <a:solidFill>
                  <a:schemeClr val="accent1"/>
                </a:solidFill>
                <a:latin typeface="微软雅黑" panose="020b0503020204020204" pitchFamily="34" charset="-122"/>
                <a:ea typeface="微软雅黑" panose="020b0503020204020204" pitchFamily="34" charset="-122"/>
              </a:rPr>
              <a:t>成本</a:t>
            </a:r>
            <a:endParaRPr lang="en-US" altLang="zh-CN" sz="2000" smtClean="0">
              <a:solidFill>
                <a:schemeClr val="accent1"/>
              </a:solidFill>
              <a:latin typeface="微软雅黑" panose="020b0503020204020204" pitchFamily="34" charset="-122"/>
              <a:ea typeface="微软雅黑" panose="020b0503020204020204" pitchFamily="34" charset="-122"/>
            </a:endParaRPr>
          </a:p>
          <a:p>
            <a:pPr algn="r"/>
            <a:r>
              <a:rPr lang="zh-CN" altLang="en-US" sz="2000">
                <a:solidFill>
                  <a:srgbClr val="5F5E5C"/>
                </a:solidFill>
                <a:latin typeface="微软雅黑" panose="020b0503020204020204" pitchFamily="34" charset="-122"/>
                <a:ea typeface="微软雅黑" panose="020b0503020204020204" pitchFamily="34" charset="-122"/>
              </a:rPr>
              <a:t>单位：元 </a:t>
            </a:r>
          </a:p>
        </p:txBody>
      </p:sp>
      <p:graphicFrame>
        <p:nvGraphicFramePr>
          <p:cNvPr id="18" name="表格 17"/>
          <p:cNvGraphicFramePr>
            <a:graphicFrameLocks noGrp="1"/>
          </p:cNvGraphicFramePr>
          <p:nvPr/>
        </p:nvGraphicFramePr>
        <p:xfrm>
          <a:off x="1055439" y="5302966"/>
          <a:ext cx="10513167" cy="1131561"/>
        </p:xfrm>
        <a:graphic>
          <a:graphicData uri="http://schemas.openxmlformats.org/drawingml/2006/table">
            <a:tbl>
              <a:tblPr firstRow="1" firstCol="1" bandRow="1">
                <a:tableStyleId>{5C22544A-7EE6-4342-B048-85BDC9FD1C3A}</a:tableStyleId>
              </a:tblPr>
              <a:tblGrid>
                <a:gridCol w="1751989"/>
                <a:gridCol w="1751989"/>
                <a:gridCol w="1751989"/>
                <a:gridCol w="1751989"/>
                <a:gridCol w="1751989"/>
                <a:gridCol w="1753222"/>
              </a:tblGrid>
              <a:tr h="377187">
                <a:tc>
                  <a:txBody>
                    <a:bodyPr vert="horz" wrap="square"/>
                    <a:lstStyle/>
                    <a:p>
                      <a:pPr algn="ctr">
                        <a:spcBef>
                          <a:spcPts val="300"/>
                        </a:spcBef>
                        <a:spcAft>
                          <a:spcPts val="300"/>
                        </a:spcAft>
                      </a:pPr>
                      <a:r>
                        <a:rPr lang="zh-CN" sz="2000" b="0" kern="100">
                          <a:effectLst/>
                        </a:rPr>
                        <a:t>批</a:t>
                      </a:r>
                      <a:r>
                        <a:rPr lang="en-US" sz="2000" b="0" kern="100">
                          <a:effectLst/>
                        </a:rPr>
                        <a:t>  </a:t>
                      </a:r>
                      <a:r>
                        <a:rPr lang="zh-CN" sz="2000" b="0" kern="100">
                          <a:effectLst/>
                        </a:rPr>
                        <a:t>号</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产品名称</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直接材料</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直接人工</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制造费用</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合</a:t>
                      </a:r>
                      <a:r>
                        <a:rPr lang="en-US" sz="2000" b="0" kern="100">
                          <a:effectLst/>
                        </a:rPr>
                        <a:t>  </a:t>
                      </a:r>
                      <a:r>
                        <a:rPr lang="zh-CN" sz="2000" b="0" kern="100">
                          <a:effectLst/>
                        </a:rPr>
                        <a:t>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377187">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901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effectLst/>
                        </a:rPr>
                        <a:t>甲产品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4 500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77187">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902</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effectLst/>
                        </a:rPr>
                        <a:t>乙产品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700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4 200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spTree>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par>
                          <p:cTn id="8" fill="hold" nodeType="afterGroup">
                            <p:stCondLst>
                              <p:cond delay="500"/>
                            </p:stCondLst>
                            <p:childTnLst>
                              <p:par>
                                <p:cTn id="9" presetID="42" presetClass="entr" presetSubtype="0" dur="100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anim calcmode="lin" valueType="num">
                                      <p:cBhvr>
                                        <p:cTn id="12" dur="1000" fill="hold"/>
                                        <p:tgtEl>
                                          <p:spTgt spid="14"/>
                                        </p:tgtEl>
                                        <p:attrNameLst>
                                          <p:attrName>ppt_x</p:attrName>
                                        </p:attrNameLst>
                                      </p:cBhvr>
                                      <p:tavLst>
                                        <p:tav tm="0">
                                          <p:val>
                                            <p:strVal val="#ppt_x"/>
                                          </p:val>
                                        </p:tav>
                                        <p:tav tm="100000">
                                          <p:val>
                                            <p:strVal val="#ppt_x"/>
                                          </p:val>
                                        </p:tav>
                                      </p:tavLst>
                                    </p:anim>
                                    <p:anim calcmode="lin" valueType="num">
                                      <p:cBhvr>
                                        <p:cTn id="13" dur="1000" fill="hold"/>
                                        <p:tgtEl>
                                          <p:spTgt spid="14"/>
                                        </p:tgtEl>
                                        <p:attrNameLst>
                                          <p:attrName>ppt_y</p:attrName>
                                        </p:attrNameLst>
                                      </p:cBhvr>
                                      <p:tavLst>
                                        <p:tav tm="0">
                                          <p:val>
                                            <p:strVal val="#ppt_y+.1"/>
                                          </p:val>
                                        </p:tav>
                                        <p:tav tm="100000">
                                          <p:val>
                                            <p:strVal val="#ppt_y"/>
                                          </p:val>
                                        </p:tav>
                                      </p:tavLst>
                                    </p:anim>
                                  </p:childTnLst>
                                </p:cTn>
                              </p:par>
                              <p:par>
                                <p:cTn id="14" presetID="42" presetClass="entr" presetSubtype="0" dur="1000" fill="hold"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1000" fill="hold"/>
                                        <p:tgtEl>
                                          <p:spTgt spid="3"/>
                                        </p:tgtEl>
                                        <p:attrNameLst>
                                          <p:attrName>ppt_y</p:attrName>
                                        </p:attrNameLst>
                                      </p:cBhvr>
                                      <p:tavLst>
                                        <p:tav tm="0">
                                          <p:val>
                                            <p:strVal val="#ppt_y+.1"/>
                                          </p:val>
                                        </p:tav>
                                        <p:tav tm="100000">
                                          <p:val>
                                            <p:strVal val="#ppt_y"/>
                                          </p:val>
                                        </p:tav>
                                      </p:tavLst>
                                    </p:anim>
                                  </p:childTnLst>
                                </p:cTn>
                              </p:par>
                            </p:childTnLst>
                          </p:cTn>
                        </p:par>
                        <p:par>
                          <p:cTn id="19" fill="hold" nodeType="afterGroup">
                            <p:stCondLst>
                              <p:cond delay="1500"/>
                            </p:stCondLst>
                            <p:childTnLst>
                              <p:par>
                                <p:cTn id="20" presetID="42" presetClass="entr" presetSubtype="0" dur="100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par>
                                <p:cTn id="25" presetID="42" presetClass="entr" presetSubtype="0" dur="100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1000"/>
                                        <p:tgtEl>
                                          <p:spTgt spid="18"/>
                                        </p:tgtEl>
                                      </p:cBhvr>
                                    </p:animEffect>
                                    <p:anim calcmode="lin" valueType="num">
                                      <p:cBhvr>
                                        <p:cTn id="28" dur="1000" fill="hold"/>
                                        <p:tgtEl>
                                          <p:spTgt spid="18"/>
                                        </p:tgtEl>
                                        <p:attrNameLst>
                                          <p:attrName>ppt_x</p:attrName>
                                        </p:attrNameLst>
                                      </p:cBhvr>
                                      <p:tavLst>
                                        <p:tav tm="0">
                                          <p:val>
                                            <p:strVal val="#ppt_x"/>
                                          </p:val>
                                        </p:tav>
                                        <p:tav tm="100000">
                                          <p:val>
                                            <p:strVal val="#ppt_x"/>
                                          </p:val>
                                        </p:tav>
                                      </p:tavLst>
                                    </p:anim>
                                    <p:anim calcmode="lin" valueType="num">
                                      <p:cBhvr>
                                        <p:cTn id="2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1095340" y="1071546"/>
            <a:ext cx="510909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66FF"/>
                </a:solidFill>
                <a:latin typeface="微软雅黑" panose="020b0503020204020204" pitchFamily="34" charset="-122"/>
                <a:ea typeface="微软雅黑" panose="020b0503020204020204" pitchFamily="34" charset="-122"/>
              </a:rPr>
              <a:t>二、成本计算程序及相应的账务处理</a:t>
            </a:r>
          </a:p>
        </p:txBody>
      </p:sp>
      <p:sp>
        <p:nvSpPr>
          <p:cNvPr id="10" name="MH_SubTitle_1"/>
          <p:cNvSpPr/>
          <p:nvPr>
            <p:custDataLst>
              <p:tags r:id="rId2"/>
            </p:custDataLst>
          </p:nvPr>
        </p:nvSpPr>
        <p:spPr>
          <a:xfrm>
            <a:off x="2128720" y="1844824"/>
            <a:ext cx="4831375" cy="43204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0" rIns="10800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000" b="1">
                <a:solidFill>
                  <a:schemeClr val="accent1">
                    <a:lumMod val="75000"/>
                  </a:schemeClr>
                </a:solidFill>
                <a:latin typeface="微软雅黑" panose="020b0503020204020204" pitchFamily="34" charset="-122"/>
                <a:ea typeface="微软雅黑" panose="020b0503020204020204" pitchFamily="34" charset="-122"/>
              </a:rPr>
              <a:t>按产品批次设置生产成本明细账</a:t>
            </a:r>
          </a:p>
        </p:txBody>
      </p:sp>
      <p:sp>
        <p:nvSpPr>
          <p:cNvPr id="11" name="MH_Other_1"/>
          <p:cNvSpPr/>
          <p:nvPr>
            <p:custDataLst>
              <p:tags r:id="rId3"/>
            </p:custDataLst>
          </p:nvPr>
        </p:nvSpPr>
        <p:spPr>
          <a:xfrm>
            <a:off x="1271464" y="1844824"/>
            <a:ext cx="1258525" cy="432048"/>
          </a:xfrm>
          <a:custGeom>
            <a:gdLst>
              <a:gd name="connsiteX0" fmla="*/ 0 w 995862"/>
              <a:gd name="connsiteY0" fmla="*/ 0 h 764203"/>
              <a:gd name="connsiteX1" fmla="*/ 750208 w 995862"/>
              <a:gd name="connsiteY1" fmla="*/ 0 h 764203"/>
              <a:gd name="connsiteX2" fmla="*/ 750208 w 995862"/>
              <a:gd name="connsiteY2" fmla="*/ 221610 h 764203"/>
              <a:gd name="connsiteX3" fmla="*/ 995862 w 995862"/>
              <a:gd name="connsiteY3" fmla="*/ 380201 h 764203"/>
              <a:gd name="connsiteX4" fmla="*/ 750208 w 995862"/>
              <a:gd name="connsiteY4" fmla="*/ 538791 h 764203"/>
              <a:gd name="connsiteX5" fmla="*/ 750208 w 995862"/>
              <a:gd name="connsiteY5" fmla="*/ 764203 h 764203"/>
              <a:gd name="connsiteX6" fmla="*/ 0 w 995862"/>
              <a:gd name="connsiteY6" fmla="*/ 764203 h 7642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862" h="764203">
                <a:moveTo>
                  <a:pt x="0" y="0"/>
                </a:moveTo>
                <a:lnTo>
                  <a:pt x="750208" y="0"/>
                </a:lnTo>
                <a:lnTo>
                  <a:pt x="750208" y="221610"/>
                </a:lnTo>
                <a:lnTo>
                  <a:pt x="995862" y="380201"/>
                </a:lnTo>
                <a:lnTo>
                  <a:pt x="750208" y="538791"/>
                </a:lnTo>
                <a:lnTo>
                  <a:pt x="750208" y="764203"/>
                </a:lnTo>
                <a:lnTo>
                  <a:pt x="0" y="764203"/>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25200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sz="2000" b="1" smtClean="0">
                <a:solidFill>
                  <a:srgbClr val="FFFFFF"/>
                </a:solidFill>
                <a:latin typeface="微软雅黑" panose="020b0503020204020204" pitchFamily="34" charset="-122"/>
                <a:ea typeface="微软雅黑" panose="020b0503020204020204" pitchFamily="34" charset="-122"/>
                <a:cs typeface="Arial" pitchFamily="34" charset="0"/>
              </a:rPr>
              <a:t>（一）</a:t>
            </a:r>
            <a:endParaRPr lang="zh-CN" altLang="en-US" sz="2000" b="1">
              <a:solidFill>
                <a:srgbClr val="FFFFFF"/>
              </a:solidFill>
              <a:latin typeface="微软雅黑" panose="020b0503020204020204" pitchFamily="34" charset="-122"/>
              <a:ea typeface="微软雅黑" panose="020b0503020204020204" pitchFamily="34" charset="-122"/>
              <a:cs typeface="Arial" pitchFamily="34" charset="0"/>
            </a:endParaRPr>
          </a:p>
        </p:txBody>
      </p:sp>
      <p:grpSp>
        <p:nvGrpSpPr>
          <p:cNvPr id="2" name="组合 1"/>
          <p:cNvGrpSpPr/>
          <p:nvPr/>
        </p:nvGrpSpPr>
        <p:grpSpPr>
          <a:xfrm>
            <a:off x="1199456" y="2737014"/>
            <a:ext cx="10081120" cy="3428290"/>
            <a:chOff x="1199456" y="2737014"/>
            <a:chExt cx="10081120" cy="3428290"/>
          </a:xfrm>
        </p:grpSpPr>
        <p:sp>
          <p:nvSpPr>
            <p:cNvPr id="16" name="矩形 15"/>
            <p:cNvSpPr/>
            <p:nvPr/>
          </p:nvSpPr>
          <p:spPr bwMode="auto">
            <a:xfrm>
              <a:off x="1559496" y="2996952"/>
              <a:ext cx="4464496" cy="286232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50000"/>
                </a:lnSpc>
                <a:defRPr/>
              </a:pP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企业应设置“生产成本”总账，并在总账下面按产品批次</a:t>
              </a:r>
              <a:r>
                <a:rPr lang="en-US" altLang="zh-CN" sz="2000">
                  <a:solidFill>
                    <a:schemeClr val="tx1">
                      <a:lumMod val="65000"/>
                      <a:lumOff val="35000"/>
                    </a:schemeClr>
                  </a:solidFill>
                  <a:latin typeface="微软雅黑" panose="020b0503020204020204" pitchFamily="34" charset="-122"/>
                  <a:ea typeface="微软雅黑" panose="020b0503020204020204" pitchFamily="34" charset="-122"/>
                </a:rPr>
                <a:t>901</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a:t>
              </a:r>
              <a:r>
                <a:rPr lang="en-US" altLang="zh-CN" sz="2000">
                  <a:solidFill>
                    <a:schemeClr val="tx1">
                      <a:lumMod val="65000"/>
                      <a:lumOff val="35000"/>
                    </a:schemeClr>
                  </a:solidFill>
                  <a:latin typeface="微软雅黑" panose="020b0503020204020204" pitchFamily="34" charset="-122"/>
                  <a:ea typeface="微软雅黑" panose="020b0503020204020204" pitchFamily="34" charset="-122"/>
                </a:rPr>
                <a:t>902</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a:t>
              </a:r>
              <a:r>
                <a:rPr lang="en-US" altLang="zh-CN" sz="2000">
                  <a:solidFill>
                    <a:schemeClr val="tx1">
                      <a:lumMod val="65000"/>
                      <a:lumOff val="35000"/>
                    </a:schemeClr>
                  </a:solidFill>
                  <a:latin typeface="微软雅黑" panose="020b0503020204020204" pitchFamily="34" charset="-122"/>
                  <a:ea typeface="微软雅黑" panose="020b0503020204020204" pitchFamily="34" charset="-122"/>
                </a:rPr>
                <a:t>1001</a:t>
              </a:r>
              <a:r>
                <a:rPr lang="zh-CN" altLang="en-US" sz="2000">
                  <a:solidFill>
                    <a:schemeClr val="tx1">
                      <a:lumMod val="65000"/>
                      <a:lumOff val="35000"/>
                    </a:schemeClr>
                  </a:solidFill>
                  <a:latin typeface="微软雅黑" panose="020b0503020204020204" pitchFamily="34" charset="-122"/>
                  <a:ea typeface="微软雅黑" panose="020b0503020204020204" pitchFamily="34" charset="-122"/>
                </a:rPr>
                <a:t>设置产品成本明细账，成本项目包含直接材料、直接人工和制造费用。另外，在“制造费用”总账下应设置制造费用明细账。</a:t>
              </a:r>
              <a:endParaRPr lang="en-US" altLang="zh-CN" sz="200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8" name="矩形 17"/>
            <p:cNvSpPr/>
            <p:nvPr/>
          </p:nvSpPr>
          <p:spPr>
            <a:xfrm>
              <a:off x="1199456" y="2737014"/>
              <a:ext cx="10081120" cy="3428290"/>
            </a:xfrm>
            <a:prstGeom prst="rect">
              <a:avLst/>
            </a:prstGeom>
            <a:noFill/>
            <a:ln w="19050">
              <a:solidFill>
                <a:schemeClr val="bg1">
                  <a:lumMod val="95000"/>
                </a:schemeClr>
              </a:solidFill>
              <a:prstDash val="solid"/>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9" name="Picture 2"/>
            <p:cNvPicPr>
              <a:picLocks noChangeAspect="1" noChangeArrowheads="1"/>
            </p:cNvPicPr>
            <p:nvPr/>
          </p:nvPicPr>
          <p:blipFill>
            <a:blip r:embed="rId4">
              <a:extLst>
                <a:ext uri="{28A0092B-C50C-407E-A947-70E740481C1C}">
                  <a14:useLocalDpi xmlns:a14="http://schemas.microsoft.com/office/drawing/2010/main" val="0"/>
                </a:ext>
              </a:extLst>
            </a:blip>
            <a:srcRect l="1710"/>
            <a:stretch>
              <a:fillRect/>
            </a:stretch>
          </p:blipFill>
          <p:spPr bwMode="auto">
            <a:xfrm>
              <a:off x="6472177" y="2996952"/>
              <a:ext cx="4520367" cy="2941110"/>
            </a:xfrm>
            <a:prstGeom prst="rect">
              <a:avLst/>
            </a:prstGeom>
            <a:noFill/>
            <a:ln w="28575">
              <a:solidFill>
                <a:schemeClr val="bg1"/>
              </a:solidFill>
              <a:miter lim="800000"/>
            </a:ln>
            <a:effectLst>
              <a:softEdge rad="31750"/>
            </a:effectLst>
            <a:extLst>
              <a:ext uri="{909E8E84-426E-40DD-AFC4-6F175D3DCCD1}">
                <a14:hiddenFill xmlns:a14="http://schemas.microsoft.com/office/drawing/2010/main">
                  <a:solidFill>
                    <a:schemeClr val="accent1"/>
                  </a:solidFill>
                </a14:hiddenFill>
              </a:ext>
            </a:extLst>
          </p:spPr>
        </p:pic>
      </p:grpSp>
    </p:spTree>
  </p:cSld>
  <p:clrMapOvr>
    <a:masterClrMapping/>
  </p:clrMapOvr>
  <mc:AlternateContent>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to="" calcmode="lin" valueType="num">
                                      <p:cBhvr>
                                        <p:cTn id="7" dur="1" fill="hold"/>
                                        <p:tgtEl>
                                          <p:spTgt spid="2"/>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组合 9"/>
          <p:cNvGrpSpPr/>
          <p:nvPr/>
        </p:nvGrpSpPr>
        <p:grpSpPr>
          <a:xfrm>
            <a:off x="1023901" y="1196753"/>
            <a:ext cx="6728283" cy="432047"/>
            <a:chOff x="1023901" y="1340768"/>
            <a:chExt cx="6728283" cy="432047"/>
          </a:xfrm>
        </p:grpSpPr>
        <p:sp>
          <p:nvSpPr>
            <p:cNvPr id="11" name="MH_SubTitle_1"/>
            <p:cNvSpPr/>
            <p:nvPr>
              <p:custDataLst>
                <p:tags r:id="rId2"/>
              </p:custDataLst>
            </p:nvPr>
          </p:nvSpPr>
          <p:spPr>
            <a:xfrm>
              <a:off x="1881158" y="1340768"/>
              <a:ext cx="5871026" cy="432047"/>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0" rIns="10800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000" b="1">
                  <a:solidFill>
                    <a:schemeClr val="accent2"/>
                  </a:solidFill>
                  <a:latin typeface="微软雅黑" panose="020b0503020204020204" pitchFamily="34" charset="-122"/>
                  <a:ea typeface="微软雅黑" panose="020b0503020204020204" pitchFamily="34" charset="-122"/>
                </a:rPr>
                <a:t>按产品批次归集和分配本月发生的各项费用</a:t>
              </a:r>
              <a:endParaRPr lang="zh-CN" altLang="en-US" b="1">
                <a:solidFill>
                  <a:schemeClr val="accent2"/>
                </a:solidFill>
                <a:latin typeface="微软雅黑" panose="020b0503020204020204" pitchFamily="34" charset="-122"/>
                <a:ea typeface="微软雅黑" panose="020b0503020204020204" pitchFamily="34" charset="-122"/>
              </a:endParaRPr>
            </a:p>
          </p:txBody>
        </p:sp>
        <p:sp>
          <p:nvSpPr>
            <p:cNvPr id="13" name="MH_Other_1"/>
            <p:cNvSpPr/>
            <p:nvPr>
              <p:custDataLst>
                <p:tags r:id="rId3"/>
              </p:custDataLst>
            </p:nvPr>
          </p:nvSpPr>
          <p:spPr>
            <a:xfrm>
              <a:off x="1023901" y="1340768"/>
              <a:ext cx="1258525" cy="432047"/>
            </a:xfrm>
            <a:custGeom>
              <a:gdLst>
                <a:gd name="connsiteX0" fmla="*/ 0 w 995862"/>
                <a:gd name="connsiteY0" fmla="*/ 0 h 764203"/>
                <a:gd name="connsiteX1" fmla="*/ 750208 w 995862"/>
                <a:gd name="connsiteY1" fmla="*/ 0 h 764203"/>
                <a:gd name="connsiteX2" fmla="*/ 750208 w 995862"/>
                <a:gd name="connsiteY2" fmla="*/ 221610 h 764203"/>
                <a:gd name="connsiteX3" fmla="*/ 995862 w 995862"/>
                <a:gd name="connsiteY3" fmla="*/ 380201 h 764203"/>
                <a:gd name="connsiteX4" fmla="*/ 750208 w 995862"/>
                <a:gd name="connsiteY4" fmla="*/ 538791 h 764203"/>
                <a:gd name="connsiteX5" fmla="*/ 750208 w 995862"/>
                <a:gd name="connsiteY5" fmla="*/ 764203 h 764203"/>
                <a:gd name="connsiteX6" fmla="*/ 0 w 995862"/>
                <a:gd name="connsiteY6" fmla="*/ 764203 h 7642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862" h="764203">
                  <a:moveTo>
                    <a:pt x="0" y="0"/>
                  </a:moveTo>
                  <a:lnTo>
                    <a:pt x="750208" y="0"/>
                  </a:lnTo>
                  <a:lnTo>
                    <a:pt x="750208" y="221610"/>
                  </a:lnTo>
                  <a:lnTo>
                    <a:pt x="995862" y="380201"/>
                  </a:lnTo>
                  <a:lnTo>
                    <a:pt x="750208" y="538791"/>
                  </a:lnTo>
                  <a:lnTo>
                    <a:pt x="750208" y="764203"/>
                  </a:lnTo>
                  <a:lnTo>
                    <a:pt x="0" y="764203"/>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25200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sz="2000" b="1" smtClean="0">
                  <a:solidFill>
                    <a:srgbClr val="FFFFFF"/>
                  </a:solidFill>
                  <a:latin typeface="微软雅黑" panose="020b0503020204020204" pitchFamily="34" charset="-122"/>
                  <a:ea typeface="微软雅黑" panose="020b0503020204020204" pitchFamily="34" charset="-122"/>
                  <a:cs typeface="Arial" pitchFamily="34" charset="0"/>
                </a:rPr>
                <a:t>（二）</a:t>
              </a:r>
              <a:endParaRPr lang="zh-CN" altLang="en-US" sz="2000" b="1">
                <a:solidFill>
                  <a:srgbClr val="FFFFFF"/>
                </a:solidFill>
                <a:latin typeface="微软雅黑" panose="020b0503020204020204" pitchFamily="34" charset="-122"/>
                <a:ea typeface="微软雅黑" panose="020b0503020204020204" pitchFamily="34" charset="-122"/>
                <a:cs typeface="Arial" pitchFamily="34" charset="0"/>
              </a:endParaRPr>
            </a:p>
          </p:txBody>
        </p:sp>
      </p:grpSp>
      <p:grpSp>
        <p:nvGrpSpPr>
          <p:cNvPr id="19" name="组合 18"/>
          <p:cNvGrpSpPr/>
          <p:nvPr/>
        </p:nvGrpSpPr>
        <p:grpSpPr>
          <a:xfrm>
            <a:off x="1127448" y="1959223"/>
            <a:ext cx="3528392" cy="461665"/>
            <a:chOff x="1148334" y="2022421"/>
            <a:chExt cx="3527808" cy="461416"/>
          </a:xfrm>
        </p:grpSpPr>
        <p:sp>
          <p:nvSpPr>
            <p:cNvPr id="20" name="矩形 6"/>
            <p:cNvSpPr>
              <a:spLocks noChangeArrowheads="1"/>
            </p:cNvSpPr>
            <p:nvPr/>
          </p:nvSpPr>
          <p:spPr bwMode="auto">
            <a:xfrm>
              <a:off x="1649866" y="2022421"/>
              <a:ext cx="3026276" cy="461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编制材料费用分配表</a:t>
              </a:r>
            </a:p>
          </p:txBody>
        </p:sp>
        <p:sp>
          <p:nvSpPr>
            <p:cNvPr id="21"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01</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sp>
        <p:nvSpPr>
          <p:cNvPr id="22" name="矩形 21"/>
          <p:cNvSpPr/>
          <p:nvPr/>
        </p:nvSpPr>
        <p:spPr>
          <a:xfrm>
            <a:off x="911424" y="2483028"/>
            <a:ext cx="10544706" cy="44191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25000"/>
              </a:lnSpc>
            </a:pPr>
            <a:r>
              <a:rPr lang="zh-CN" altLang="en-US" sz="2000">
                <a:solidFill>
                  <a:srgbClr val="5F5E5C"/>
                </a:solidFill>
                <a:latin typeface="微软雅黑" panose="020b0503020204020204" pitchFamily="34" charset="-122"/>
                <a:ea typeface="微软雅黑" panose="020b0503020204020204" pitchFamily="34" charset="-122"/>
              </a:rPr>
              <a:t>根据领料单和领料登记表等领料凭证，按其用途编制“材料分配表”，如表</a:t>
            </a:r>
            <a:r>
              <a:rPr lang="en-US" altLang="zh-CN" sz="2000">
                <a:solidFill>
                  <a:srgbClr val="5F5E5C"/>
                </a:solidFill>
                <a:latin typeface="微软雅黑" panose="020b0503020204020204" pitchFamily="34" charset="-122"/>
                <a:ea typeface="微软雅黑" panose="020b0503020204020204" pitchFamily="34" charset="-122"/>
              </a:rPr>
              <a:t>5-3</a:t>
            </a:r>
            <a:r>
              <a:rPr lang="zh-CN" altLang="en-US" sz="2000">
                <a:solidFill>
                  <a:srgbClr val="5F5E5C"/>
                </a:solidFill>
                <a:latin typeface="微软雅黑" panose="020b0503020204020204" pitchFamily="34" charset="-122"/>
                <a:ea typeface="微软雅黑" panose="020b0503020204020204" pitchFamily="34" charset="-122"/>
              </a:rPr>
              <a:t>所示。</a:t>
            </a:r>
          </a:p>
        </p:txBody>
      </p:sp>
      <p:sp>
        <p:nvSpPr>
          <p:cNvPr id="23" name="矩形 22"/>
          <p:cNvSpPr/>
          <p:nvPr/>
        </p:nvSpPr>
        <p:spPr>
          <a:xfrm>
            <a:off x="1047051" y="3036175"/>
            <a:ext cx="10513168" cy="79970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5-3  </a:t>
            </a:r>
            <a:r>
              <a:rPr lang="zh-CN" altLang="en-US" sz="2000">
                <a:solidFill>
                  <a:schemeClr val="accent1"/>
                </a:solidFill>
                <a:latin typeface="微软雅黑" panose="020b0503020204020204" pitchFamily="34" charset="-122"/>
                <a:ea typeface="微软雅黑" panose="020b0503020204020204" pitchFamily="34" charset="-122"/>
              </a:rPr>
              <a:t>材料费用分配</a:t>
            </a:r>
            <a:r>
              <a:rPr lang="zh-CN" altLang="en-US" sz="2000" smtClean="0">
                <a:solidFill>
                  <a:schemeClr val="accent1"/>
                </a:solidFill>
                <a:latin typeface="微软雅黑" panose="020b0503020204020204" pitchFamily="34" charset="-122"/>
                <a:ea typeface="微软雅黑" panose="020b0503020204020204" pitchFamily="34" charset="-122"/>
              </a:rPr>
              <a:t>表</a:t>
            </a:r>
            <a:endParaRPr lang="en-US" altLang="zh-CN" sz="2000" smtClean="0">
              <a:solidFill>
                <a:schemeClr val="accent1"/>
              </a:solidFill>
              <a:latin typeface="微软雅黑" panose="020b0503020204020204" pitchFamily="34" charset="-122"/>
              <a:ea typeface="微软雅黑" panose="020b0503020204020204" pitchFamily="34" charset="-122"/>
            </a:endParaRPr>
          </a:p>
          <a:p>
            <a:pPr algn="ctr">
              <a:lnSpc>
                <a:spcPct val="120000"/>
              </a:lnSpc>
            </a:pPr>
            <a:r>
              <a:rPr lang="en-US" altLang="zh-CN" sz="2000" smtClean="0">
                <a:solidFill>
                  <a:srgbClr val="5F5E5C"/>
                </a:solidFill>
                <a:latin typeface="微软雅黑" panose="020b0503020204020204" pitchFamily="34" charset="-122"/>
                <a:ea typeface="微软雅黑" panose="020b0503020204020204" pitchFamily="34" charset="-122"/>
              </a:rPr>
              <a:t>                                                             2016</a:t>
            </a:r>
            <a:r>
              <a:rPr lang="zh-CN" altLang="en-US" sz="2000">
                <a:solidFill>
                  <a:srgbClr val="5F5E5C"/>
                </a:solidFill>
                <a:latin typeface="微软雅黑" panose="020b0503020204020204" pitchFamily="34" charset="-122"/>
                <a:ea typeface="微软雅黑" panose="020b0503020204020204" pitchFamily="34" charset="-122"/>
              </a:rPr>
              <a:t>年</a:t>
            </a:r>
            <a:r>
              <a:rPr lang="en-US" altLang="zh-CN" sz="2000">
                <a:solidFill>
                  <a:srgbClr val="5F5E5C"/>
                </a:solidFill>
                <a:latin typeface="微软雅黑" panose="020b0503020204020204" pitchFamily="34" charset="-122"/>
                <a:ea typeface="微软雅黑" panose="020b0503020204020204" pitchFamily="34" charset="-122"/>
              </a:rPr>
              <a:t>10</a:t>
            </a:r>
            <a:r>
              <a:rPr lang="zh-CN" altLang="en-US" sz="2000">
                <a:solidFill>
                  <a:srgbClr val="5F5E5C"/>
                </a:solidFill>
                <a:latin typeface="微软雅黑" panose="020b0503020204020204" pitchFamily="34" charset="-122"/>
                <a:ea typeface="微软雅黑" panose="020b0503020204020204" pitchFamily="34" charset="-122"/>
              </a:rPr>
              <a:t>月                             </a:t>
            </a:r>
            <a:r>
              <a:rPr lang="zh-CN" altLang="en-US" sz="2000" smtClean="0">
                <a:solidFill>
                  <a:srgbClr val="5F5E5C"/>
                </a:solidFill>
                <a:latin typeface="微软雅黑" panose="020b0503020204020204" pitchFamily="34" charset="-122"/>
                <a:ea typeface="微软雅黑" panose="020b0503020204020204" pitchFamily="34" charset="-122"/>
              </a:rPr>
              <a:t>          </a:t>
            </a:r>
            <a:r>
              <a:rPr lang="zh-CN" altLang="en-US" sz="2000">
                <a:solidFill>
                  <a:srgbClr val="5F5E5C"/>
                </a:solidFill>
                <a:latin typeface="微软雅黑" panose="020b0503020204020204" pitchFamily="34" charset="-122"/>
                <a:ea typeface="微软雅黑" panose="020b0503020204020204" pitchFamily="34" charset="-122"/>
              </a:rPr>
              <a:t>单位：元</a:t>
            </a:r>
          </a:p>
        </p:txBody>
      </p:sp>
      <p:graphicFrame>
        <p:nvGraphicFramePr>
          <p:cNvPr id="2" name="表格 1"/>
          <p:cNvGraphicFramePr>
            <a:graphicFrameLocks noGrp="1"/>
          </p:cNvGraphicFramePr>
          <p:nvPr/>
        </p:nvGraphicFramePr>
        <p:xfrm>
          <a:off x="1023902" y="3837031"/>
          <a:ext cx="10432228" cy="2544297"/>
        </p:xfrm>
        <a:graphic>
          <a:graphicData uri="http://schemas.openxmlformats.org/drawingml/2006/table">
            <a:tbl>
              <a:tblPr firstRow="1" firstCol="1" bandRow="1">
                <a:tableStyleId>{5C22544A-7EE6-4342-B048-85BDC9FD1C3A}</a:tableStyleId>
              </a:tblPr>
              <a:tblGrid>
                <a:gridCol w="2085956"/>
                <a:gridCol w="2085956"/>
                <a:gridCol w="2085956"/>
                <a:gridCol w="2087180"/>
                <a:gridCol w="2087180"/>
              </a:tblGrid>
              <a:tr h="363471">
                <a:tc>
                  <a:txBody>
                    <a:bodyPr vert="horz" wrap="square"/>
                    <a:lstStyle/>
                    <a:p>
                      <a:pPr algn="ctr">
                        <a:spcBef>
                          <a:spcPts val="300"/>
                        </a:spcBef>
                        <a:spcAft>
                          <a:spcPts val="300"/>
                        </a:spcAft>
                      </a:pPr>
                      <a:r>
                        <a:rPr lang="zh-CN" sz="2000" b="0" kern="100">
                          <a:effectLst/>
                        </a:rPr>
                        <a:t>批</a:t>
                      </a:r>
                      <a:r>
                        <a:rPr lang="en-US" sz="2000" b="0" kern="100">
                          <a:effectLst/>
                        </a:rPr>
                        <a:t>  </a:t>
                      </a:r>
                      <a:r>
                        <a:rPr lang="zh-CN" sz="2000" b="0" kern="100">
                          <a:effectLst/>
                        </a:rPr>
                        <a:t>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产品名称</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原料及主要材料</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辅助材料</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合</a:t>
                      </a:r>
                      <a:r>
                        <a:rPr lang="en-US" sz="2000" b="0" kern="100">
                          <a:effectLst/>
                        </a:rPr>
                        <a:t>  </a:t>
                      </a:r>
                      <a:r>
                        <a:rPr lang="zh-CN" sz="2000" b="0" kern="100">
                          <a:effectLst/>
                        </a:rPr>
                        <a:t>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363471">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901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甲产品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4 200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63471">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902</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5 000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400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5 400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63471">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1001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2 100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63471">
                <a:tc gridSpan="2">
                  <a:txBody>
                    <a:bodyPr vert="horz" wrap="square"/>
                    <a:lstStyle/>
                    <a:p>
                      <a:pPr algn="ctr">
                        <a:spcBef>
                          <a:spcPts val="300"/>
                        </a:spcBef>
                        <a:spcAft>
                          <a:spcPts val="300"/>
                        </a:spcAft>
                      </a:pPr>
                      <a:r>
                        <a:rPr lang="zh-CN" sz="2000" b="0" kern="100">
                          <a:solidFill>
                            <a:schemeClr val="dk1"/>
                          </a:solidFill>
                          <a:effectLst/>
                          <a:latin typeface="+mn-lt"/>
                          <a:ea typeface="+mn-ea"/>
                          <a:cs typeface="+mn-cs"/>
                        </a:rPr>
                        <a:t>小</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11 000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700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11 700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63471">
                <a:tc gridSpan="2">
                  <a:txBody>
                    <a:bodyPr vert="horz" wrap="square"/>
                    <a:lstStyle/>
                    <a:p>
                      <a:pPr algn="ctr">
                        <a:spcBef>
                          <a:spcPts val="300"/>
                        </a:spcBef>
                        <a:spcAft>
                          <a:spcPts val="300"/>
                        </a:spcAft>
                      </a:pPr>
                      <a:r>
                        <a:rPr lang="zh-CN" sz="2000" b="0" kern="100">
                          <a:solidFill>
                            <a:schemeClr val="dk1"/>
                          </a:solidFill>
                          <a:effectLst/>
                          <a:latin typeface="+mn-lt"/>
                          <a:ea typeface="+mn-ea"/>
                          <a:cs typeface="+mn-cs"/>
                        </a:rPr>
                        <a:t>一般耗用</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 1 000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1 200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63471">
                <a:tc gridSpan="2">
                  <a:txBody>
                    <a:bodyPr vert="horz" wrap="square"/>
                    <a:lstStyle/>
                    <a:p>
                      <a:pPr algn="ctr">
                        <a:spcBef>
                          <a:spcPts val="300"/>
                        </a:spcBef>
                        <a:spcAft>
                          <a:spcPts val="300"/>
                        </a:spcAft>
                      </a:pPr>
                      <a:r>
                        <a:rPr lang="zh-CN" sz="2000" b="0" kern="100">
                          <a:solidFill>
                            <a:schemeClr val="dk1"/>
                          </a:solidFill>
                          <a:effectLst/>
                          <a:latin typeface="+mn-lt"/>
                          <a:ea typeface="+mn-ea"/>
                          <a:cs typeface="+mn-cs"/>
                        </a:rPr>
                        <a:t>合</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12 000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900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12 900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 calcmode="lin" valueType="num">
                                      <p:cBhvr>
                                        <p:cTn id="9" dur="500" fill="hold"/>
                                        <p:tgtEl>
                                          <p:spTgt spid="19"/>
                                        </p:tgtEl>
                                        <p:attrNameLst>
                                          <p:attrName>style.rotation</p:attrName>
                                        </p:attrNameLst>
                                      </p:cBhvr>
                                      <p:tavLst>
                                        <p:tav tm="0">
                                          <p:val>
                                            <p:fltVal val="360"/>
                                          </p:val>
                                        </p:tav>
                                        <p:tav tm="100000">
                                          <p:val>
                                            <p:fltVal val="0"/>
                                          </p:val>
                                        </p:tav>
                                      </p:tavLst>
                                    </p:anim>
                                    <p:animEffect transition="in" filter="fade">
                                      <p:cBhvr>
                                        <p:cTn id="10" dur="500"/>
                                        <p:tgtEl>
                                          <p:spTgt spid="19"/>
                                        </p:tgtEl>
                                      </p:cBhvr>
                                    </p:animEffect>
                                  </p:childTnLst>
                                </p:cTn>
                              </p:par>
                            </p:childTnLst>
                          </p:cTn>
                        </p:par>
                        <p:par>
                          <p:cTn id="11" fill="hold" nodeType="afterGroup">
                            <p:stCondLst>
                              <p:cond delay="500"/>
                            </p:stCondLst>
                            <p:childTnLst>
                              <p:par>
                                <p:cTn id="12" presetID="14" presetClass="entr" presetSubtype="10" dur="500" fill="hold" grpId="0" nodeType="after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par>
                          <p:cTn id="15" fill="hold" nodeType="afterGroup">
                            <p:stCondLst>
                              <p:cond delay="1000"/>
                            </p:stCondLst>
                            <p:childTnLst>
                              <p:par>
                                <p:cTn id="16" presetID="14" presetClass="entr" presetSubtype="10" dur="500" fill="hold" grpId="0" nodeType="after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randombar(horizontal)">
                                      <p:cBhvr>
                                        <p:cTn id="18" dur="500"/>
                                        <p:tgtEl>
                                          <p:spTgt spid="23"/>
                                        </p:tgtEl>
                                      </p:cBhvr>
                                    </p:animEffect>
                                  </p:childTnLst>
                                </p:cTn>
                              </p:par>
                              <p:par>
                                <p:cTn id="19" presetID="14" presetClass="entr" presetSubtype="10" dur="50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randombar(horizontal)">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 name="组合 17"/>
          <p:cNvGrpSpPr/>
          <p:nvPr/>
        </p:nvGrpSpPr>
        <p:grpSpPr>
          <a:xfrm>
            <a:off x="1002178" y="1196752"/>
            <a:ext cx="10350406" cy="2808312"/>
            <a:chOff x="1002178" y="1484784"/>
            <a:chExt cx="10350406" cy="2808312"/>
          </a:xfrm>
        </p:grpSpPr>
        <p:sp>
          <p:nvSpPr>
            <p:cNvPr id="19" name="矩形 18"/>
            <p:cNvSpPr/>
            <p:nvPr/>
          </p:nvSpPr>
          <p:spPr>
            <a:xfrm>
              <a:off x="1271464" y="1590348"/>
              <a:ext cx="9073008" cy="25853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5000"/>
                </a:lnSpc>
              </a:pPr>
              <a:r>
                <a:rPr lang="zh-CN" altLang="en-US" sz="2000">
                  <a:solidFill>
                    <a:srgbClr val="5F5E5C"/>
                  </a:solidFill>
                  <a:latin typeface="微软雅黑" panose="020b0503020204020204" pitchFamily="34" charset="-122"/>
                  <a:ea typeface="微软雅黑" panose="020b0503020204020204" pitchFamily="34" charset="-122"/>
                </a:rPr>
                <a:t>根据材料费用分配表，编制如下会计分录：</a:t>
              </a:r>
            </a:p>
            <a:p>
              <a:pPr>
                <a:lnSpc>
                  <a:spcPct val="135000"/>
                </a:lnSpc>
              </a:pPr>
              <a:r>
                <a:rPr lang="zh-CN" altLang="en-US" sz="2000">
                  <a:solidFill>
                    <a:schemeClr val="accent2"/>
                  </a:solidFill>
                  <a:latin typeface="微软雅黑" panose="020b0503020204020204" pitchFamily="34" charset="-122"/>
                  <a:ea typeface="微软雅黑" panose="020b0503020204020204" pitchFamily="34" charset="-122"/>
                </a:rPr>
                <a:t>借：</a:t>
              </a:r>
              <a:r>
                <a:rPr lang="zh-CN" altLang="en-US" sz="2000">
                  <a:solidFill>
                    <a:srgbClr val="5F5E5C"/>
                  </a:solidFill>
                  <a:latin typeface="微软雅黑" panose="020b0503020204020204" pitchFamily="34" charset="-122"/>
                  <a:ea typeface="微软雅黑" panose="020b0503020204020204" pitchFamily="34" charset="-122"/>
                </a:rPr>
                <a:t>生产成本</a:t>
              </a:r>
              <a:r>
                <a:rPr lang="en-US" altLang="zh-CN" sz="2000">
                  <a:solidFill>
                    <a:srgbClr val="5F5E5C"/>
                  </a:solidFill>
                  <a:latin typeface="微软雅黑" panose="020b0503020204020204" pitchFamily="34" charset="-122"/>
                  <a:ea typeface="微软雅黑" panose="020b0503020204020204" pitchFamily="34" charset="-122"/>
                </a:rPr>
                <a:t>——901</a:t>
              </a:r>
              <a:r>
                <a:rPr lang="zh-CN" altLang="en-US" sz="2000">
                  <a:solidFill>
                    <a:srgbClr val="5F5E5C"/>
                  </a:solidFill>
                  <a:latin typeface="微软雅黑" panose="020b0503020204020204" pitchFamily="34" charset="-122"/>
                  <a:ea typeface="微软雅黑" panose="020b0503020204020204" pitchFamily="34" charset="-122"/>
                </a:rPr>
                <a:t>甲产品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4 </a:t>
              </a:r>
              <a:r>
                <a:rPr lang="en-US" altLang="zh-CN" sz="2000">
                  <a:solidFill>
                    <a:srgbClr val="5F5E5C"/>
                  </a:solidFill>
                  <a:latin typeface="微软雅黑" panose="020b0503020204020204" pitchFamily="34" charset="-122"/>
                  <a:ea typeface="微软雅黑" panose="020b0503020204020204" pitchFamily="34" charset="-122"/>
                </a:rPr>
                <a:t>200</a:t>
              </a:r>
            </a:p>
            <a:p>
              <a:pPr>
                <a:lnSpc>
                  <a:spcPct val="135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902</a:t>
              </a:r>
              <a:r>
                <a:rPr lang="zh-CN" altLang="en-US" sz="2000">
                  <a:solidFill>
                    <a:srgbClr val="5F5E5C"/>
                  </a:solidFill>
                  <a:latin typeface="微软雅黑" panose="020b0503020204020204" pitchFamily="34" charset="-122"/>
                  <a:ea typeface="微软雅黑" panose="020b0503020204020204" pitchFamily="34" charset="-122"/>
                </a:rPr>
                <a:t>乙产品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5 </a:t>
              </a:r>
              <a:r>
                <a:rPr lang="en-US" altLang="zh-CN" sz="2000">
                  <a:solidFill>
                    <a:srgbClr val="5F5E5C"/>
                  </a:solidFill>
                  <a:latin typeface="微软雅黑" panose="020b0503020204020204" pitchFamily="34" charset="-122"/>
                  <a:ea typeface="微软雅黑" panose="020b0503020204020204" pitchFamily="34" charset="-122"/>
                </a:rPr>
                <a:t>400</a:t>
              </a:r>
            </a:p>
            <a:p>
              <a:pPr>
                <a:lnSpc>
                  <a:spcPct val="135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1001</a:t>
              </a:r>
              <a:r>
                <a:rPr lang="zh-CN" altLang="en-US" sz="2000">
                  <a:solidFill>
                    <a:srgbClr val="5F5E5C"/>
                  </a:solidFill>
                  <a:latin typeface="微软雅黑" panose="020b0503020204020204" pitchFamily="34" charset="-122"/>
                  <a:ea typeface="微软雅黑" panose="020b0503020204020204" pitchFamily="34" charset="-122"/>
                </a:rPr>
                <a:t>丙</a:t>
              </a:r>
              <a:r>
                <a:rPr lang="zh-CN" altLang="en-US" sz="2000" smtClean="0">
                  <a:solidFill>
                    <a:srgbClr val="5F5E5C"/>
                  </a:solidFill>
                  <a:latin typeface="微软雅黑" panose="020b0503020204020204" pitchFamily="34" charset="-122"/>
                  <a:ea typeface="微软雅黑" panose="020b0503020204020204" pitchFamily="34" charset="-122"/>
                </a:rPr>
                <a:t>产品                      </a:t>
              </a:r>
              <a:r>
                <a:rPr lang="en-US" altLang="zh-CN" sz="2000" smtClean="0">
                  <a:solidFill>
                    <a:srgbClr val="5F5E5C"/>
                  </a:solidFill>
                  <a:latin typeface="微软雅黑" panose="020b0503020204020204" pitchFamily="34" charset="-122"/>
                  <a:ea typeface="微软雅黑" panose="020b0503020204020204" pitchFamily="34" charset="-122"/>
                </a:rPr>
                <a:t>2 </a:t>
              </a:r>
              <a:r>
                <a:rPr lang="en-US" altLang="zh-CN" sz="2000">
                  <a:solidFill>
                    <a:srgbClr val="5F5E5C"/>
                  </a:solidFill>
                  <a:latin typeface="微软雅黑" panose="020b0503020204020204" pitchFamily="34" charset="-122"/>
                  <a:ea typeface="微软雅黑" panose="020b0503020204020204" pitchFamily="34" charset="-122"/>
                </a:rPr>
                <a:t>100</a:t>
              </a:r>
            </a:p>
            <a:p>
              <a:pPr>
                <a:lnSpc>
                  <a:spcPct val="135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制造</a:t>
              </a:r>
              <a:r>
                <a:rPr lang="zh-CN" altLang="en-US" sz="2000">
                  <a:solidFill>
                    <a:srgbClr val="5F5E5C"/>
                  </a:solidFill>
                  <a:latin typeface="微软雅黑" panose="020b0503020204020204" pitchFamily="34" charset="-122"/>
                  <a:ea typeface="微软雅黑" panose="020b0503020204020204" pitchFamily="34" charset="-122"/>
                </a:rPr>
                <a:t>费用</a:t>
              </a:r>
              <a:r>
                <a:rPr lang="en-US" altLang="zh-CN" sz="2000">
                  <a:solidFill>
                    <a:srgbClr val="5F5E5C"/>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基本生产车间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1 </a:t>
              </a:r>
              <a:r>
                <a:rPr lang="en-US" altLang="zh-CN" sz="2000">
                  <a:solidFill>
                    <a:srgbClr val="5F5E5C"/>
                  </a:solidFill>
                  <a:latin typeface="微软雅黑" panose="020b0503020204020204" pitchFamily="34" charset="-122"/>
                  <a:ea typeface="微软雅黑" panose="020b0503020204020204" pitchFamily="34" charset="-122"/>
                </a:rPr>
                <a:t>200</a:t>
              </a:r>
            </a:p>
            <a:p>
              <a:pPr>
                <a:lnSpc>
                  <a:spcPct val="135000"/>
                </a:lnSpc>
              </a:pPr>
              <a:r>
                <a:rPr lang="zh-CN" altLang="en-US" sz="2000" smtClean="0">
                  <a:solidFill>
                    <a:schemeClr val="accent1"/>
                  </a:solidFill>
                  <a:latin typeface="微软雅黑" panose="020b0503020204020204" pitchFamily="34" charset="-122"/>
                  <a:ea typeface="微软雅黑" panose="020b0503020204020204" pitchFamily="34" charset="-122"/>
                </a:rPr>
                <a:t>    贷</a:t>
              </a:r>
              <a:r>
                <a:rPr lang="zh-CN" altLang="en-US" sz="2000">
                  <a:solidFill>
                    <a:schemeClr val="accent1"/>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原材料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12 </a:t>
              </a:r>
              <a:r>
                <a:rPr lang="en-US" altLang="zh-CN" sz="2000">
                  <a:solidFill>
                    <a:srgbClr val="5F5E5C"/>
                  </a:solidFill>
                  <a:latin typeface="微软雅黑" panose="020b0503020204020204" pitchFamily="34" charset="-122"/>
                  <a:ea typeface="微软雅黑" panose="020b0503020204020204" pitchFamily="34" charset="-122"/>
                </a:rPr>
                <a:t>900 </a:t>
              </a:r>
            </a:p>
          </p:txBody>
        </p:sp>
        <p:sp>
          <p:nvSpPr>
            <p:cNvPr id="21" name="矩形 20"/>
            <p:cNvSpPr/>
            <p:nvPr/>
          </p:nvSpPr>
          <p:spPr>
            <a:xfrm>
              <a:off x="1002178" y="1484784"/>
              <a:ext cx="10350406" cy="2808312"/>
            </a:xfrm>
            <a:prstGeom prst="rect">
              <a:avLst/>
            </a:prstGeom>
            <a:noFill/>
            <a:ln w="12700">
              <a:solidFill>
                <a:srgbClr val="3B79C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pic>
        <p:nvPicPr>
          <p:cNvPr id="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32304" y="4025326"/>
            <a:ext cx="3335345" cy="2860058"/>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 to="" calcmode="lin" valueType="num">
                                      <p:cBhvr>
                                        <p:cTn id="7" dur="1" fill="hold"/>
                                        <p:tgtEl>
                                          <p:spTgt spid="1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组合 12"/>
          <p:cNvGrpSpPr/>
          <p:nvPr/>
        </p:nvGrpSpPr>
        <p:grpSpPr>
          <a:xfrm>
            <a:off x="1127448" y="1196752"/>
            <a:ext cx="4824536" cy="461665"/>
            <a:chOff x="1148334" y="2022421"/>
            <a:chExt cx="4823737" cy="461416"/>
          </a:xfrm>
        </p:grpSpPr>
        <p:sp>
          <p:nvSpPr>
            <p:cNvPr id="23" name="矩形 6"/>
            <p:cNvSpPr>
              <a:spLocks noChangeArrowheads="1"/>
            </p:cNvSpPr>
            <p:nvPr/>
          </p:nvSpPr>
          <p:spPr bwMode="auto">
            <a:xfrm>
              <a:off x="1649866" y="2022421"/>
              <a:ext cx="4322205" cy="461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nSpc>
                  <a:spcPct val="120000"/>
                </a:lnSpc>
                <a:spcAft>
                  <a:spcPts val="500"/>
                </a:spcAft>
              </a:pPr>
              <a:r>
                <a:rPr lang="zh-CN" altLang="en-US" sz="2000" b="1">
                  <a:solidFill>
                    <a:srgbClr val="0070C0"/>
                  </a:solidFill>
                  <a:latin typeface="微软雅黑" panose="020b0503020204020204" pitchFamily="34" charset="-122"/>
                  <a:ea typeface="微软雅黑" panose="020b0503020204020204" pitchFamily="34" charset="-122"/>
                </a:rPr>
                <a:t>编制工资及福利费用分配表</a:t>
              </a:r>
            </a:p>
          </p:txBody>
        </p:sp>
        <p:sp>
          <p:nvSpPr>
            <p:cNvPr id="25" name="TextBox 47"/>
            <p:cNvSpPr txBox="1">
              <a:spLocks noChangeArrowheads="1"/>
            </p:cNvSpPr>
            <p:nvPr/>
          </p:nvSpPr>
          <p:spPr bwMode="auto">
            <a:xfrm>
              <a:off x="1148334" y="2060848"/>
              <a:ext cx="484757" cy="369133"/>
            </a:xfrm>
            <a:prstGeom prst="rect">
              <a:avLst/>
            </a:prstGeom>
            <a:solidFill>
              <a:srgbClr val="8BAB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en-US" altLang="zh-CN" b="1" smtClean="0">
                  <a:solidFill>
                    <a:srgbClr val="FFFFFF"/>
                  </a:solidFill>
                  <a:latin typeface="Impact" panose="020b0806030902050204" pitchFamily="34" charset="0"/>
                  <a:ea typeface="Arial Unicode MS" panose="020b0604020202020204" pitchFamily="34" charset="-122"/>
                  <a:cs typeface="Arial Unicode MS" panose="020b0604020202020204" pitchFamily="34" charset="-122"/>
                </a:rPr>
                <a:t>02</a:t>
              </a:r>
              <a:endParaRPr lang="zh-CN" altLang="en-US" b="1">
                <a:solidFill>
                  <a:srgbClr val="FFFFFF"/>
                </a:solidFill>
                <a:latin typeface="Impact" panose="020b0806030902050204" pitchFamily="34" charset="0"/>
                <a:ea typeface="Arial Unicode MS" panose="020b0604020202020204" pitchFamily="34" charset="-122"/>
                <a:cs typeface="Arial Unicode MS" panose="020b0604020202020204" pitchFamily="34" charset="-122"/>
              </a:endParaRPr>
            </a:p>
          </p:txBody>
        </p:sp>
      </p:grpSp>
      <p:sp>
        <p:nvSpPr>
          <p:cNvPr id="26" name="矩形 25"/>
          <p:cNvSpPr/>
          <p:nvPr/>
        </p:nvSpPr>
        <p:spPr>
          <a:xfrm>
            <a:off x="911424" y="1720557"/>
            <a:ext cx="10544706" cy="44191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25000"/>
              </a:lnSpc>
            </a:pPr>
            <a:r>
              <a:rPr lang="zh-CN" altLang="en-US" sz="2000">
                <a:solidFill>
                  <a:srgbClr val="5F5E5C"/>
                </a:solidFill>
                <a:latin typeface="微软雅黑" panose="020b0503020204020204" pitchFamily="34" charset="-122"/>
                <a:ea typeface="微软雅黑" panose="020b0503020204020204" pitchFamily="34" charset="-122"/>
              </a:rPr>
              <a:t>根据各车间、部门的工资计算凭证，编制“工资及福利费分配表”，如表</a:t>
            </a:r>
            <a:r>
              <a:rPr lang="en-US" altLang="zh-CN" sz="2000">
                <a:solidFill>
                  <a:srgbClr val="5F5E5C"/>
                </a:solidFill>
                <a:latin typeface="微软雅黑" panose="020b0503020204020204" pitchFamily="34" charset="-122"/>
                <a:ea typeface="微软雅黑" panose="020b0503020204020204" pitchFamily="34" charset="-122"/>
              </a:rPr>
              <a:t>5-4</a:t>
            </a:r>
            <a:r>
              <a:rPr lang="zh-CN" altLang="en-US" sz="2000">
                <a:solidFill>
                  <a:srgbClr val="5F5E5C"/>
                </a:solidFill>
                <a:latin typeface="微软雅黑" panose="020b0503020204020204" pitchFamily="34" charset="-122"/>
                <a:ea typeface="微软雅黑" panose="020b0503020204020204" pitchFamily="34" charset="-122"/>
              </a:rPr>
              <a:t>所示。</a:t>
            </a:r>
          </a:p>
        </p:txBody>
      </p:sp>
      <p:sp>
        <p:nvSpPr>
          <p:cNvPr id="27" name="矩形 26"/>
          <p:cNvSpPr/>
          <p:nvPr/>
        </p:nvSpPr>
        <p:spPr>
          <a:xfrm>
            <a:off x="1047051" y="2303767"/>
            <a:ext cx="10409079"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5-4  </a:t>
            </a:r>
            <a:r>
              <a:rPr lang="zh-CN" altLang="en-US" sz="2000">
                <a:solidFill>
                  <a:schemeClr val="accent1"/>
                </a:solidFill>
                <a:latin typeface="微软雅黑" panose="020b0503020204020204" pitchFamily="34" charset="-122"/>
                <a:ea typeface="微软雅黑" panose="020b0503020204020204" pitchFamily="34" charset="-122"/>
              </a:rPr>
              <a:t>工资及福利费分配表</a:t>
            </a:r>
            <a:endParaRPr lang="en-US" altLang="zh-CN" sz="2000" smtClean="0">
              <a:solidFill>
                <a:schemeClr val="accent1"/>
              </a:solidFill>
              <a:latin typeface="微软雅黑" panose="020b0503020204020204" pitchFamily="34" charset="-122"/>
              <a:ea typeface="微软雅黑" panose="020b0503020204020204" pitchFamily="34" charset="-122"/>
            </a:endParaRPr>
          </a:p>
          <a:p>
            <a:pPr algn="ctr">
              <a:lnSpc>
                <a:spcPct val="120000"/>
              </a:lnSpc>
            </a:pPr>
            <a:r>
              <a:rPr lang="en-US" altLang="zh-CN" sz="2000" smtClean="0">
                <a:solidFill>
                  <a:srgbClr val="5F5E5C"/>
                </a:solidFill>
                <a:latin typeface="微软雅黑" panose="020b0503020204020204" pitchFamily="34" charset="-122"/>
                <a:ea typeface="微软雅黑" panose="020b0503020204020204" pitchFamily="34" charset="-122"/>
              </a:rPr>
              <a:t>                                                             2016</a:t>
            </a:r>
            <a:r>
              <a:rPr lang="zh-CN" altLang="en-US" sz="2000">
                <a:solidFill>
                  <a:srgbClr val="5F5E5C"/>
                </a:solidFill>
                <a:latin typeface="微软雅黑" panose="020b0503020204020204" pitchFamily="34" charset="-122"/>
                <a:ea typeface="微软雅黑" panose="020b0503020204020204" pitchFamily="34" charset="-122"/>
              </a:rPr>
              <a:t>年</a:t>
            </a:r>
            <a:r>
              <a:rPr lang="en-US" altLang="zh-CN" sz="2000">
                <a:solidFill>
                  <a:srgbClr val="5F5E5C"/>
                </a:solidFill>
                <a:latin typeface="微软雅黑" panose="020b0503020204020204" pitchFamily="34" charset="-122"/>
                <a:ea typeface="微软雅黑" panose="020b0503020204020204" pitchFamily="34" charset="-122"/>
              </a:rPr>
              <a:t>10</a:t>
            </a:r>
            <a:r>
              <a:rPr lang="zh-CN" altLang="en-US" sz="2000">
                <a:solidFill>
                  <a:srgbClr val="5F5E5C"/>
                </a:solidFill>
                <a:latin typeface="微软雅黑" panose="020b0503020204020204" pitchFamily="34" charset="-122"/>
                <a:ea typeface="微软雅黑" panose="020b0503020204020204" pitchFamily="34" charset="-122"/>
              </a:rPr>
              <a:t>月                             </a:t>
            </a:r>
            <a:r>
              <a:rPr lang="zh-CN" altLang="en-US" sz="2000" smtClean="0">
                <a:solidFill>
                  <a:srgbClr val="5F5E5C"/>
                </a:solidFill>
                <a:latin typeface="微软雅黑" panose="020b0503020204020204" pitchFamily="34" charset="-122"/>
                <a:ea typeface="微软雅黑" panose="020b0503020204020204" pitchFamily="34" charset="-122"/>
              </a:rPr>
              <a:t>          </a:t>
            </a:r>
            <a:r>
              <a:rPr lang="zh-CN" altLang="en-US" sz="2000">
                <a:solidFill>
                  <a:srgbClr val="5F5E5C"/>
                </a:solidFill>
                <a:latin typeface="微软雅黑" panose="020b0503020204020204" pitchFamily="34" charset="-122"/>
                <a:ea typeface="微软雅黑" panose="020b0503020204020204" pitchFamily="34" charset="-122"/>
              </a:rPr>
              <a:t>单位：元</a:t>
            </a:r>
          </a:p>
        </p:txBody>
      </p:sp>
      <p:graphicFrame>
        <p:nvGraphicFramePr>
          <p:cNvPr id="2" name="表格 1"/>
          <p:cNvGraphicFramePr>
            <a:graphicFrameLocks noGrp="1"/>
          </p:cNvGraphicFramePr>
          <p:nvPr/>
        </p:nvGraphicFramePr>
        <p:xfrm>
          <a:off x="951891" y="3140968"/>
          <a:ext cx="10544709" cy="3312368"/>
        </p:xfrm>
        <a:graphic>
          <a:graphicData uri="http://schemas.openxmlformats.org/drawingml/2006/table">
            <a:tbl>
              <a:tblPr firstRow="1" firstCol="1" bandRow="1">
                <a:tableStyleId>{5C22544A-7EE6-4342-B048-85BDC9FD1C3A}</a:tableStyleId>
              </a:tblPr>
              <a:tblGrid>
                <a:gridCol w="2108447"/>
                <a:gridCol w="2108447"/>
                <a:gridCol w="2108447"/>
                <a:gridCol w="2109684"/>
                <a:gridCol w="2109684"/>
              </a:tblGrid>
              <a:tr h="414046">
                <a:tc>
                  <a:txBody>
                    <a:bodyPr vert="horz" wrap="square"/>
                    <a:lstStyle/>
                    <a:p>
                      <a:pPr algn="ctr">
                        <a:spcBef>
                          <a:spcPts val="300"/>
                        </a:spcBef>
                        <a:spcAft>
                          <a:spcPts val="300"/>
                        </a:spcAft>
                      </a:pPr>
                      <a:r>
                        <a:rPr lang="zh-CN" sz="2000" b="0" kern="100">
                          <a:effectLst/>
                        </a:rPr>
                        <a:t>批</a:t>
                      </a:r>
                      <a:r>
                        <a:rPr lang="en-US" sz="2000" b="0" kern="100">
                          <a:effectLst/>
                        </a:rPr>
                        <a:t>  </a:t>
                      </a:r>
                      <a:r>
                        <a:rPr lang="zh-CN" sz="2000" b="0" kern="100">
                          <a:effectLst/>
                        </a:rPr>
                        <a:t>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产品名称</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应付工资</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应付福利费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合</a:t>
                      </a:r>
                      <a:r>
                        <a:rPr lang="en-US" sz="2000" b="0" kern="100">
                          <a:effectLst/>
                        </a:rPr>
                        <a:t>  </a:t>
                      </a:r>
                      <a:r>
                        <a:rPr lang="zh-CN" sz="2000" b="0" kern="100">
                          <a:effectLst/>
                        </a:rPr>
                        <a:t>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414046">
                <a:tc>
                  <a:txBody>
                    <a:bodyPr vert="horz" wrap="square"/>
                    <a:lstStyle/>
                    <a:p>
                      <a:pPr marL="0" algn="ctr" defTabSz="914400" rtl="0" eaLnBrk="1" latinLnBrk="0" hangingPunct="1">
                        <a:spcBef>
                          <a:spcPts val="300"/>
                        </a:spcBef>
                        <a:spcAft>
                          <a:spcPts val="300"/>
                        </a:spcAft>
                      </a:pPr>
                      <a:r>
                        <a:rPr lang="en-US" sz="2000" b="0" kern="100">
                          <a:solidFill>
                            <a:schemeClr val="dk1"/>
                          </a:solidFill>
                          <a:effectLst/>
                          <a:latin typeface="+mn-lt"/>
                          <a:ea typeface="+mn-ea"/>
                          <a:cs typeface="+mn-cs"/>
                        </a:rPr>
                        <a:t>901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甲产品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6 400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896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7 296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a:txBody>
                    <a:bodyPr vert="horz" wrap="square"/>
                    <a:lstStyle/>
                    <a:p>
                      <a:pPr marL="0" algn="ctr" defTabSz="914400" rtl="0" eaLnBrk="1" latinLnBrk="0" hangingPunct="1">
                        <a:spcBef>
                          <a:spcPts val="300"/>
                        </a:spcBef>
                        <a:spcAft>
                          <a:spcPts val="300"/>
                        </a:spcAft>
                      </a:pPr>
                      <a:r>
                        <a:rPr lang="en-US" sz="2000" b="0" kern="100">
                          <a:solidFill>
                            <a:schemeClr val="dk1"/>
                          </a:solidFill>
                          <a:effectLst/>
                          <a:latin typeface="+mn-lt"/>
                          <a:ea typeface="+mn-ea"/>
                          <a:cs typeface="+mn-cs"/>
                        </a:rPr>
                        <a:t>902</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6 000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840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6 840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a:txBody>
                    <a:bodyPr vert="horz" wrap="square"/>
                    <a:lstStyle/>
                    <a:p>
                      <a:pPr marL="0" algn="ctr" defTabSz="914400" rtl="0" eaLnBrk="1" latinLnBrk="0" hangingPunct="1">
                        <a:spcBef>
                          <a:spcPts val="300"/>
                        </a:spcBef>
                        <a:spcAft>
                          <a:spcPts val="300"/>
                        </a:spcAft>
                      </a:pPr>
                      <a:r>
                        <a:rPr lang="en-US" sz="2000" b="0" kern="100">
                          <a:solidFill>
                            <a:schemeClr val="dk1"/>
                          </a:solidFill>
                          <a:effectLst/>
                          <a:latin typeface="+mn-lt"/>
                          <a:ea typeface="+mn-ea"/>
                          <a:cs typeface="+mn-cs"/>
                        </a:rPr>
                        <a:t>1001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560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4 560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gridSpan="2">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小</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16 400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2 296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18 696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gridSpan="2">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车间管理人员</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 3 000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gridSpan="2">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厂部管理人员</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 5 000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700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5 700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414046">
                <a:tc gridSpan="2">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合</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24 400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3 416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27 816</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spTree>
  </p:cSld>
  <p:clrMapOvr>
    <a:masterClrMapping/>
  </p:clrMapOvr>
  <mc:AlternateContent>
    <mc:Choice xmlns:p14="http://schemas.microsoft.com/office/powerpoint/2010/main" Requires="p14">
      <p:transition spd="slow" p14:dur="900">
        <p14:warp dir="i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 calcmode="lin" valueType="num">
                                      <p:cBhvr>
                                        <p:cTn id="9" dur="500" fill="hold"/>
                                        <p:tgtEl>
                                          <p:spTgt spid="13"/>
                                        </p:tgtEl>
                                        <p:attrNameLst>
                                          <p:attrName>style.rotation</p:attrName>
                                        </p:attrNameLst>
                                      </p:cBhvr>
                                      <p:tavLst>
                                        <p:tav tm="0">
                                          <p:val>
                                            <p:fltVal val="360"/>
                                          </p:val>
                                        </p:tav>
                                        <p:tav tm="100000">
                                          <p:val>
                                            <p:fltVal val="0"/>
                                          </p:val>
                                        </p:tav>
                                      </p:tavLst>
                                    </p:anim>
                                    <p:animEffect transition="in" filter="fade">
                                      <p:cBhvr>
                                        <p:cTn id="10" dur="500"/>
                                        <p:tgtEl>
                                          <p:spTgt spid="13"/>
                                        </p:tgtEl>
                                      </p:cBhvr>
                                    </p:animEffect>
                                  </p:childTnLst>
                                </p:cTn>
                              </p:par>
                            </p:childTnLst>
                          </p:cTn>
                        </p:par>
                        <p:par>
                          <p:cTn id="11" fill="hold" nodeType="afterGroup">
                            <p:stCondLst>
                              <p:cond delay="500"/>
                            </p:stCondLst>
                            <p:childTnLst>
                              <p:par>
                                <p:cTn id="12" presetID="16" presetClass="entr" presetSubtype="21" dur="500" fill="hold" grpId="0" nodeType="after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barn(inVertical)">
                                      <p:cBhvr>
                                        <p:cTn id="14" dur="500"/>
                                        <p:tgtEl>
                                          <p:spTgt spid="27"/>
                                        </p:tgtEl>
                                      </p:cBhvr>
                                    </p:animEffect>
                                  </p:childTnLst>
                                </p:cTn>
                              </p:par>
                            </p:childTnLst>
                          </p:cTn>
                        </p:par>
                        <p:par>
                          <p:cTn id="15" fill="hold" nodeType="afterGroup">
                            <p:stCondLst>
                              <p:cond delay="1000"/>
                            </p:stCondLst>
                            <p:childTnLst>
                              <p:par>
                                <p:cTn id="16" presetID="24" presetClass="entr" presetSubtype="0" dur="1" fill="hold" grpId="0" nodeType="afterEffect">
                                  <p:stCondLst>
                                    <p:cond delay="0"/>
                                  </p:stCondLst>
                                  <p:childTnLst>
                                    <p:set>
                                      <p:cBhvr>
                                        <p:cTn id="17" dur="1" fill="hold">
                                          <p:stCondLst>
                                            <p:cond delay="0"/>
                                          </p:stCondLst>
                                        </p:cTn>
                                        <p:tgtEl>
                                          <p:spTgt spid="26"/>
                                        </p:tgtEl>
                                        <p:attrNameLst>
                                          <p:attrName>style.visibility</p:attrName>
                                        </p:attrNameLst>
                                      </p:cBhvr>
                                      <p:to>
                                        <p:strVal val="visible"/>
                                      </p:to>
                                    </p:set>
                                    <p:anim to="" calcmode="lin" valueType="num">
                                      <p:cBhvr>
                                        <p:cTn id="18" dur="1" fill="hold"/>
                                        <p:tgtEl>
                                          <p:spTgt spid="26"/>
                                        </p:tgtEl>
                                      </p:cBhvr>
                                    </p:anim>
                                  </p:childTnLst>
                                </p:cTn>
                              </p:par>
                              <p:par>
                                <p:cTn id="19" presetID="16" presetClass="entr" presetSubtype="21" dur="50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barn(inVertical)">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组合 12"/>
          <p:cNvGrpSpPr/>
          <p:nvPr/>
        </p:nvGrpSpPr>
        <p:grpSpPr>
          <a:xfrm>
            <a:off x="1002178" y="1124744"/>
            <a:ext cx="10350406" cy="5338272"/>
            <a:chOff x="1002178" y="1484784"/>
            <a:chExt cx="10350406" cy="5338272"/>
          </a:xfrm>
        </p:grpSpPr>
        <p:sp>
          <p:nvSpPr>
            <p:cNvPr id="14" name="矩形 13"/>
            <p:cNvSpPr/>
            <p:nvPr/>
          </p:nvSpPr>
          <p:spPr>
            <a:xfrm>
              <a:off x="1127448" y="1556792"/>
              <a:ext cx="10081120" cy="525477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0000"/>
                </a:lnSpc>
              </a:pPr>
              <a:r>
                <a:rPr lang="zh-CN" altLang="en-US" sz="2000">
                  <a:solidFill>
                    <a:srgbClr val="5F5E5C"/>
                  </a:solidFill>
                  <a:latin typeface="微软雅黑" panose="020b0503020204020204" pitchFamily="34" charset="-122"/>
                  <a:ea typeface="微软雅黑" panose="020b0503020204020204" pitchFamily="34" charset="-122"/>
                </a:rPr>
                <a:t>根据工资及福利费分配表，编制如下会计分录：</a:t>
              </a:r>
            </a:p>
            <a:p>
              <a:pPr>
                <a:lnSpc>
                  <a:spcPct val="130000"/>
                </a:lnSpc>
              </a:pPr>
              <a:r>
                <a:rPr lang="zh-CN" altLang="en-US" sz="2000" smtClean="0">
                  <a:solidFill>
                    <a:schemeClr val="accent2"/>
                  </a:solidFill>
                  <a:latin typeface="微软雅黑" panose="020b0503020204020204" pitchFamily="34" charset="-122"/>
                  <a:ea typeface="微软雅黑" panose="020b0503020204020204" pitchFamily="34" charset="-122"/>
                </a:rPr>
                <a:t>      借</a:t>
              </a:r>
              <a:r>
                <a:rPr lang="zh-CN" altLang="en-US" sz="2000">
                  <a:solidFill>
                    <a:schemeClr val="accent2"/>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生产成本</a:t>
              </a:r>
              <a:r>
                <a:rPr lang="en-US" altLang="zh-CN" sz="2000">
                  <a:solidFill>
                    <a:srgbClr val="5F5E5C"/>
                  </a:solidFill>
                  <a:latin typeface="微软雅黑" panose="020b0503020204020204" pitchFamily="34" charset="-122"/>
                  <a:ea typeface="微软雅黑" panose="020b0503020204020204" pitchFamily="34" charset="-122"/>
                </a:rPr>
                <a:t>——901</a:t>
              </a:r>
              <a:r>
                <a:rPr lang="zh-CN" altLang="en-US" sz="2000">
                  <a:solidFill>
                    <a:srgbClr val="5F5E5C"/>
                  </a:solidFill>
                  <a:latin typeface="微软雅黑" panose="020b0503020204020204" pitchFamily="34" charset="-122"/>
                  <a:ea typeface="微软雅黑" panose="020b0503020204020204" pitchFamily="34" charset="-122"/>
                </a:rPr>
                <a:t>甲</a:t>
              </a:r>
              <a:r>
                <a:rPr lang="zh-CN" altLang="en-US" sz="2000" smtClean="0">
                  <a:solidFill>
                    <a:srgbClr val="5F5E5C"/>
                  </a:solidFill>
                  <a:latin typeface="微软雅黑" panose="020b0503020204020204" pitchFamily="34" charset="-122"/>
                  <a:ea typeface="微软雅黑" panose="020b0503020204020204" pitchFamily="34" charset="-122"/>
                </a:rPr>
                <a:t>产品                    </a:t>
              </a:r>
              <a:r>
                <a:rPr lang="zh-CN" altLang="en-US" sz="200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7 </a:t>
              </a:r>
              <a:r>
                <a:rPr lang="en-US" altLang="zh-CN" sz="2000">
                  <a:solidFill>
                    <a:srgbClr val="5F5E5C"/>
                  </a:solidFill>
                  <a:latin typeface="微软雅黑" panose="020b0503020204020204" pitchFamily="34" charset="-122"/>
                  <a:ea typeface="微软雅黑" panose="020b0503020204020204" pitchFamily="34" charset="-122"/>
                </a:rPr>
                <a:t>296</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——902</a:t>
              </a:r>
              <a:r>
                <a:rPr lang="zh-CN" altLang="en-US" sz="2000">
                  <a:solidFill>
                    <a:srgbClr val="5F5E5C"/>
                  </a:solidFill>
                  <a:latin typeface="微软雅黑" panose="020b0503020204020204" pitchFamily="34" charset="-122"/>
                  <a:ea typeface="微软雅黑" panose="020b0503020204020204" pitchFamily="34" charset="-122"/>
                </a:rPr>
                <a:t>乙产品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6 </a:t>
              </a:r>
              <a:r>
                <a:rPr lang="en-US" altLang="zh-CN" sz="2000">
                  <a:solidFill>
                    <a:srgbClr val="5F5E5C"/>
                  </a:solidFill>
                  <a:latin typeface="微软雅黑" panose="020b0503020204020204" pitchFamily="34" charset="-122"/>
                  <a:ea typeface="微软雅黑" panose="020b0503020204020204" pitchFamily="34" charset="-122"/>
                </a:rPr>
                <a:t>840</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1001</a:t>
              </a:r>
              <a:r>
                <a:rPr lang="zh-CN" altLang="en-US" sz="2000">
                  <a:solidFill>
                    <a:srgbClr val="5F5E5C"/>
                  </a:solidFill>
                  <a:latin typeface="微软雅黑" panose="020b0503020204020204" pitchFamily="34" charset="-122"/>
                  <a:ea typeface="微软雅黑" panose="020b0503020204020204" pitchFamily="34" charset="-122"/>
                </a:rPr>
                <a:t>丙产品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4 </a:t>
              </a:r>
              <a:r>
                <a:rPr lang="en-US" altLang="zh-CN" sz="2000">
                  <a:solidFill>
                    <a:srgbClr val="5F5E5C"/>
                  </a:solidFill>
                  <a:latin typeface="微软雅黑" panose="020b0503020204020204" pitchFamily="34" charset="-122"/>
                  <a:ea typeface="微软雅黑" panose="020b0503020204020204" pitchFamily="34" charset="-122"/>
                </a:rPr>
                <a:t>560</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制造</a:t>
              </a:r>
              <a:r>
                <a:rPr lang="zh-CN" altLang="en-US" sz="2000">
                  <a:solidFill>
                    <a:srgbClr val="5F5E5C"/>
                  </a:solidFill>
                  <a:latin typeface="微软雅黑" panose="020b0503020204020204" pitchFamily="34" charset="-122"/>
                  <a:ea typeface="微软雅黑" panose="020b0503020204020204" pitchFamily="34" charset="-122"/>
                </a:rPr>
                <a:t>费用</a:t>
              </a:r>
              <a:r>
                <a:rPr lang="en-US" altLang="zh-CN" sz="2000">
                  <a:solidFill>
                    <a:srgbClr val="5F5E5C"/>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基本生产车间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3 </a:t>
              </a:r>
              <a:r>
                <a:rPr lang="en-US" altLang="zh-CN" sz="2000">
                  <a:solidFill>
                    <a:srgbClr val="5F5E5C"/>
                  </a:solidFill>
                  <a:latin typeface="微软雅黑" panose="020b0503020204020204" pitchFamily="34" charset="-122"/>
                  <a:ea typeface="微软雅黑" panose="020b0503020204020204" pitchFamily="34" charset="-122"/>
                </a:rPr>
                <a:t>420</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管理费用                  </a:t>
              </a:r>
              <a:r>
                <a:rPr lang="zh-CN" altLang="en-US" sz="200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5 </a:t>
              </a:r>
              <a:r>
                <a:rPr lang="en-US" altLang="zh-CN" sz="2000">
                  <a:solidFill>
                    <a:srgbClr val="5F5E5C"/>
                  </a:solidFill>
                  <a:latin typeface="微软雅黑" panose="020b0503020204020204" pitchFamily="34" charset="-122"/>
                  <a:ea typeface="微软雅黑" panose="020b0503020204020204" pitchFamily="34" charset="-122"/>
                </a:rPr>
                <a:t>700</a:t>
              </a:r>
            </a:p>
            <a:p>
              <a:pPr>
                <a:lnSpc>
                  <a:spcPct val="130000"/>
                </a:lnSpc>
              </a:pPr>
              <a:r>
                <a:rPr lang="zh-CN" altLang="en-US" sz="2000" smtClean="0">
                  <a:solidFill>
                    <a:schemeClr val="accent1"/>
                  </a:solidFill>
                  <a:latin typeface="微软雅黑" panose="020b0503020204020204" pitchFamily="34" charset="-122"/>
                  <a:ea typeface="微软雅黑" panose="020b0503020204020204" pitchFamily="34" charset="-122"/>
                </a:rPr>
                <a:t>            贷</a:t>
              </a:r>
              <a:r>
                <a:rPr lang="zh-CN" altLang="en-US" sz="2000">
                  <a:solidFill>
                    <a:schemeClr val="accent1"/>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应付职工薪酬</a:t>
              </a:r>
              <a:r>
                <a:rPr lang="en-US" altLang="zh-CN" sz="2000">
                  <a:solidFill>
                    <a:srgbClr val="5F5E5C"/>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工资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24 </a:t>
              </a:r>
              <a:r>
                <a:rPr lang="en-US" altLang="zh-CN" sz="2000">
                  <a:solidFill>
                    <a:srgbClr val="5F5E5C"/>
                  </a:solidFill>
                  <a:latin typeface="微软雅黑" panose="020b0503020204020204" pitchFamily="34" charset="-122"/>
                  <a:ea typeface="微软雅黑" panose="020b0503020204020204" pitchFamily="34" charset="-122"/>
                </a:rPr>
                <a:t>400</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zh-CN" altLang="en-US" sz="2000">
                  <a:solidFill>
                    <a:srgbClr val="5F5E5C"/>
                  </a:solidFill>
                  <a:latin typeface="微软雅黑" panose="020b0503020204020204" pitchFamily="34" charset="-122"/>
                  <a:ea typeface="微软雅黑" panose="020b0503020204020204" pitchFamily="34" charset="-122"/>
                </a:rPr>
                <a:t>福利费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3 </a:t>
              </a:r>
              <a:r>
                <a:rPr lang="en-US" altLang="zh-CN" sz="2000">
                  <a:solidFill>
                    <a:srgbClr val="5F5E5C"/>
                  </a:solidFill>
                  <a:latin typeface="微软雅黑" panose="020b0503020204020204" pitchFamily="34" charset="-122"/>
                  <a:ea typeface="微软雅黑" panose="020b0503020204020204" pitchFamily="34" charset="-122"/>
                </a:rPr>
                <a:t>416</a:t>
              </a:r>
            </a:p>
            <a:p>
              <a:pPr indent="457200">
                <a:lnSpc>
                  <a:spcPct val="130000"/>
                </a:lnSpc>
              </a:pPr>
              <a:r>
                <a:rPr lang="zh-CN" altLang="en-US" sz="2000">
                  <a:solidFill>
                    <a:srgbClr val="5F5E5C"/>
                  </a:solidFill>
                  <a:latin typeface="微软雅黑" panose="020b0503020204020204" pitchFamily="34" charset="-122"/>
                  <a:ea typeface="微软雅黑" panose="020b0503020204020204" pitchFamily="34" charset="-122"/>
                </a:rPr>
                <a:t>另外，基本生产车间计提折旧</a:t>
              </a:r>
              <a:r>
                <a:rPr lang="en-US" altLang="zh-CN" sz="2000">
                  <a:solidFill>
                    <a:srgbClr val="5F5E5C"/>
                  </a:solidFill>
                  <a:latin typeface="微软雅黑" panose="020b0503020204020204" pitchFamily="34" charset="-122"/>
                  <a:ea typeface="微软雅黑" panose="020b0503020204020204" pitchFamily="34" charset="-122"/>
                </a:rPr>
                <a:t>2 000</a:t>
              </a:r>
              <a:r>
                <a:rPr lang="zh-CN" altLang="en-US" sz="2000">
                  <a:solidFill>
                    <a:srgbClr val="5F5E5C"/>
                  </a:solidFill>
                  <a:latin typeface="微软雅黑" panose="020b0503020204020204" pitchFamily="34" charset="-122"/>
                  <a:ea typeface="微软雅黑" panose="020b0503020204020204" pitchFamily="34" charset="-122"/>
                </a:rPr>
                <a:t>元，发生水电费</a:t>
              </a:r>
              <a:r>
                <a:rPr lang="en-US" altLang="zh-CN" sz="2000">
                  <a:solidFill>
                    <a:srgbClr val="5F5E5C"/>
                  </a:solidFill>
                  <a:latin typeface="微软雅黑" panose="020b0503020204020204" pitchFamily="34" charset="-122"/>
                  <a:ea typeface="微软雅黑" panose="020b0503020204020204" pitchFamily="34" charset="-122"/>
                </a:rPr>
                <a:t>1 500</a:t>
              </a:r>
              <a:r>
                <a:rPr lang="zh-CN" altLang="en-US" sz="2000">
                  <a:solidFill>
                    <a:srgbClr val="5F5E5C"/>
                  </a:solidFill>
                  <a:latin typeface="微软雅黑" panose="020b0503020204020204" pitchFamily="34" charset="-122"/>
                  <a:ea typeface="微软雅黑" panose="020b0503020204020204" pitchFamily="34" charset="-122"/>
                </a:rPr>
                <a:t>、差旅费</a:t>
              </a:r>
              <a:r>
                <a:rPr lang="en-US" altLang="zh-CN" sz="2000">
                  <a:solidFill>
                    <a:srgbClr val="5F5E5C"/>
                  </a:solidFill>
                  <a:latin typeface="微软雅黑" panose="020b0503020204020204" pitchFamily="34" charset="-122"/>
                  <a:ea typeface="微软雅黑" panose="020b0503020204020204" pitchFamily="34" charset="-122"/>
                </a:rPr>
                <a:t>200</a:t>
              </a:r>
              <a:r>
                <a:rPr lang="zh-CN" altLang="en-US" sz="2000">
                  <a:solidFill>
                    <a:srgbClr val="5F5E5C"/>
                  </a:solidFill>
                  <a:latin typeface="微软雅黑" panose="020b0503020204020204" pitchFamily="34" charset="-122"/>
                  <a:ea typeface="微软雅黑" panose="020b0503020204020204" pitchFamily="34" charset="-122"/>
                </a:rPr>
                <a:t>元、办公费</a:t>
              </a:r>
              <a:r>
                <a:rPr lang="en-US" altLang="zh-CN" sz="2000">
                  <a:solidFill>
                    <a:srgbClr val="5F5E5C"/>
                  </a:solidFill>
                  <a:latin typeface="微软雅黑" panose="020b0503020204020204" pitchFamily="34" charset="-122"/>
                  <a:ea typeface="微软雅黑" panose="020b0503020204020204" pitchFamily="34" charset="-122"/>
                </a:rPr>
                <a:t>300</a:t>
              </a:r>
              <a:r>
                <a:rPr lang="zh-CN" altLang="en-US" sz="2000">
                  <a:solidFill>
                    <a:srgbClr val="5F5E5C"/>
                  </a:solidFill>
                  <a:latin typeface="微软雅黑" panose="020b0503020204020204" pitchFamily="34" charset="-122"/>
                  <a:ea typeface="微软雅黑" panose="020b0503020204020204" pitchFamily="34" charset="-122"/>
                </a:rPr>
                <a:t>元、修理费</a:t>
              </a:r>
              <a:r>
                <a:rPr lang="en-US" altLang="zh-CN" sz="2000">
                  <a:solidFill>
                    <a:srgbClr val="5F5E5C"/>
                  </a:solidFill>
                  <a:latin typeface="微软雅黑" panose="020b0503020204020204" pitchFamily="34" charset="-122"/>
                  <a:ea typeface="微软雅黑" panose="020b0503020204020204" pitchFamily="34" charset="-122"/>
                </a:rPr>
                <a:t>3 500</a:t>
              </a:r>
              <a:r>
                <a:rPr lang="zh-CN" altLang="en-US" sz="2000">
                  <a:solidFill>
                    <a:srgbClr val="5F5E5C"/>
                  </a:solidFill>
                  <a:latin typeface="微软雅黑" panose="020b0503020204020204" pitchFamily="34" charset="-122"/>
                  <a:ea typeface="微软雅黑" panose="020b0503020204020204" pitchFamily="34" charset="-122"/>
                </a:rPr>
                <a:t>、其他费用</a:t>
              </a:r>
              <a:r>
                <a:rPr lang="en-US" altLang="zh-CN" sz="2000">
                  <a:solidFill>
                    <a:srgbClr val="5F5E5C"/>
                  </a:solidFill>
                  <a:latin typeface="微软雅黑" panose="020b0503020204020204" pitchFamily="34" charset="-122"/>
                  <a:ea typeface="微软雅黑" panose="020b0503020204020204" pitchFamily="34" charset="-122"/>
                </a:rPr>
                <a:t>100</a:t>
              </a:r>
              <a:r>
                <a:rPr lang="zh-CN" altLang="en-US" sz="2000">
                  <a:solidFill>
                    <a:srgbClr val="5F5E5C"/>
                  </a:solidFill>
                  <a:latin typeface="微软雅黑" panose="020b0503020204020204" pitchFamily="34" charset="-122"/>
                  <a:ea typeface="微软雅黑" panose="020b0503020204020204" pitchFamily="34" charset="-122"/>
                </a:rPr>
                <a:t>元，编制如下会计分录：</a:t>
              </a:r>
            </a:p>
            <a:p>
              <a:pPr>
                <a:lnSpc>
                  <a:spcPct val="130000"/>
                </a:lnSpc>
              </a:pPr>
              <a:r>
                <a:rPr lang="zh-CN" altLang="en-US" sz="2000" smtClean="0">
                  <a:solidFill>
                    <a:schemeClr val="accent2"/>
                  </a:solidFill>
                  <a:latin typeface="微软雅黑" panose="020b0503020204020204" pitchFamily="34" charset="-122"/>
                  <a:ea typeface="微软雅黑" panose="020b0503020204020204" pitchFamily="34" charset="-122"/>
                </a:rPr>
                <a:t>      借</a:t>
              </a:r>
              <a:r>
                <a:rPr lang="zh-CN" altLang="en-US" sz="2000">
                  <a:solidFill>
                    <a:schemeClr val="accent2"/>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制造费用</a:t>
              </a:r>
              <a:r>
                <a:rPr lang="en-US" altLang="zh-CN" sz="2000">
                  <a:solidFill>
                    <a:srgbClr val="5F5E5C"/>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基本生产车间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7 </a:t>
              </a:r>
              <a:r>
                <a:rPr lang="en-US" altLang="zh-CN" sz="2000">
                  <a:solidFill>
                    <a:srgbClr val="5F5E5C"/>
                  </a:solidFill>
                  <a:latin typeface="微软雅黑" panose="020b0503020204020204" pitchFamily="34" charset="-122"/>
                  <a:ea typeface="微软雅黑" panose="020b0503020204020204" pitchFamily="34" charset="-122"/>
                </a:rPr>
                <a:t>600</a:t>
              </a:r>
            </a:p>
            <a:p>
              <a:pPr>
                <a:lnSpc>
                  <a:spcPct val="130000"/>
                </a:lnSpc>
              </a:pPr>
              <a:r>
                <a:rPr lang="zh-CN" altLang="en-US" sz="2000" smtClean="0">
                  <a:solidFill>
                    <a:schemeClr val="accent1"/>
                  </a:solidFill>
                  <a:latin typeface="微软雅黑" panose="020b0503020204020204" pitchFamily="34" charset="-122"/>
                  <a:ea typeface="微软雅黑" panose="020b0503020204020204" pitchFamily="34" charset="-122"/>
                </a:rPr>
                <a:t>            贷</a:t>
              </a:r>
              <a:r>
                <a:rPr lang="zh-CN" altLang="en-US" sz="2000">
                  <a:solidFill>
                    <a:schemeClr val="accent1"/>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银行存款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5 </a:t>
              </a:r>
              <a:r>
                <a:rPr lang="en-US" altLang="zh-CN" sz="2000">
                  <a:solidFill>
                    <a:srgbClr val="5F5E5C"/>
                  </a:solidFill>
                  <a:latin typeface="微软雅黑" panose="020b0503020204020204" pitchFamily="34" charset="-122"/>
                  <a:ea typeface="微软雅黑" panose="020b0503020204020204" pitchFamily="34" charset="-122"/>
                </a:rPr>
                <a:t>600</a:t>
              </a:r>
            </a:p>
            <a:p>
              <a:pPr>
                <a:lnSpc>
                  <a:spcPct val="130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zh-CN" altLang="en-US" sz="2000" smtClean="0">
                  <a:solidFill>
                    <a:srgbClr val="5F5E5C"/>
                  </a:solidFill>
                  <a:latin typeface="微软雅黑" panose="020b0503020204020204" pitchFamily="34" charset="-122"/>
                  <a:ea typeface="微软雅黑" panose="020b0503020204020204" pitchFamily="34" charset="-122"/>
                </a:rPr>
                <a:t>累计</a:t>
              </a:r>
              <a:r>
                <a:rPr lang="zh-CN" altLang="en-US" sz="2000">
                  <a:solidFill>
                    <a:srgbClr val="5F5E5C"/>
                  </a:solidFill>
                  <a:latin typeface="微软雅黑" panose="020b0503020204020204" pitchFamily="34" charset="-122"/>
                  <a:ea typeface="微软雅黑" panose="020b0503020204020204" pitchFamily="34" charset="-122"/>
                </a:rPr>
                <a:t>折旧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2 </a:t>
              </a:r>
              <a:r>
                <a:rPr lang="en-US" altLang="zh-CN" sz="2000">
                  <a:solidFill>
                    <a:srgbClr val="5F5E5C"/>
                  </a:solidFill>
                  <a:latin typeface="微软雅黑" panose="020b0503020204020204" pitchFamily="34" charset="-122"/>
                  <a:ea typeface="微软雅黑" panose="020b0503020204020204" pitchFamily="34" charset="-122"/>
                </a:rPr>
                <a:t>000</a:t>
              </a:r>
            </a:p>
          </p:txBody>
        </p:sp>
        <p:sp>
          <p:nvSpPr>
            <p:cNvPr id="25" name="矩形 24"/>
            <p:cNvSpPr/>
            <p:nvPr/>
          </p:nvSpPr>
          <p:spPr>
            <a:xfrm>
              <a:off x="1002178" y="1484784"/>
              <a:ext cx="10350406" cy="5338272"/>
            </a:xfrm>
            <a:prstGeom prst="rect">
              <a:avLst/>
            </a:prstGeom>
            <a:noFill/>
            <a:ln w="12700">
              <a:solidFill>
                <a:srgbClr val="3B79C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Tree>
  </p:cSld>
  <p:clrMapOvr>
    <a:masterClrMapping/>
  </p:clrMapOvr>
  <mc:AlternateContent>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to="" calcmode="lin" valueType="num">
                                      <p:cBhvr>
                                        <p:cTn id="7" dur="1" fill="hold"/>
                                        <p:tgtEl>
                                          <p:spTgt spid="13"/>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1023901" y="980728"/>
            <a:ext cx="5072099" cy="473283"/>
            <a:chOff x="1023901" y="3284984"/>
            <a:chExt cx="5072099" cy="473283"/>
          </a:xfrm>
        </p:grpSpPr>
        <p:sp>
          <p:nvSpPr>
            <p:cNvPr id="13" name="MH_SubTitle_1"/>
            <p:cNvSpPr/>
            <p:nvPr>
              <p:custDataLst>
                <p:tags r:id="rId2"/>
              </p:custDataLst>
            </p:nvPr>
          </p:nvSpPr>
          <p:spPr>
            <a:xfrm>
              <a:off x="1881158" y="3284984"/>
              <a:ext cx="4214842" cy="473283"/>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0" tIns="0" rIns="10800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300" b="1" smtClean="0">
                  <a:solidFill>
                    <a:schemeClr val="tx1"/>
                  </a:solidFill>
                  <a:latin typeface="微软雅黑" panose="020b0503020204020204" pitchFamily="34" charset="-122"/>
                  <a:ea typeface="微软雅黑" panose="020b0503020204020204" pitchFamily="34" charset="-122"/>
                </a:rPr>
                <a:t>   </a:t>
              </a:r>
              <a:r>
                <a:rPr lang="zh-CN" altLang="en-US" sz="2000" b="1" smtClean="0">
                  <a:solidFill>
                    <a:schemeClr val="accent3"/>
                  </a:solidFill>
                  <a:latin typeface="微软雅黑" panose="020b0503020204020204" pitchFamily="34" charset="-122"/>
                  <a:ea typeface="微软雅黑" panose="020b0503020204020204" pitchFamily="34" charset="-122"/>
                </a:rPr>
                <a:t>分配</a:t>
              </a:r>
              <a:r>
                <a:rPr lang="zh-CN" altLang="en-US" sz="2000" b="1">
                  <a:solidFill>
                    <a:schemeClr val="accent3"/>
                  </a:solidFill>
                  <a:latin typeface="微软雅黑" panose="020b0503020204020204" pitchFamily="34" charset="-122"/>
                  <a:ea typeface="微软雅黑" panose="020b0503020204020204" pitchFamily="34" charset="-122"/>
                </a:rPr>
                <a:t>基本生产单位制造费用</a:t>
              </a:r>
            </a:p>
          </p:txBody>
        </p:sp>
        <p:sp>
          <p:nvSpPr>
            <p:cNvPr id="14" name="MH_Other_1"/>
            <p:cNvSpPr/>
            <p:nvPr>
              <p:custDataLst>
                <p:tags r:id="rId3"/>
              </p:custDataLst>
            </p:nvPr>
          </p:nvSpPr>
          <p:spPr>
            <a:xfrm>
              <a:off x="1023901" y="3284984"/>
              <a:ext cx="1258525" cy="473283"/>
            </a:xfrm>
            <a:custGeom>
              <a:gdLst>
                <a:gd name="connsiteX0" fmla="*/ 0 w 995862"/>
                <a:gd name="connsiteY0" fmla="*/ 0 h 764203"/>
                <a:gd name="connsiteX1" fmla="*/ 750208 w 995862"/>
                <a:gd name="connsiteY1" fmla="*/ 0 h 764203"/>
                <a:gd name="connsiteX2" fmla="*/ 750208 w 995862"/>
                <a:gd name="connsiteY2" fmla="*/ 221610 h 764203"/>
                <a:gd name="connsiteX3" fmla="*/ 995862 w 995862"/>
                <a:gd name="connsiteY3" fmla="*/ 380201 h 764203"/>
                <a:gd name="connsiteX4" fmla="*/ 750208 w 995862"/>
                <a:gd name="connsiteY4" fmla="*/ 538791 h 764203"/>
                <a:gd name="connsiteX5" fmla="*/ 750208 w 995862"/>
                <a:gd name="connsiteY5" fmla="*/ 764203 h 764203"/>
                <a:gd name="connsiteX6" fmla="*/ 0 w 995862"/>
                <a:gd name="connsiteY6" fmla="*/ 764203 h 7642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862" h="764203">
                  <a:moveTo>
                    <a:pt x="0" y="0"/>
                  </a:moveTo>
                  <a:lnTo>
                    <a:pt x="750208" y="0"/>
                  </a:lnTo>
                  <a:lnTo>
                    <a:pt x="750208" y="221610"/>
                  </a:lnTo>
                  <a:lnTo>
                    <a:pt x="995862" y="380201"/>
                  </a:lnTo>
                  <a:lnTo>
                    <a:pt x="750208" y="538791"/>
                  </a:lnTo>
                  <a:lnTo>
                    <a:pt x="750208" y="764203"/>
                  </a:lnTo>
                  <a:lnTo>
                    <a:pt x="0" y="76420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25200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sz="2000" b="1" smtClean="0">
                  <a:solidFill>
                    <a:srgbClr val="FFFFFF"/>
                  </a:solidFill>
                  <a:latin typeface="微软雅黑" panose="020b0503020204020204" pitchFamily="34" charset="-122"/>
                  <a:ea typeface="微软雅黑" panose="020b0503020204020204" pitchFamily="34" charset="-122"/>
                  <a:cs typeface="Arial" pitchFamily="34" charset="0"/>
                </a:rPr>
                <a:t>（三）</a:t>
              </a:r>
              <a:endParaRPr lang="zh-CN" altLang="en-US" sz="2000" b="1">
                <a:solidFill>
                  <a:srgbClr val="FFFFFF"/>
                </a:solidFill>
                <a:latin typeface="微软雅黑" panose="020b0503020204020204" pitchFamily="34" charset="-122"/>
                <a:ea typeface="微软雅黑" panose="020b0503020204020204" pitchFamily="34" charset="-122"/>
                <a:cs typeface="Arial" pitchFamily="34" charset="0"/>
              </a:endParaRPr>
            </a:p>
          </p:txBody>
        </p:sp>
      </p:grpSp>
      <p:grpSp>
        <p:nvGrpSpPr>
          <p:cNvPr id="15" name="组合 14"/>
          <p:cNvGrpSpPr/>
          <p:nvPr/>
        </p:nvGrpSpPr>
        <p:grpSpPr>
          <a:xfrm>
            <a:off x="1095340" y="1628800"/>
            <a:ext cx="10329253" cy="801956"/>
            <a:chOff x="1095340" y="1268760"/>
            <a:chExt cx="10401260" cy="801956"/>
          </a:xfrm>
        </p:grpSpPr>
        <p:sp>
          <p:nvSpPr>
            <p:cNvPr id="16" name="矩形 15"/>
            <p:cNvSpPr/>
            <p:nvPr/>
          </p:nvSpPr>
          <p:spPr>
            <a:xfrm>
              <a:off x="1200180" y="1268760"/>
              <a:ext cx="10223909" cy="7673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4000"/>
                </a:lnSpc>
              </a:pPr>
              <a:r>
                <a:rPr lang="zh-CN" altLang="en-US" sz="2000">
                  <a:solidFill>
                    <a:srgbClr val="5F5E5C"/>
                  </a:solidFill>
                  <a:latin typeface="微软雅黑" panose="020b0503020204020204" pitchFamily="34" charset="-122"/>
                  <a:ea typeface="微软雅黑" panose="020b0503020204020204" pitchFamily="34" charset="-122"/>
                </a:rPr>
                <a:t>（</a:t>
              </a:r>
              <a:r>
                <a:rPr lang="en-US" altLang="zh-CN" sz="2000">
                  <a:solidFill>
                    <a:srgbClr val="5F5E5C"/>
                  </a:solidFill>
                  <a:latin typeface="微软雅黑" panose="020b0503020204020204" pitchFamily="34" charset="-122"/>
                  <a:ea typeface="微软雅黑" panose="020b0503020204020204" pitchFamily="34" charset="-122"/>
                </a:rPr>
                <a:t>1</a:t>
              </a:r>
              <a:r>
                <a:rPr lang="zh-CN" altLang="en-US" sz="2000">
                  <a:solidFill>
                    <a:srgbClr val="5F5E5C"/>
                  </a:solidFill>
                  <a:latin typeface="微软雅黑" panose="020b0503020204020204" pitchFamily="34" charset="-122"/>
                  <a:ea typeface="微软雅黑" panose="020b0503020204020204" pitchFamily="34" charset="-122"/>
                </a:rPr>
                <a:t>）根据上述各种费用分配表及基本生产车间发生的其他费用，登记制造费用明细账，如表</a:t>
              </a:r>
              <a:r>
                <a:rPr lang="en-US" altLang="zh-CN" sz="2000">
                  <a:solidFill>
                    <a:srgbClr val="5F5E5C"/>
                  </a:solidFill>
                  <a:latin typeface="微软雅黑" panose="020b0503020204020204" pitchFamily="34" charset="-122"/>
                  <a:ea typeface="微软雅黑" panose="020b0503020204020204" pitchFamily="34" charset="-122"/>
                </a:rPr>
                <a:t>5-5</a:t>
              </a:r>
              <a:r>
                <a:rPr lang="zh-CN" altLang="en-US" sz="2000">
                  <a:solidFill>
                    <a:srgbClr val="5F5E5C"/>
                  </a:solidFill>
                  <a:latin typeface="微软雅黑" panose="020b0503020204020204" pitchFamily="34" charset="-122"/>
                  <a:ea typeface="微软雅黑" panose="020b0503020204020204" pitchFamily="34" charset="-122"/>
                </a:rPr>
                <a:t>所示</a:t>
              </a:r>
              <a:r>
                <a:rPr lang="zh-CN" altLang="en-US" sz="2000" smtClean="0">
                  <a:solidFill>
                    <a:srgbClr val="5F5E5C"/>
                  </a:solidFill>
                  <a:latin typeface="微软雅黑" panose="020b0503020204020204" pitchFamily="34" charset="-122"/>
                  <a:ea typeface="微软雅黑" panose="020b0503020204020204" pitchFamily="34" charset="-122"/>
                </a:rPr>
                <a:t>。</a:t>
              </a:r>
              <a:endParaRPr lang="zh-CN" altLang="en-US" sz="2000">
                <a:solidFill>
                  <a:srgbClr val="5F5E5C"/>
                </a:solidFill>
                <a:latin typeface="微软雅黑" panose="020b0503020204020204" pitchFamily="34" charset="-122"/>
                <a:ea typeface="微软雅黑" panose="020b0503020204020204" pitchFamily="34" charset="-122"/>
              </a:endParaRPr>
            </a:p>
          </p:txBody>
        </p:sp>
        <p:sp>
          <p:nvSpPr>
            <p:cNvPr id="17" name="矩形 16"/>
            <p:cNvSpPr/>
            <p:nvPr/>
          </p:nvSpPr>
          <p:spPr>
            <a:xfrm>
              <a:off x="1095340" y="1268760"/>
              <a:ext cx="10401260" cy="801956"/>
            </a:xfrm>
            <a:prstGeom prst="rect">
              <a:avLst/>
            </a:prstGeom>
            <a:noFill/>
            <a:ln w="19050">
              <a:solidFill>
                <a:schemeClr val="bg1">
                  <a:lumMod val="95000"/>
                </a:schemeClr>
              </a:solidFill>
              <a:prstDash val="solid"/>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18" name="矩形 17"/>
          <p:cNvSpPr/>
          <p:nvPr/>
        </p:nvSpPr>
        <p:spPr>
          <a:xfrm>
            <a:off x="1023900" y="2492896"/>
            <a:ext cx="10544708" cy="707886"/>
          </a:xfrm>
          <a:prstGeom prst="rect">
            <a:avLst/>
          </a:prstGeom>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5-5  </a:t>
            </a:r>
            <a:r>
              <a:rPr lang="zh-CN" altLang="en-US" sz="2000">
                <a:solidFill>
                  <a:schemeClr val="accent1"/>
                </a:solidFill>
                <a:latin typeface="微软雅黑" panose="020b0503020204020204" pitchFamily="34" charset="-122"/>
                <a:ea typeface="微软雅黑" panose="020b0503020204020204" pitchFamily="34" charset="-122"/>
              </a:rPr>
              <a:t>制造费用</a:t>
            </a:r>
            <a:r>
              <a:rPr lang="zh-CN" altLang="en-US" sz="2000" smtClean="0">
                <a:solidFill>
                  <a:schemeClr val="accent1"/>
                </a:solidFill>
                <a:latin typeface="微软雅黑" panose="020b0503020204020204" pitchFamily="34" charset="-122"/>
                <a:ea typeface="微软雅黑" panose="020b0503020204020204" pitchFamily="34" charset="-122"/>
              </a:rPr>
              <a:t>明细表</a:t>
            </a:r>
            <a:endParaRPr lang="en-US" altLang="zh-CN" sz="2000" smtClean="0">
              <a:solidFill>
                <a:schemeClr val="accent1"/>
              </a:solidFill>
              <a:latin typeface="微软雅黑" panose="020b0503020204020204" pitchFamily="34" charset="-122"/>
              <a:ea typeface="微软雅黑" panose="020b0503020204020204" pitchFamily="34" charset="-122"/>
            </a:endParaRPr>
          </a:p>
          <a:p>
            <a:pPr algn="r"/>
            <a:r>
              <a:rPr lang="zh-CN" altLang="en-US" sz="2000" smtClean="0">
                <a:solidFill>
                  <a:srgbClr val="5F5E5C"/>
                </a:solidFill>
                <a:latin typeface="微软雅黑" panose="020b0503020204020204" pitchFamily="34" charset="-122"/>
                <a:ea typeface="微软雅黑" panose="020b0503020204020204" pitchFamily="34" charset="-122"/>
              </a:rPr>
              <a:t>单位：元</a:t>
            </a:r>
            <a:endParaRPr lang="zh-CN" altLang="en-US" sz="2000">
              <a:solidFill>
                <a:srgbClr val="5F5E5C"/>
              </a:solidFill>
              <a:latin typeface="微软雅黑" panose="020b0503020204020204" pitchFamily="34" charset="-122"/>
              <a:ea typeface="微软雅黑" panose="020b0503020204020204" pitchFamily="34" charset="-122"/>
            </a:endParaRPr>
          </a:p>
        </p:txBody>
      </p:sp>
      <p:graphicFrame>
        <p:nvGraphicFramePr>
          <p:cNvPr id="2" name="表格 1"/>
          <p:cNvGraphicFramePr>
            <a:graphicFrameLocks noGrp="1"/>
          </p:cNvGraphicFramePr>
          <p:nvPr/>
        </p:nvGraphicFramePr>
        <p:xfrm>
          <a:off x="983433" y="3190141"/>
          <a:ext cx="10585175" cy="3513311"/>
        </p:xfrm>
        <a:graphic>
          <a:graphicData uri="http://schemas.openxmlformats.org/drawingml/2006/table">
            <a:tbl>
              <a:tblPr firstRow="1" firstCol="1" bandRow="1">
                <a:tableStyleId>{5C22544A-7EE6-4342-B048-85BDC9FD1C3A}</a:tableStyleId>
              </a:tblPr>
              <a:tblGrid>
                <a:gridCol w="1215865"/>
                <a:gridCol w="1215865"/>
                <a:gridCol w="1716515"/>
                <a:gridCol w="929779"/>
                <a:gridCol w="929779"/>
                <a:gridCol w="929779"/>
                <a:gridCol w="929779"/>
                <a:gridCol w="929779"/>
                <a:gridCol w="677795"/>
                <a:gridCol w="1110240"/>
              </a:tblGrid>
              <a:tr h="465311">
                <a:tc>
                  <a:txBody>
                    <a:bodyPr vert="horz" wrap="square"/>
                    <a:lstStyle/>
                    <a:p>
                      <a:pPr algn="ctr">
                        <a:spcBef>
                          <a:spcPts val="300"/>
                        </a:spcBef>
                        <a:spcAft>
                          <a:spcPts val="300"/>
                        </a:spcAft>
                      </a:pPr>
                      <a:r>
                        <a:rPr lang="zh-CN" sz="2000" b="0" kern="100">
                          <a:effectLst/>
                        </a:rPr>
                        <a:t>摘</a:t>
                      </a:r>
                      <a:r>
                        <a:rPr lang="en-US" sz="2000" b="0" kern="100">
                          <a:effectLst/>
                        </a:rPr>
                        <a:t>  </a:t>
                      </a:r>
                      <a:r>
                        <a:rPr lang="zh-CN" sz="2000" b="0" kern="100">
                          <a:effectLst/>
                        </a:rPr>
                        <a:t>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材料费用</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工资及福利费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折旧费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水电费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差旅费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办公费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修理费</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其他</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合</a:t>
                      </a:r>
                      <a:r>
                        <a:rPr lang="en-US" sz="2000" b="0" kern="100">
                          <a:effectLst/>
                        </a:rPr>
                        <a:t>  </a:t>
                      </a:r>
                      <a:r>
                        <a:rPr lang="zh-CN" sz="2000" b="0" kern="100">
                          <a:effectLst/>
                        </a:rPr>
                        <a:t>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领用材料</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1 200</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1 200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支付工资</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计提折旧</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付水电费</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1 500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付差旅费</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付办公费</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付修理费</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其他费用</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 </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合</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1 200</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12 220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294190">
                <a:tc>
                  <a:txBody>
                    <a:bodyPr vert="horz" wrap="square"/>
                    <a:lstStyle/>
                    <a:p>
                      <a:pPr algn="ctr">
                        <a:spcBef>
                          <a:spcPts val="300"/>
                        </a:spcBef>
                        <a:spcAft>
                          <a:spcPts val="300"/>
                        </a:spcAft>
                      </a:pPr>
                      <a:r>
                        <a:rPr lang="zh-CN" sz="2000" b="0" kern="100">
                          <a:solidFill>
                            <a:schemeClr val="dk1"/>
                          </a:solidFill>
                          <a:effectLst/>
                          <a:latin typeface="+mn-lt"/>
                          <a:ea typeface="+mn-ea"/>
                          <a:cs typeface="+mn-cs"/>
                        </a:rPr>
                        <a:t>本月转出</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1 200</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3 420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2 000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3 500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12 220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sp>
        <p:nvSpPr>
          <p:cNvPr id="20" name="矩形 19"/>
          <p:cNvSpPr/>
          <p:nvPr/>
        </p:nvSpPr>
        <p:spPr>
          <a:xfrm>
            <a:off x="3863753" y="6453336"/>
            <a:ext cx="763168"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矩形 20"/>
          <p:cNvSpPr/>
          <p:nvPr/>
        </p:nvSpPr>
        <p:spPr>
          <a:xfrm>
            <a:off x="5231904" y="6453336"/>
            <a:ext cx="763168"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矩形 21"/>
          <p:cNvSpPr/>
          <p:nvPr/>
        </p:nvSpPr>
        <p:spPr>
          <a:xfrm>
            <a:off x="7176121" y="6453336"/>
            <a:ext cx="576063"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3" name="矩形 22"/>
          <p:cNvSpPr/>
          <p:nvPr/>
        </p:nvSpPr>
        <p:spPr>
          <a:xfrm>
            <a:off x="8976320" y="6453336"/>
            <a:ext cx="648072"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4" name="矩形 23"/>
          <p:cNvSpPr/>
          <p:nvPr/>
        </p:nvSpPr>
        <p:spPr>
          <a:xfrm>
            <a:off x="10589852" y="6453336"/>
            <a:ext cx="834740"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2423592" y="6453336"/>
            <a:ext cx="763168"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6124920" y="6453336"/>
            <a:ext cx="763168"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7" name="矩形 36"/>
          <p:cNvSpPr/>
          <p:nvPr/>
        </p:nvSpPr>
        <p:spPr>
          <a:xfrm>
            <a:off x="8112225" y="6453336"/>
            <a:ext cx="576063"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8" name="矩形 37"/>
          <p:cNvSpPr/>
          <p:nvPr/>
        </p:nvSpPr>
        <p:spPr>
          <a:xfrm>
            <a:off x="9840417" y="6453336"/>
            <a:ext cx="576063" cy="232690"/>
          </a:xfrm>
          <a:prstGeom prst="rect">
            <a:avLst/>
          </a:prstGeom>
          <a:noFill/>
          <a:ln w="952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to="" calcmode="lin" valueType="num">
                                      <p:cBhvr>
                                        <p:cTn id="7" dur="1" fill="hold"/>
                                        <p:tgtEl>
                                          <p:spTgt spid="15"/>
                                        </p:tgtEl>
                                      </p:cBhvr>
                                    </p:anim>
                                  </p:childTnLst>
                                </p:cTn>
                              </p:par>
                            </p:childTnLst>
                          </p:cTn>
                        </p:par>
                        <p:par>
                          <p:cTn id="8" fill="hold" nodeType="afterGroup">
                            <p:stCondLst>
                              <p:cond delay="1"/>
                            </p:stCondLst>
                            <p:childTnLst>
                              <p:par>
                                <p:cTn id="9" presetID="14" presetClass="entr" presetSubtype="10" dur="50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randombar(horizontal)">
                                      <p:cBhvr>
                                        <p:cTn id="11" dur="500"/>
                                        <p:tgtEl>
                                          <p:spTgt spid="18"/>
                                        </p:tgtEl>
                                      </p:cBhvr>
                                    </p:animEffect>
                                  </p:childTnLst>
                                </p:cTn>
                              </p:par>
                              <p:par>
                                <p:cTn id="12" presetID="14" presetClass="entr" presetSubtype="10" dur="500" fill="hold" grpId="0"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randombar(horizontal)">
                                      <p:cBhvr>
                                        <p:cTn id="14" dur="500"/>
                                        <p:tgtEl>
                                          <p:spTgt spid="20"/>
                                        </p:tgtEl>
                                      </p:cBhvr>
                                    </p:animEffect>
                                  </p:childTnLst>
                                </p:cTn>
                              </p:par>
                              <p:par>
                                <p:cTn id="15" presetID="14" presetClass="entr" presetSubtype="10" dur="50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randombar(horizontal)">
                                      <p:cBhvr>
                                        <p:cTn id="17" dur="500"/>
                                        <p:tgtEl>
                                          <p:spTgt spid="21"/>
                                        </p:tgtEl>
                                      </p:cBhvr>
                                    </p:animEffect>
                                  </p:childTnLst>
                                </p:cTn>
                              </p:par>
                              <p:par>
                                <p:cTn id="18" presetID="14" presetClass="entr" presetSubtype="10" dur="500" fill="hold" grpId="0" nodeType="with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randombar(horizontal)">
                                      <p:cBhvr>
                                        <p:cTn id="20" dur="500"/>
                                        <p:tgtEl>
                                          <p:spTgt spid="22"/>
                                        </p:tgtEl>
                                      </p:cBhvr>
                                    </p:animEffect>
                                  </p:childTnLst>
                                </p:cTn>
                              </p:par>
                              <p:par>
                                <p:cTn id="21" presetID="14" presetClass="entr" presetSubtype="10" dur="50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randombar(horizontal)">
                                      <p:cBhvr>
                                        <p:cTn id="23" dur="500"/>
                                        <p:tgtEl>
                                          <p:spTgt spid="23"/>
                                        </p:tgtEl>
                                      </p:cBhvr>
                                    </p:animEffect>
                                  </p:childTnLst>
                                </p:cTn>
                              </p:par>
                              <p:par>
                                <p:cTn id="24" presetID="14" presetClass="entr" presetSubtype="10" dur="50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randombar(horizontal)">
                                      <p:cBhvr>
                                        <p:cTn id="26" dur="500"/>
                                        <p:tgtEl>
                                          <p:spTgt spid="24"/>
                                        </p:tgtEl>
                                      </p:cBhvr>
                                    </p:animEffect>
                                  </p:childTnLst>
                                </p:cTn>
                              </p:par>
                              <p:par>
                                <p:cTn id="27" presetID="14" presetClass="entr" presetSubtype="10" dur="500" fill="hold" grpId="0" nodeType="withEffect">
                                  <p:stCondLst>
                                    <p:cond delay="0"/>
                                  </p:stCondLst>
                                  <p:childTnLst>
                                    <p:set>
                                      <p:cBhvr>
                                        <p:cTn id="28" dur="1" fill="hold">
                                          <p:stCondLst>
                                            <p:cond delay="0"/>
                                          </p:stCondLst>
                                        </p:cTn>
                                        <p:tgtEl>
                                          <p:spTgt spid="34"/>
                                        </p:tgtEl>
                                        <p:attrNameLst>
                                          <p:attrName>style.visibility</p:attrName>
                                        </p:attrNameLst>
                                      </p:cBhvr>
                                      <p:to>
                                        <p:strVal val="visible"/>
                                      </p:to>
                                    </p:set>
                                    <p:animEffect transition="in" filter="randombar(horizontal)">
                                      <p:cBhvr>
                                        <p:cTn id="29" dur="500"/>
                                        <p:tgtEl>
                                          <p:spTgt spid="34"/>
                                        </p:tgtEl>
                                      </p:cBhvr>
                                    </p:animEffect>
                                  </p:childTnLst>
                                </p:cTn>
                              </p:par>
                              <p:par>
                                <p:cTn id="30" presetID="14" presetClass="entr" presetSubtype="10" dur="500" fill="hold" grpId="0" nodeType="with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randombar(horizontal)">
                                      <p:cBhvr>
                                        <p:cTn id="32" dur="500"/>
                                        <p:tgtEl>
                                          <p:spTgt spid="35"/>
                                        </p:tgtEl>
                                      </p:cBhvr>
                                    </p:animEffect>
                                  </p:childTnLst>
                                </p:cTn>
                              </p:par>
                              <p:par>
                                <p:cTn id="33" presetID="14" presetClass="entr" presetSubtype="10" dur="50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randombar(horizontal)">
                                      <p:cBhvr>
                                        <p:cTn id="35" dur="500"/>
                                        <p:tgtEl>
                                          <p:spTgt spid="37"/>
                                        </p:tgtEl>
                                      </p:cBhvr>
                                    </p:animEffect>
                                  </p:childTnLst>
                                </p:cTn>
                              </p:par>
                              <p:par>
                                <p:cTn id="36" presetID="14" presetClass="entr" presetSubtype="10" dur="500" fill="hold" grpId="0" nodeType="withEffect">
                                  <p:stCondLst>
                                    <p:cond delay="0"/>
                                  </p:stCondLst>
                                  <p:childTnLst>
                                    <p:set>
                                      <p:cBhvr>
                                        <p:cTn id="37" dur="1" fill="hold">
                                          <p:stCondLst>
                                            <p:cond delay="0"/>
                                          </p:stCondLst>
                                        </p:cTn>
                                        <p:tgtEl>
                                          <p:spTgt spid="38"/>
                                        </p:tgtEl>
                                        <p:attrNameLst>
                                          <p:attrName>style.visibility</p:attrName>
                                        </p:attrNameLst>
                                      </p:cBhvr>
                                      <p:to>
                                        <p:strVal val="visible"/>
                                      </p:to>
                                    </p:set>
                                    <p:animEffect transition="in" filter="randombar(horizontal)">
                                      <p:cBhvr>
                                        <p:cTn id="38" dur="500"/>
                                        <p:tgtEl>
                                          <p:spTgt spid="38"/>
                                        </p:tgtEl>
                                      </p:cBhvr>
                                    </p:animEffect>
                                  </p:childTnLst>
                                </p:cTn>
                              </p:par>
                              <p:par>
                                <p:cTn id="39" presetID="14" presetClass="entr" presetSubtype="10" dur="500" fill="hold" nodeType="with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randombar(horizontal)">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21" grpId="0"/>
      <p:bldP spid="22" grpId="0"/>
      <p:bldP spid="23" grpId="0"/>
      <p:bldP spid="24" grpId="0"/>
      <p:bldP spid="34" grpId="0"/>
      <p:bldP spid="35" grpId="0"/>
      <p:bldP spid="37" grpId="0"/>
      <p:bldP spid="38"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1095340" y="1149292"/>
            <a:ext cx="10329253" cy="861610"/>
            <a:chOff x="1095340" y="1209106"/>
            <a:chExt cx="10401260" cy="861610"/>
          </a:xfrm>
        </p:grpSpPr>
        <p:sp>
          <p:nvSpPr>
            <p:cNvPr id="18" name="矩形 17"/>
            <p:cNvSpPr/>
            <p:nvPr/>
          </p:nvSpPr>
          <p:spPr>
            <a:xfrm>
              <a:off x="1200180" y="1256566"/>
              <a:ext cx="10223909" cy="7940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5F5E5C"/>
                  </a:solidFill>
                  <a:latin typeface="微软雅黑" panose="020b0503020204020204" pitchFamily="34" charset="-122"/>
                  <a:ea typeface="微软雅黑" panose="020b0503020204020204" pitchFamily="34" charset="-122"/>
                </a:rPr>
                <a:t>（</a:t>
              </a:r>
              <a:r>
                <a:rPr lang="en-US" altLang="zh-CN" sz="2000">
                  <a:solidFill>
                    <a:srgbClr val="5F5E5C"/>
                  </a:solidFill>
                  <a:latin typeface="微软雅黑" panose="020b0503020204020204" pitchFamily="34" charset="-122"/>
                  <a:ea typeface="微软雅黑" panose="020b0503020204020204" pitchFamily="34" charset="-122"/>
                </a:rPr>
                <a:t>2</a:t>
              </a:r>
              <a:r>
                <a:rPr lang="zh-CN" altLang="en-US" sz="2000">
                  <a:solidFill>
                    <a:srgbClr val="5F5E5C"/>
                  </a:solidFill>
                  <a:latin typeface="微软雅黑" panose="020b0503020204020204" pitchFamily="34" charset="-122"/>
                  <a:ea typeface="微软雅黑" panose="020b0503020204020204" pitchFamily="34" charset="-122"/>
                </a:rPr>
                <a:t>）根据“制造费用明细表”资料将归集的制造费用采用“当月分配法”在</a:t>
              </a:r>
              <a:r>
                <a:rPr lang="en-US" altLang="zh-CN" sz="2000">
                  <a:solidFill>
                    <a:srgbClr val="5F5E5C"/>
                  </a:solidFill>
                  <a:latin typeface="微软雅黑" panose="020b0503020204020204" pitchFamily="34" charset="-122"/>
                  <a:ea typeface="微软雅黑" panose="020b0503020204020204" pitchFamily="34" charset="-122"/>
                </a:rPr>
                <a:t>901</a:t>
              </a:r>
              <a:r>
                <a:rPr lang="zh-CN" altLang="en-US" sz="2000">
                  <a:solidFill>
                    <a:srgbClr val="5F5E5C"/>
                  </a:solidFill>
                  <a:latin typeface="微软雅黑" panose="020b0503020204020204" pitchFamily="34" charset="-122"/>
                  <a:ea typeface="微软雅黑" panose="020b0503020204020204" pitchFamily="34" charset="-122"/>
                </a:rPr>
                <a:t>甲产品、</a:t>
              </a:r>
              <a:r>
                <a:rPr lang="en-US" altLang="zh-CN" sz="2000">
                  <a:solidFill>
                    <a:srgbClr val="5F5E5C"/>
                  </a:solidFill>
                  <a:latin typeface="微软雅黑" panose="020b0503020204020204" pitchFamily="34" charset="-122"/>
                  <a:ea typeface="微软雅黑" panose="020b0503020204020204" pitchFamily="34" charset="-122"/>
                </a:rPr>
                <a:t>902</a:t>
              </a:r>
              <a:r>
                <a:rPr lang="zh-CN" altLang="en-US" sz="2000">
                  <a:solidFill>
                    <a:srgbClr val="5F5E5C"/>
                  </a:solidFill>
                  <a:latin typeface="微软雅黑" panose="020b0503020204020204" pitchFamily="34" charset="-122"/>
                  <a:ea typeface="微软雅黑" panose="020b0503020204020204" pitchFamily="34" charset="-122"/>
                </a:rPr>
                <a:t>乙产品和</a:t>
              </a:r>
              <a:r>
                <a:rPr lang="en-US" altLang="zh-CN" sz="2000">
                  <a:solidFill>
                    <a:srgbClr val="5F5E5C"/>
                  </a:solidFill>
                  <a:latin typeface="微软雅黑" panose="020b0503020204020204" pitchFamily="34" charset="-122"/>
                  <a:ea typeface="微软雅黑" panose="020b0503020204020204" pitchFamily="34" charset="-122"/>
                </a:rPr>
                <a:t>1001</a:t>
              </a:r>
              <a:r>
                <a:rPr lang="zh-CN" altLang="en-US" sz="2000">
                  <a:solidFill>
                    <a:srgbClr val="5F5E5C"/>
                  </a:solidFill>
                  <a:latin typeface="微软雅黑" panose="020b0503020204020204" pitchFamily="34" charset="-122"/>
                  <a:ea typeface="微软雅黑" panose="020b0503020204020204" pitchFamily="34" charset="-122"/>
                </a:rPr>
                <a:t>丙产品之间进行分配，并编制“制造费用分配表”，如表</a:t>
              </a:r>
              <a:r>
                <a:rPr lang="en-US" altLang="zh-CN" sz="2000">
                  <a:solidFill>
                    <a:srgbClr val="5F5E5C"/>
                  </a:solidFill>
                  <a:latin typeface="微软雅黑" panose="020b0503020204020204" pitchFamily="34" charset="-122"/>
                  <a:ea typeface="微软雅黑" panose="020b0503020204020204" pitchFamily="34" charset="-122"/>
                </a:rPr>
                <a:t>5-6</a:t>
              </a:r>
              <a:r>
                <a:rPr lang="zh-CN" altLang="en-US" sz="2000">
                  <a:solidFill>
                    <a:srgbClr val="5F5E5C"/>
                  </a:solidFill>
                  <a:latin typeface="微软雅黑" panose="020b0503020204020204" pitchFamily="34" charset="-122"/>
                  <a:ea typeface="微软雅黑" panose="020b0503020204020204" pitchFamily="34" charset="-122"/>
                </a:rPr>
                <a:t>所示。</a:t>
              </a:r>
            </a:p>
          </p:txBody>
        </p:sp>
        <p:sp>
          <p:nvSpPr>
            <p:cNvPr id="19" name="矩形 18"/>
            <p:cNvSpPr/>
            <p:nvPr/>
          </p:nvSpPr>
          <p:spPr>
            <a:xfrm>
              <a:off x="1095340" y="1209106"/>
              <a:ext cx="10401260" cy="861610"/>
            </a:xfrm>
            <a:prstGeom prst="rect">
              <a:avLst/>
            </a:prstGeom>
            <a:noFill/>
            <a:ln w="19050">
              <a:solidFill>
                <a:schemeClr val="bg1">
                  <a:lumMod val="95000"/>
                </a:schemeClr>
              </a:solidFill>
              <a:prstDash val="solid"/>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20" name="矩形 19"/>
          <p:cNvSpPr/>
          <p:nvPr/>
        </p:nvSpPr>
        <p:spPr>
          <a:xfrm>
            <a:off x="1023900" y="2164794"/>
            <a:ext cx="10544708" cy="400110"/>
          </a:xfrm>
          <a:prstGeom prst="rect">
            <a:avLst/>
          </a:prstGeom>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latin typeface="微软雅黑" panose="020b0503020204020204" pitchFamily="34" charset="-122"/>
                <a:ea typeface="微软雅黑" panose="020b0503020204020204" pitchFamily="34" charset="-122"/>
              </a:rPr>
              <a:t>表</a:t>
            </a:r>
            <a:r>
              <a:rPr lang="en-US" altLang="zh-CN" sz="2000">
                <a:solidFill>
                  <a:schemeClr val="accent1"/>
                </a:solidFill>
                <a:latin typeface="微软雅黑" panose="020b0503020204020204" pitchFamily="34" charset="-122"/>
                <a:ea typeface="微软雅黑" panose="020b0503020204020204" pitchFamily="34" charset="-122"/>
              </a:rPr>
              <a:t>5-6  </a:t>
            </a:r>
            <a:r>
              <a:rPr lang="zh-CN" altLang="en-US" sz="2000">
                <a:solidFill>
                  <a:schemeClr val="accent1"/>
                </a:solidFill>
                <a:latin typeface="微软雅黑" panose="020b0503020204020204" pitchFamily="34" charset="-122"/>
                <a:ea typeface="微软雅黑" panose="020b0503020204020204" pitchFamily="34" charset="-122"/>
              </a:rPr>
              <a:t>制造费用分配表</a:t>
            </a:r>
            <a:endParaRPr lang="zh-CN" altLang="en-US" sz="2000">
              <a:solidFill>
                <a:srgbClr val="5F5E5C"/>
              </a:solidFill>
              <a:latin typeface="微软雅黑" panose="020b0503020204020204" pitchFamily="34" charset="-122"/>
              <a:ea typeface="微软雅黑" panose="020b0503020204020204" pitchFamily="34" charset="-122"/>
            </a:endParaRPr>
          </a:p>
        </p:txBody>
      </p:sp>
      <p:graphicFrame>
        <p:nvGraphicFramePr>
          <p:cNvPr id="2" name="表格 1"/>
          <p:cNvGraphicFramePr>
            <a:graphicFrameLocks noGrp="1"/>
          </p:cNvGraphicFramePr>
          <p:nvPr/>
        </p:nvGraphicFramePr>
        <p:xfrm>
          <a:off x="1023900" y="2599184"/>
          <a:ext cx="10544708" cy="1621905"/>
        </p:xfrm>
        <a:graphic>
          <a:graphicData uri="http://schemas.openxmlformats.org/drawingml/2006/table">
            <a:tbl>
              <a:tblPr firstRow="1" firstCol="1" bandRow="1">
                <a:tableStyleId>{5C22544A-7EE6-4342-B048-85BDC9FD1C3A}</a:tableStyleId>
              </a:tblPr>
              <a:tblGrid>
                <a:gridCol w="2028829"/>
                <a:gridCol w="1446191"/>
                <a:gridCol w="2794842"/>
                <a:gridCol w="2359164"/>
                <a:gridCol w="1915682"/>
              </a:tblGrid>
              <a:tr h="324381">
                <a:tc>
                  <a:txBody>
                    <a:bodyPr vert="horz" wrap="square"/>
                    <a:lstStyle/>
                    <a:p>
                      <a:pPr algn="ctr">
                        <a:spcBef>
                          <a:spcPts val="300"/>
                        </a:spcBef>
                        <a:spcAft>
                          <a:spcPts val="300"/>
                        </a:spcAft>
                      </a:pPr>
                      <a:r>
                        <a:rPr lang="zh-CN" sz="2000" b="0" kern="100">
                          <a:effectLst/>
                        </a:rPr>
                        <a:t>批</a:t>
                      </a:r>
                      <a:r>
                        <a:rPr lang="en-US" sz="2000" b="0" kern="100">
                          <a:effectLst/>
                        </a:rPr>
                        <a:t>  </a:t>
                      </a:r>
                      <a:r>
                        <a:rPr lang="zh-CN" sz="2000" b="0" kern="100">
                          <a:effectLst/>
                        </a:rPr>
                        <a:t>次</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产品名称</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分配标准（实际工时）</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分配率</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c>
                  <a:txBody>
                    <a:bodyPr vert="horz" wrap="square"/>
                    <a:lstStyle/>
                    <a:p>
                      <a:pPr algn="ctr">
                        <a:spcBef>
                          <a:spcPts val="300"/>
                        </a:spcBef>
                        <a:spcAft>
                          <a:spcPts val="300"/>
                        </a:spcAft>
                      </a:pPr>
                      <a:r>
                        <a:rPr lang="zh-CN" sz="2000" b="0" kern="100">
                          <a:effectLst/>
                        </a:rPr>
                        <a:t>分配金额</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tx2">
                        <a:lumMod val="60000"/>
                        <a:lumOff val="40000"/>
                      </a:schemeClr>
                    </a:solidFill>
                  </a:tcPr>
                </a:tc>
              </a:tr>
              <a:tr h="324381">
                <a:tc>
                  <a:txBody>
                    <a:bodyPr vert="horz" wrap="square"/>
                    <a:lstStyle/>
                    <a:p>
                      <a:pPr algn="ctr">
                        <a:spcBef>
                          <a:spcPts val="300"/>
                        </a:spcBef>
                        <a:spcAft>
                          <a:spcPts val="300"/>
                        </a:spcAft>
                      </a:pPr>
                      <a:r>
                        <a:rPr lang="en-US" sz="2000" b="0" kern="100">
                          <a:solidFill>
                            <a:schemeClr val="dk1"/>
                          </a:solidFill>
                          <a:effectLst/>
                          <a:latin typeface="+mn-lt"/>
                          <a:ea typeface="+mn-ea"/>
                          <a:cs typeface="+mn-cs"/>
                        </a:rPr>
                        <a:t>901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zh-CN" sz="2000" b="0" kern="100">
                          <a:effectLst/>
                        </a:rPr>
                        <a:t>甲产品</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300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4 953</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24381">
                <a:tc>
                  <a:txBody>
                    <a:bodyPr vert="horz" wrap="square"/>
                    <a:lstStyle/>
                    <a:p>
                      <a:pPr marL="0" algn="ctr" defTabSz="914400" rtl="0" eaLnBrk="1" latinLnBrk="0" hangingPunct="1">
                        <a:spcBef>
                          <a:spcPts val="300"/>
                        </a:spcBef>
                        <a:spcAft>
                          <a:spcPts val="300"/>
                        </a:spcAft>
                      </a:pPr>
                      <a:r>
                        <a:rPr lang="en-US" sz="2000" b="0" kern="100">
                          <a:solidFill>
                            <a:schemeClr val="dk1"/>
                          </a:solidFill>
                          <a:effectLst/>
                          <a:latin typeface="+mn-lt"/>
                          <a:ea typeface="+mn-ea"/>
                          <a:cs typeface="+mn-cs"/>
                        </a:rPr>
                        <a:t>902</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240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3 962</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24381">
                <a:tc>
                  <a:txBody>
                    <a:bodyPr vert="horz" wrap="square"/>
                    <a:lstStyle/>
                    <a:p>
                      <a:pPr marL="0" algn="ctr" defTabSz="914400" rtl="0" eaLnBrk="1" latinLnBrk="0" hangingPunct="1">
                        <a:spcBef>
                          <a:spcPts val="300"/>
                        </a:spcBef>
                        <a:spcAft>
                          <a:spcPts val="300"/>
                        </a:spcAft>
                      </a:pPr>
                      <a:r>
                        <a:rPr lang="en-US" sz="2000" b="0" kern="100">
                          <a:solidFill>
                            <a:schemeClr val="dk1"/>
                          </a:solidFill>
                          <a:effectLst/>
                          <a:latin typeface="+mn-lt"/>
                          <a:ea typeface="+mn-ea"/>
                          <a:cs typeface="+mn-cs"/>
                        </a:rPr>
                        <a:t>1001</a:t>
                      </a:r>
                      <a:endParaRPr lang="zh-CN" sz="2000" b="0" kern="100">
                        <a:solidFill>
                          <a:schemeClr val="dk1"/>
                        </a:solidFill>
                        <a:effectLst/>
                        <a:latin typeface="+mn-lt"/>
                        <a:ea typeface="+mn-ea"/>
                        <a:cs typeface="+mn-cs"/>
                      </a:endParaRPr>
                    </a:p>
                  </a:txBody>
                  <a:tcPr marL="68580" marR="68580" marT="0" marB="0" anchor="ctr">
                    <a:solidFill>
                      <a:schemeClr val="accent1">
                        <a:lumMod val="20000"/>
                        <a:lumOff val="80000"/>
                      </a:schemeClr>
                    </a:solidFill>
                  </a:tcPr>
                </a:tc>
                <a:tc>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丙产品</a:t>
                      </a: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200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 3 305</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r h="324381">
                <a:tc gridSpan="2">
                  <a:txBody>
                    <a:bodyPr vert="horz" wrap="square"/>
                    <a:lstStyle/>
                    <a:p>
                      <a:pPr marL="0" algn="ctr" defTabSz="914400" rtl="0" eaLnBrk="1" latinLnBrk="0" hangingPunct="1">
                        <a:spcBef>
                          <a:spcPts val="300"/>
                        </a:spcBef>
                        <a:spcAft>
                          <a:spcPts val="300"/>
                        </a:spcAft>
                      </a:pPr>
                      <a:r>
                        <a:rPr lang="zh-CN" sz="2000" b="0" kern="100">
                          <a:solidFill>
                            <a:schemeClr val="dk1"/>
                          </a:solidFill>
                          <a:effectLst/>
                          <a:latin typeface="+mn-lt"/>
                          <a:ea typeface="+mn-ea"/>
                          <a:cs typeface="+mn-cs"/>
                        </a:rPr>
                        <a:t>合</a:t>
                      </a:r>
                      <a:r>
                        <a:rPr lang="en-US" sz="2000" b="0" kern="100">
                          <a:solidFill>
                            <a:schemeClr val="dk1"/>
                          </a:solidFill>
                          <a:effectLst/>
                          <a:latin typeface="+mn-lt"/>
                          <a:ea typeface="+mn-ea"/>
                          <a:cs typeface="+mn-cs"/>
                        </a:rPr>
                        <a:t>  </a:t>
                      </a:r>
                      <a:r>
                        <a:rPr lang="zh-CN" sz="2000" b="0" kern="100">
                          <a:solidFill>
                            <a:schemeClr val="dk1"/>
                          </a:solidFill>
                          <a:effectLst/>
                          <a:latin typeface="+mn-lt"/>
                          <a:ea typeface="+mn-ea"/>
                          <a:cs typeface="+mn-cs"/>
                        </a:rPr>
                        <a:t>计</a:t>
                      </a:r>
                    </a:p>
                  </a:txBody>
                  <a:tcPr marL="68580" marR="68580" marT="0" marB="0" anchor="ctr">
                    <a:solidFill>
                      <a:schemeClr val="accent1">
                        <a:lumMod val="20000"/>
                        <a:lumOff val="80000"/>
                      </a:schemeClr>
                    </a:solidFill>
                  </a:tcPr>
                </a:tc>
                <a:tc hMerge="1">
                  <a:txBody>
                    <a:bodyPr vert="horz" wrap="square"/>
                    <a:lstStyle/>
                    <a:p>
                      <a:endParaRPr lang="zh-CN"/>
                    </a:p>
                  </a:txBody>
                  <a:tcPr/>
                </a:tc>
                <a:tc>
                  <a:txBody>
                    <a:bodyPr vert="horz" wrap="square"/>
                    <a:lstStyle/>
                    <a:p>
                      <a:pPr algn="ctr">
                        <a:spcBef>
                          <a:spcPts val="300"/>
                        </a:spcBef>
                        <a:spcAft>
                          <a:spcPts val="300"/>
                        </a:spcAft>
                      </a:pPr>
                      <a:r>
                        <a:rPr lang="en-US" sz="2000" b="0" kern="100">
                          <a:effectLst/>
                        </a:rPr>
                        <a:t>740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12 220</a:t>
                      </a:r>
                      <a:r>
                        <a:rPr lang="zh-CN" sz="2000" b="0" kern="100">
                          <a:effectLst/>
                        </a:rPr>
                        <a:t>÷</a:t>
                      </a:r>
                      <a:r>
                        <a:rPr lang="en-US" sz="2000" b="0" kern="100">
                          <a:effectLst/>
                        </a:rPr>
                        <a:t>740</a:t>
                      </a:r>
                      <a:r>
                        <a:rPr lang="zh-CN" sz="2000" b="0" kern="100">
                          <a:effectLst/>
                        </a:rPr>
                        <a:t>＝</a:t>
                      </a:r>
                      <a:r>
                        <a:rPr lang="en-US" sz="2000" b="0" kern="100">
                          <a:effectLst/>
                        </a:rPr>
                        <a:t>16.51</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c>
                  <a:txBody>
                    <a:bodyPr vert="horz" wrap="square"/>
                    <a:lstStyle/>
                    <a:p>
                      <a:pPr algn="ctr">
                        <a:spcBef>
                          <a:spcPts val="300"/>
                        </a:spcBef>
                        <a:spcAft>
                          <a:spcPts val="300"/>
                        </a:spcAft>
                      </a:pPr>
                      <a:r>
                        <a:rPr lang="en-US" sz="2000" b="0" kern="100">
                          <a:effectLst/>
                        </a:rPr>
                        <a:t>12 220</a:t>
                      </a:r>
                      <a:endParaRPr lang="zh-CN" sz="2000" b="0" kern="100">
                        <a:effectLst/>
                        <a:latin typeface="Times New Roman" panose="02020603050405020304"/>
                        <a:ea typeface="宋体" panose="02010600030101010101" pitchFamily="2" charset="-122"/>
                      </a:endParaRPr>
                    </a:p>
                  </a:txBody>
                  <a:tcPr marL="68580" marR="68580" marT="0" marB="0" anchor="ctr">
                    <a:solidFill>
                      <a:schemeClr val="accent1">
                        <a:lumMod val="20000"/>
                        <a:lumOff val="80000"/>
                      </a:schemeClr>
                    </a:solidFill>
                  </a:tcPr>
                </a:tc>
              </a:tr>
            </a:tbl>
          </a:graphicData>
        </a:graphic>
      </p:graphicFrame>
      <p:grpSp>
        <p:nvGrpSpPr>
          <p:cNvPr id="24" name="组合 23"/>
          <p:cNvGrpSpPr/>
          <p:nvPr/>
        </p:nvGrpSpPr>
        <p:grpSpPr>
          <a:xfrm>
            <a:off x="1074186" y="4437112"/>
            <a:ext cx="10494422" cy="2051361"/>
            <a:chOff x="1002178" y="1484784"/>
            <a:chExt cx="10494422" cy="2051361"/>
          </a:xfrm>
        </p:grpSpPr>
        <p:sp>
          <p:nvSpPr>
            <p:cNvPr id="25" name="矩形 24"/>
            <p:cNvSpPr/>
            <p:nvPr/>
          </p:nvSpPr>
          <p:spPr>
            <a:xfrm>
              <a:off x="1271464" y="1520209"/>
              <a:ext cx="9721080" cy="201593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en-US" sz="2000">
                  <a:solidFill>
                    <a:srgbClr val="5F5E5C"/>
                  </a:solidFill>
                  <a:latin typeface="微软雅黑" panose="020b0503020204020204" pitchFamily="34" charset="-122"/>
                  <a:ea typeface="微软雅黑" panose="020b0503020204020204" pitchFamily="34" charset="-122"/>
                </a:rPr>
                <a:t>根据制造费用分配表，编制如下会计分录：</a:t>
              </a:r>
            </a:p>
            <a:p>
              <a:pPr>
                <a:lnSpc>
                  <a:spcPct val="125000"/>
                </a:lnSpc>
              </a:pPr>
              <a:r>
                <a:rPr lang="zh-CN" altLang="en-US" sz="2000">
                  <a:solidFill>
                    <a:schemeClr val="accent2"/>
                  </a:solidFill>
                  <a:latin typeface="微软雅黑" panose="020b0503020204020204" pitchFamily="34" charset="-122"/>
                  <a:ea typeface="微软雅黑" panose="020b0503020204020204" pitchFamily="34" charset="-122"/>
                </a:rPr>
                <a:t>借：</a:t>
              </a:r>
              <a:r>
                <a:rPr lang="zh-CN" altLang="en-US" sz="2000">
                  <a:solidFill>
                    <a:srgbClr val="5F5E5C"/>
                  </a:solidFill>
                  <a:latin typeface="微软雅黑" panose="020b0503020204020204" pitchFamily="34" charset="-122"/>
                  <a:ea typeface="微软雅黑" panose="020b0503020204020204" pitchFamily="34" charset="-122"/>
                </a:rPr>
                <a:t>生产成本</a:t>
              </a:r>
              <a:r>
                <a:rPr lang="en-US" altLang="zh-CN" sz="2000">
                  <a:solidFill>
                    <a:srgbClr val="5F5E5C"/>
                  </a:solidFill>
                  <a:latin typeface="微软雅黑" panose="020b0503020204020204" pitchFamily="34" charset="-122"/>
                  <a:ea typeface="微软雅黑" panose="020b0503020204020204" pitchFamily="34" charset="-122"/>
                </a:rPr>
                <a:t>——901</a:t>
              </a:r>
              <a:r>
                <a:rPr lang="zh-CN" altLang="en-US" sz="2000">
                  <a:solidFill>
                    <a:srgbClr val="5F5E5C"/>
                  </a:solidFill>
                  <a:latin typeface="微软雅黑" panose="020b0503020204020204" pitchFamily="34" charset="-122"/>
                  <a:ea typeface="微软雅黑" panose="020b0503020204020204" pitchFamily="34" charset="-122"/>
                </a:rPr>
                <a:t>甲产品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4 </a:t>
              </a:r>
              <a:r>
                <a:rPr lang="en-US" altLang="zh-CN" sz="2000">
                  <a:solidFill>
                    <a:srgbClr val="5F5E5C"/>
                  </a:solidFill>
                  <a:latin typeface="微软雅黑" panose="020b0503020204020204" pitchFamily="34" charset="-122"/>
                  <a:ea typeface="微软雅黑" panose="020b0503020204020204" pitchFamily="34" charset="-122"/>
                </a:rPr>
                <a:t>953</a:t>
              </a:r>
            </a:p>
            <a:p>
              <a:pPr>
                <a:lnSpc>
                  <a:spcPct val="125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902</a:t>
              </a:r>
              <a:r>
                <a:rPr lang="zh-CN" altLang="en-US" sz="2000">
                  <a:solidFill>
                    <a:srgbClr val="5F5E5C"/>
                  </a:solidFill>
                  <a:latin typeface="微软雅黑" panose="020b0503020204020204" pitchFamily="34" charset="-122"/>
                  <a:ea typeface="微软雅黑" panose="020b0503020204020204" pitchFamily="34" charset="-122"/>
                </a:rPr>
                <a:t>乙产品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3 </a:t>
              </a:r>
              <a:r>
                <a:rPr lang="en-US" altLang="zh-CN" sz="2000">
                  <a:solidFill>
                    <a:srgbClr val="5F5E5C"/>
                  </a:solidFill>
                  <a:latin typeface="微软雅黑" panose="020b0503020204020204" pitchFamily="34" charset="-122"/>
                  <a:ea typeface="微软雅黑" panose="020b0503020204020204" pitchFamily="34" charset="-122"/>
                </a:rPr>
                <a:t>962</a:t>
              </a:r>
            </a:p>
            <a:p>
              <a:pPr>
                <a:lnSpc>
                  <a:spcPct val="125000"/>
                </a:lnSpc>
              </a:pPr>
              <a:r>
                <a:rPr lang="en-US" altLang="zh-CN" sz="200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        ——</a:t>
              </a:r>
              <a:r>
                <a:rPr lang="en-US" altLang="zh-CN" sz="2000">
                  <a:solidFill>
                    <a:srgbClr val="5F5E5C"/>
                  </a:solidFill>
                  <a:latin typeface="微软雅黑" panose="020b0503020204020204" pitchFamily="34" charset="-122"/>
                  <a:ea typeface="微软雅黑" panose="020b0503020204020204" pitchFamily="34" charset="-122"/>
                </a:rPr>
                <a:t>1001</a:t>
              </a:r>
              <a:r>
                <a:rPr lang="zh-CN" altLang="en-US" sz="2000">
                  <a:solidFill>
                    <a:srgbClr val="5F5E5C"/>
                  </a:solidFill>
                  <a:latin typeface="微软雅黑" panose="020b0503020204020204" pitchFamily="34" charset="-122"/>
                  <a:ea typeface="微软雅黑" panose="020b0503020204020204" pitchFamily="34" charset="-122"/>
                </a:rPr>
                <a:t>丙产品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3 </a:t>
              </a:r>
              <a:r>
                <a:rPr lang="en-US" altLang="zh-CN" sz="2000">
                  <a:solidFill>
                    <a:srgbClr val="5F5E5C"/>
                  </a:solidFill>
                  <a:latin typeface="微软雅黑" panose="020b0503020204020204" pitchFamily="34" charset="-122"/>
                  <a:ea typeface="微软雅黑" panose="020b0503020204020204" pitchFamily="34" charset="-122"/>
                </a:rPr>
                <a:t>305</a:t>
              </a:r>
            </a:p>
            <a:p>
              <a:pPr>
                <a:lnSpc>
                  <a:spcPct val="125000"/>
                </a:lnSpc>
              </a:pPr>
              <a:r>
                <a:rPr lang="zh-CN" altLang="en-US" sz="2000" smtClean="0">
                  <a:solidFill>
                    <a:schemeClr val="accent1"/>
                  </a:solidFill>
                  <a:latin typeface="微软雅黑" panose="020b0503020204020204" pitchFamily="34" charset="-122"/>
                  <a:ea typeface="微软雅黑" panose="020b0503020204020204" pitchFamily="34" charset="-122"/>
                </a:rPr>
                <a:t>      贷</a:t>
              </a:r>
              <a:r>
                <a:rPr lang="zh-CN" altLang="en-US" sz="2000">
                  <a:solidFill>
                    <a:schemeClr val="accent1"/>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制造费用</a:t>
              </a:r>
              <a:r>
                <a:rPr lang="en-US" altLang="zh-CN" sz="2000">
                  <a:solidFill>
                    <a:srgbClr val="5F5E5C"/>
                  </a:solidFill>
                  <a:latin typeface="微软雅黑" panose="020b0503020204020204" pitchFamily="34" charset="-122"/>
                  <a:ea typeface="微软雅黑" panose="020b0503020204020204" pitchFamily="34" charset="-122"/>
                </a:rPr>
                <a:t>——</a:t>
              </a:r>
              <a:r>
                <a:rPr lang="zh-CN" altLang="en-US" sz="2000">
                  <a:solidFill>
                    <a:srgbClr val="5F5E5C"/>
                  </a:solidFill>
                  <a:latin typeface="微软雅黑" panose="020b0503020204020204" pitchFamily="34" charset="-122"/>
                  <a:ea typeface="微软雅黑" panose="020b0503020204020204" pitchFamily="34" charset="-122"/>
                </a:rPr>
                <a:t>基本生产车间	</a:t>
              </a:r>
              <a:r>
                <a:rPr lang="zh-CN" altLang="en-US" sz="2000" smtClean="0">
                  <a:solidFill>
                    <a:srgbClr val="5F5E5C"/>
                  </a:solidFill>
                  <a:latin typeface="微软雅黑" panose="020b0503020204020204" pitchFamily="34" charset="-122"/>
                  <a:ea typeface="微软雅黑" panose="020b0503020204020204" pitchFamily="34" charset="-122"/>
                </a:rPr>
                <a:t>                    </a:t>
              </a:r>
              <a:r>
                <a:rPr lang="en-US" altLang="zh-CN" sz="2000" smtClean="0">
                  <a:solidFill>
                    <a:srgbClr val="5F5E5C"/>
                  </a:solidFill>
                  <a:latin typeface="微软雅黑" panose="020b0503020204020204" pitchFamily="34" charset="-122"/>
                  <a:ea typeface="微软雅黑" panose="020b0503020204020204" pitchFamily="34" charset="-122"/>
                </a:rPr>
                <a:t>12 </a:t>
              </a:r>
              <a:r>
                <a:rPr lang="en-US" altLang="zh-CN" sz="2000">
                  <a:solidFill>
                    <a:srgbClr val="5F5E5C"/>
                  </a:solidFill>
                  <a:latin typeface="微软雅黑" panose="020b0503020204020204" pitchFamily="34" charset="-122"/>
                  <a:ea typeface="微软雅黑" panose="020b0503020204020204" pitchFamily="34" charset="-122"/>
                </a:rPr>
                <a:t>220</a:t>
              </a:r>
            </a:p>
          </p:txBody>
        </p:sp>
        <p:sp>
          <p:nvSpPr>
            <p:cNvPr id="26" name="矩形 25"/>
            <p:cNvSpPr/>
            <p:nvPr/>
          </p:nvSpPr>
          <p:spPr>
            <a:xfrm>
              <a:off x="1002178" y="1484784"/>
              <a:ext cx="10494422" cy="2030800"/>
            </a:xfrm>
            <a:prstGeom prst="rect">
              <a:avLst/>
            </a:prstGeom>
            <a:noFill/>
            <a:ln w="12700">
              <a:solidFill>
                <a:srgbClr val="3B79CE"/>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to="" calcmode="lin" valueType="num">
                                      <p:cBhvr>
                                        <p:cTn id="7" dur="1" fill="hold"/>
                                        <p:tgtEl>
                                          <p:spTgt spid="16"/>
                                        </p:tgtEl>
                                      </p:cBhvr>
                                    </p:anim>
                                  </p:childTnLst>
                                </p:cTn>
                              </p:par>
                            </p:childTnLst>
                          </p:cTn>
                        </p:par>
                        <p:par>
                          <p:cTn id="8" fill="hold" nodeType="afterGroup">
                            <p:stCondLst>
                              <p:cond delay="1"/>
                            </p:stCondLst>
                            <p:childTnLst>
                              <p:par>
                                <p:cTn id="9" presetID="10" presetClass="entr" presetSubtype="0" dur="500" fill="hold" grpId="0"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par>
                                <p:cTn id="12" presetID="10" presetClass="entr" presetSubtype="0" dur="500" fill="hold" nodeType="with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500"/>
                                        <p:tgtEl>
                                          <p:spTgt spid="2"/>
                                        </p:tgtEl>
                                      </p:cBhvr>
                                    </p:animEffect>
                                  </p:childTnLst>
                                </p:cTn>
                              </p:par>
                            </p:childTnLst>
                          </p:cTn>
                        </p:par>
                        <p:par>
                          <p:cTn id="15" fill="hold" nodeType="afterGroup">
                            <p:stCondLst>
                              <p:cond delay="501"/>
                            </p:stCondLst>
                            <p:childTnLst>
                              <p:par>
                                <p:cTn id="16" presetID="24" presetClass="entr" presetSubtype="0" dur="1" fill="hold" nodeType="afterEffect">
                                  <p:stCondLst>
                                    <p:cond delay="0"/>
                                  </p:stCondLst>
                                  <p:childTnLst>
                                    <p:set>
                                      <p:cBhvr>
                                        <p:cTn id="17" dur="1" fill="hold">
                                          <p:stCondLst>
                                            <p:cond delay="0"/>
                                          </p:stCondLst>
                                        </p:cTn>
                                        <p:tgtEl>
                                          <p:spTgt spid="24"/>
                                        </p:tgtEl>
                                        <p:attrNameLst>
                                          <p:attrName>style.visibility</p:attrName>
                                        </p:attrNameLst>
                                      </p:cBhvr>
                                      <p:to>
                                        <p:strVal val="visible"/>
                                      </p:to>
                                    </p:set>
                                    <p:anim to="" calcmode="lin" valueType="num">
                                      <p:cBhvr>
                                        <p:cTn id="18" dur="1" fill="hold"/>
                                        <p:tgtEl>
                                          <p:spTgt spid="2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https://d.book118.com/127105002041006041</a:t>
            </a:r>
          </a:p>
        </p:txBody>
      </p:sp>
    </p:spTree>
  </p:cSld>
  <p:clrMapOvr>
    <a:masterClrMapping/>
  </p:clrMapOvr>
  <p:transition/>
  <p:timing/>
</p:sld>
</file>

<file path=ppt/tags/tag1.xml><?xml version="1.0" encoding="utf-8"?>
<p:tagLst xmlns:p="http://schemas.openxmlformats.org/presentationml/2006/main">
  <p:tag name="MH" val="20160906144436"/>
  <p:tag name="MH_LIBRARY" val="GRAPHIC"/>
  <p:tag name="MH_ORDER" val="1"/>
  <p:tag name="MH_TYPE" val="SubTitle"/>
</p:tagLst>
</file>

<file path=ppt/tags/tag2.xml><?xml version="1.0" encoding="utf-8"?>
<p:tagLst xmlns:p="http://schemas.openxmlformats.org/presentationml/2006/main">
  <p:tag name="MH" val="20160906144436"/>
  <p:tag name="MH_LIBRARY" val="GRAPHIC"/>
  <p:tag name="MH_ORDER" val="1"/>
  <p:tag name="MH_TYPE" val="Other"/>
</p:tagLst>
</file>

<file path=ppt/tags/tag3.xml><?xml version="1.0" encoding="utf-8"?>
<p:tagLst xmlns:p="http://schemas.openxmlformats.org/presentationml/2006/main">
  <p:tag name="MH" val="20160906144436"/>
  <p:tag name="MH_LIBRARY" val="GRAPHIC"/>
  <p:tag name="MH_ORDER" val="1"/>
  <p:tag name="MH_TYPE" val="SubTitle"/>
</p:tagLst>
</file>

<file path=ppt/tags/tag4.xml><?xml version="1.0" encoding="utf-8"?>
<p:tagLst xmlns:p="http://schemas.openxmlformats.org/presentationml/2006/main">
  <p:tag name="MH" val="20160906144436"/>
  <p:tag name="MH_LIBRARY" val="GRAPHIC"/>
  <p:tag name="MH_ORDER" val="1"/>
  <p:tag name="MH_TYPE" val="Other"/>
</p:tagLst>
</file>

<file path=ppt/tags/tag5.xml><?xml version="1.0" encoding="utf-8"?>
<p:tagLst xmlns:p="http://schemas.openxmlformats.org/presentationml/2006/main">
  <p:tag name="MH" val="20160906144436"/>
  <p:tag name="MH_LIBRARY" val="GRAPHIC"/>
  <p:tag name="MH_ORDER" val="1"/>
  <p:tag name="MH_TYPE" val="SubTitle"/>
</p:tagLst>
</file>

<file path=ppt/tags/tag6.xml><?xml version="1.0" encoding="utf-8"?>
<p:tagLst xmlns:p="http://schemas.openxmlformats.org/presentationml/2006/main">
  <p:tag name="MH" val="20160906144436"/>
  <p:tag name="MH_LIBRARY" val="GRAPHIC"/>
  <p:tag name="MH_ORDER" val="1"/>
  <p:tag name="MH_TYPE" val="Other"/>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22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22</vt:i4>
      </vt:variant>
    </vt:vector>
  </HeadingPairs>
  <TitlesOfParts>
    <vt:vector baseType="lpstr" size="34">
      <vt:lpstr>Arial</vt:lpstr>
      <vt:lpstr>Calibri</vt:lpstr>
      <vt:lpstr>宋体</vt:lpstr>
      <vt:lpstr>Arial Unicode MS</vt:lpstr>
      <vt:lpstr>华康俪金黑W8(P)</vt:lpstr>
      <vt:lpstr>经典繁仿黑</vt:lpstr>
      <vt:lpstr>微软雅黑</vt:lpstr>
      <vt:lpstr>专业字体设计服务/WWW.ZTSGC.COM/</vt:lpstr>
      <vt:lpstr>Impact</vt:lpstr>
      <vt:lpstr>Wingdings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2024-09-13T23:57:07.941</cp:lastPrinted>
  <dcterms:created xsi:type="dcterms:W3CDTF">2024-09-13T15:57:07Z</dcterms:created>
  <dcterms:modified xsi:type="dcterms:W3CDTF">2024-09-13T15:57:10Z</dcterms:modified>
</cp:coreProperties>
</file>