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3" r:id="rId42"/>
    <p:sldId id="375" r:id="rId43"/>
  </p:sldIdLst>
  <p:sldSz cx="12192000" cy="6858000"/>
  <p:notesSz cx="6858000" cy="9144000"/>
  <p:custDataLst>
    <p:tags r:id="rId4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slide" Target="slides/slide40.xml" /><Relationship Id="rId44" Type="http://schemas.openxmlformats.org/officeDocument/2006/relationships/tags" Target="tags/tag65.xml" /><Relationship Id="rId45" Type="http://schemas.openxmlformats.org/officeDocument/2006/relationships/presProps" Target="presProps.xml" /><Relationship Id="rId46" Type="http://schemas.openxmlformats.org/officeDocument/2006/relationships/viewProps" Target="viewProps.xml" /><Relationship Id="rId47" Type="http://schemas.openxmlformats.org/officeDocument/2006/relationships/theme" Target="theme/theme1.xml" /><Relationship Id="rId48"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_rels/notesSlide29.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_rels/notesSlide30.xml.rels>&#65279;<?xml version="1.0" encoding="utf-8" standalone="yes"?><Relationships xmlns="http://schemas.openxmlformats.org/package/2006/relationships"><Relationship Id="rId1" Type="http://schemas.openxmlformats.org/officeDocument/2006/relationships/slide" Target="../slides/slide32.xml" /><Relationship Id="rId2" Type="http://schemas.openxmlformats.org/officeDocument/2006/relationships/notesMaster" Target="../notesMasters/notesMaster1.xml" /></Relationships>
</file>

<file path=ppt/notesSlides/_rels/notesSlide31.xml.rels>&#65279;<?xml version="1.0" encoding="utf-8" standalone="yes"?><Relationships xmlns="http://schemas.openxmlformats.org/package/2006/relationships"><Relationship Id="rId1" Type="http://schemas.openxmlformats.org/officeDocument/2006/relationships/slide" Target="../slides/slide33.xml" /><Relationship Id="rId2" Type="http://schemas.openxmlformats.org/officeDocument/2006/relationships/notesMaster" Target="../notesMasters/notesMaster1.xml" /></Relationships>
</file>

<file path=ppt/notesSlides/_rels/notesSlide32.xml.rels>&#65279;<?xml version="1.0" encoding="utf-8" standalone="yes"?><Relationships xmlns="http://schemas.openxmlformats.org/package/2006/relationships"><Relationship Id="rId1" Type="http://schemas.openxmlformats.org/officeDocument/2006/relationships/slide" Target="../slides/slide34.xml" /><Relationship Id="rId2" Type="http://schemas.openxmlformats.org/officeDocument/2006/relationships/notesMaster" Target="../notesMasters/notesMaster1.xml" /></Relationships>
</file>

<file path=ppt/notesSlides/_rels/notesSlide33.xml.rels>&#65279;<?xml version="1.0" encoding="utf-8" standalone="yes"?><Relationships xmlns="http://schemas.openxmlformats.org/package/2006/relationships"><Relationship Id="rId1" Type="http://schemas.openxmlformats.org/officeDocument/2006/relationships/slide" Target="../slides/slide35.xml" /><Relationship Id="rId2" Type="http://schemas.openxmlformats.org/officeDocument/2006/relationships/notesMaster" Target="../notesMasters/notesMaster1.xml" /></Relationships>
</file>

<file path=ppt/notesSlides/_rels/notesSlide34.xml.rels>&#65279;<?xml version="1.0" encoding="utf-8" standalone="yes"?><Relationships xmlns="http://schemas.openxmlformats.org/package/2006/relationships"><Relationship Id="rId1" Type="http://schemas.openxmlformats.org/officeDocument/2006/relationships/slide" Target="../slides/slide36.xml" /><Relationship Id="rId2" Type="http://schemas.openxmlformats.org/officeDocument/2006/relationships/notesMaster" Target="../notesMasters/notesMaster1.xml" /></Relationships>
</file>

<file path=ppt/notesSlides/_rels/notesSlide35.xml.rels>&#65279;<?xml version="1.0" encoding="utf-8" standalone="yes"?><Relationships xmlns="http://schemas.openxmlformats.org/package/2006/relationships"><Relationship Id="rId1" Type="http://schemas.openxmlformats.org/officeDocument/2006/relationships/slide" Target="../slides/slide37.xml" /><Relationship Id="rId2" Type="http://schemas.openxmlformats.org/officeDocument/2006/relationships/notesMaster" Target="../notesMasters/notesMaster1.xml" /></Relationships>
</file>

<file path=ppt/notesSlides/_rels/notesSlide36.xml.rels>&#65279;<?xml version="1.0" encoding="utf-8" standalone="yes"?><Relationships xmlns="http://schemas.openxmlformats.org/package/2006/relationships"><Relationship Id="rId1" Type="http://schemas.openxmlformats.org/officeDocument/2006/relationships/slide" Target="../slides/slide38.xml" /><Relationship Id="rId2" Type="http://schemas.openxmlformats.org/officeDocument/2006/relationships/notesMaster" Target="../notesMasters/notesMaster1.xml" /></Relationships>
</file>

<file path=ppt/notesSlides/_rels/notesSlide37.xml.rels>&#65279;<?xml version="1.0" encoding="utf-8" standalone="yes"?><Relationships xmlns="http://schemas.openxmlformats.org/package/2006/relationships"><Relationship Id="rId1" Type="http://schemas.openxmlformats.org/officeDocument/2006/relationships/slide" Target="../slides/slide3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3</a:t>
            </a:fld>
            <a:endParaRPr lang="zh-CN" altLang="en-US">
              <a:solidFill>
                <a:prstClr val="black"/>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4</a:t>
            </a:fld>
            <a:endParaRPr lang="zh-CN" altLang="en-US">
              <a:solidFill>
                <a:prstClr val="black"/>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5</a:t>
            </a:fld>
            <a:endParaRPr lang="zh-CN" altLang="en-US">
              <a:solidFill>
                <a:prstClr val="black"/>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6</a:t>
            </a:fld>
            <a:endParaRPr lang="zh-CN" altLang="en-US">
              <a:solidFill>
                <a:prstClr val="black"/>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7</a:t>
            </a:fld>
            <a:endParaRPr lang="zh-CN" altLang="en-US">
              <a:solidFill>
                <a:prstClr val="black"/>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8</a:t>
            </a:fld>
            <a:endParaRPr lang="zh-CN" altLang="en-US">
              <a:solidFill>
                <a:prstClr val="black"/>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9</a:t>
            </a:fld>
            <a:endParaRPr lang="zh-CN" altLang="en-US">
              <a:solidFill>
                <a:prstClr val="black"/>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10</a:t>
            </a:fld>
            <a:endParaRPr lang="zh-CN" altLang="en-US">
              <a:solidFill>
                <a:prstClr val="black"/>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11</a:t>
            </a:fld>
            <a:endParaRPr lang="zh-CN" altLang="en-US">
              <a:solidFill>
                <a:prstClr val="black"/>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12</a:t>
            </a:fld>
            <a:endParaRPr lang="zh-CN" altLang="en-US">
              <a:solidFill>
                <a:prstClr val="black"/>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13</a:t>
            </a:fld>
            <a:endParaRPr lang="zh-CN" altLang="en-US">
              <a:solidFill>
                <a:prstClr val="black"/>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14</a:t>
            </a:fld>
            <a:endParaRPr lang="zh-CN" altLang="en-US">
              <a:solidFill>
                <a:prstClr val="black"/>
              </a:solidFil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15</a:t>
            </a:fld>
            <a:endParaRPr lang="zh-CN" altLang="en-US">
              <a:solidFill>
                <a:prstClr val="black"/>
              </a:solidFil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16</a:t>
            </a:fld>
            <a:endParaRPr lang="zh-CN" altLang="en-US">
              <a:solidFill>
                <a:prstClr val="black"/>
              </a:solidFil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17</a:t>
            </a:fld>
            <a:endParaRPr lang="zh-CN" altLang="en-US">
              <a:solidFill>
                <a:prstClr val="black"/>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18</a:t>
            </a:fld>
            <a:endParaRPr lang="zh-CN" altLang="en-US">
              <a:solidFill>
                <a:prstClr val="black"/>
              </a:solidFil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19</a:t>
            </a:fld>
            <a:endParaRPr lang="zh-CN" altLang="en-US">
              <a:solidFill>
                <a:prstClr val="black"/>
              </a:solidFil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20</a:t>
            </a:fld>
            <a:endParaRPr lang="zh-CN" altLang="en-US">
              <a:solidFill>
                <a:prstClr val="black"/>
              </a:solidFil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21</a:t>
            </a:fld>
            <a:endParaRPr lang="zh-CN" altLang="en-US">
              <a:solidFill>
                <a:prstClr val="black"/>
              </a:solidFill>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22</a:t>
            </a:fld>
            <a:endParaRPr lang="zh-CN" altLang="en-US">
              <a:solidFill>
                <a:prstClr val="black"/>
              </a:solidFill>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23</a:t>
            </a:fld>
            <a:endParaRPr lang="zh-CN" altLang="en-US">
              <a:solidFill>
                <a:prstClr val="black"/>
              </a:solidFill>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24</a:t>
            </a:fld>
            <a:endParaRPr lang="zh-CN" altLang="en-US">
              <a:solidFill>
                <a:prstClr val="black"/>
              </a:solidFill>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25</a:t>
            </a:fld>
            <a:endParaRPr lang="zh-CN" altLang="en-US">
              <a:solidFill>
                <a:prstClr val="black"/>
              </a:solidFill>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26</a:t>
            </a:fld>
            <a:endParaRPr lang="zh-CN" altLang="en-US">
              <a:solidFill>
                <a:prstClr val="black"/>
              </a:solidFill>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27</a:t>
            </a:fld>
            <a:endParaRPr lang="zh-CN" altLang="en-US">
              <a:solidFill>
                <a:prstClr val="black"/>
              </a:solidFill>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28</a:t>
            </a:fld>
            <a:endParaRPr lang="zh-CN" altLang="en-US">
              <a:solidFill>
                <a:prstClr val="black"/>
              </a:solidFill>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29</a:t>
            </a:fld>
            <a:endParaRPr lang="zh-CN" altLang="en-US">
              <a:solidFill>
                <a:prstClr val="black"/>
              </a:solidFill>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30</a:t>
            </a:fld>
            <a:endParaRPr lang="zh-CN" altLang="en-US">
              <a:solidFill>
                <a:prstClr val="black"/>
              </a:solidFill>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31</a:t>
            </a:fld>
            <a:endParaRPr lang="zh-CN" altLang="en-US">
              <a:solidFill>
                <a:prstClr val="black"/>
              </a:solidFill>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32</a:t>
            </a:fld>
            <a:endParaRPr lang="zh-CN" altLang="en-US">
              <a:solidFill>
                <a:prstClr val="black"/>
              </a:solidFill>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33</a:t>
            </a:fld>
            <a:endParaRPr lang="zh-CN" altLang="en-US">
              <a:solidFill>
                <a:prstClr val="black"/>
              </a:solidFill>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34</a:t>
            </a:fld>
            <a:endParaRPr lang="zh-CN" altLang="en-US">
              <a:solidFill>
                <a:prstClr val="black"/>
              </a:solidFill>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35</a:t>
            </a:fld>
            <a:endParaRPr lang="zh-CN" altLang="en-US">
              <a:solidFill>
                <a:prstClr val="black"/>
              </a:solidFill>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36</a:t>
            </a:fld>
            <a:endParaRPr lang="zh-CN" altLang="en-US">
              <a:solidFill>
                <a:prstClr val="black"/>
              </a:solidFill>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37</a:t>
            </a:fld>
            <a:endParaRPr lang="zh-CN" altLang="en-US">
              <a:solidFill>
                <a:prstClr val="black"/>
              </a:solidFill>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38</a:t>
            </a:fld>
            <a:endParaRPr lang="zh-CN" altLang="en-US">
              <a:solidFill>
                <a:prstClr val="black"/>
              </a:solidFill>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09E6B5E2-414F-4B9B-AAB9-9B87664B65D6}" type="slidenum">
              <a:rPr lang="zh-CN" altLang="en-US" smtClean="0">
                <a:solidFill>
                  <a:prstClr val="black"/>
                </a:solidFill>
              </a:rPr>
              <a:t>39</a:t>
            </a:fld>
            <a:endParaRPr lang="zh-CN" altLang="en-US">
              <a:solidFill>
                <a:prstClr val="black"/>
              </a:solidFill>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DAA708-110F-43A8-BCB4-6E2CA1F564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0703F6-9022-4580-A9D4-3C5CD099AF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14124B-CAD4-44BA-967D-010C6D0956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A5D976-DC5F-4FB2-AEC2-E314587A49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CE2E7C-62AC-427B-BF8D-ED5B2B8519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3111AA-6EA3-474D-A65D-4952863A97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660A32-104A-4B24-83A1-B528AB7895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6B8DF4-C877-4EA2-95B9-75FE3B17B6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6415A8-6B6A-442F-8787-16460F19EF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0C8E7D-12F7-43F1-8322-C3683B0985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8AB23E-F52F-4CDD-B1B1-909102984E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smtClean="0"/>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330" y="1555115"/>
            <a:ext cx="5233035" cy="4608195"/>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7.xml" /><Relationship Id="rId13" Type="http://schemas.openxmlformats.org/officeDocument/2006/relationships/tags" Target="../tags/tag58.xml" /><Relationship Id="rId14" Type="http://schemas.openxmlformats.org/officeDocument/2006/relationships/tags" Target="../tags/tag59.xml" /><Relationship Id="rId15" Type="http://schemas.openxmlformats.org/officeDocument/2006/relationships/tags" Target="../tags/tag60.xml" /><Relationship Id="rId16" Type="http://schemas.openxmlformats.org/officeDocument/2006/relationships/tags" Target="../tags/tag61.xml" /><Relationship Id="rId17" Type="http://schemas.openxmlformats.org/officeDocument/2006/relationships/image" Target="file:///D:\qq&#25991;&#20214;\712321467\Image\C2C\Image2\%7b75232B38-A165-1FB7-499C-2E1C792CACB5%7d.png" TargetMode="External" /><Relationship Id="rId18" Type="http://schemas.openxmlformats.org/officeDocument/2006/relationships/image" Target="../media/image1.png" /><Relationship Id="rId19" Type="http://schemas.openxmlformats.org/officeDocument/2006/relationships/tags" Target="../tags/tag62.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1073743875" descr="学科网 zxxk.com"/>
          <p:cNvPicPr>
            <a:picLocks noChangeAspect="1"/>
          </p:cNvPicPr>
          <p:nvPr/>
        </p:nvPicPr>
        <p:blipFill>
          <a:blip r:embed="rId18" r:link="rId17"/>
          <a:stretch>
            <a:fillRect/>
          </a:stretch>
        </p:blipFill>
        <p:spPr>
          <a:xfrm>
            <a:off x="838200" y="365125"/>
            <a:ext cx="9525" cy="9525"/>
          </a:xfrm>
          <a:prstGeom prst="rect">
            <a:avLst/>
          </a:prstGeom>
          <a:noFill/>
          <a:ln>
            <a:noFill/>
            <a:miter lim="800000"/>
          </a:ln>
        </p:spPr>
      </p:pic>
    </p:spTree>
    <p:custDataLst>
      <p:tags r:id="rId19"/>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tags" Target="../tags/tag63.xml" /><Relationship Id="rId4" Type="http://schemas.openxmlformats.org/officeDocument/2006/relationships/tags" Target="../tags/tag6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8.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9.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0.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1.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4.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5.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6.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7.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8.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9.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0.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1.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2.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3.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4.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5.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6.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7.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10615004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 name="Picture 3"/>
          <p:cNvPicPr>
            <a:picLocks noChangeAspect="1" noChangeArrowheads="1"/>
          </p:cNvPicPr>
          <p:nvPr>
            <p:custDataLst>
              <p:tags r:id="rId3"/>
            </p:custDataLst>
          </p:nvPr>
        </p:nvPicPr>
        <p:blipFill>
          <a:blip r:embed="rId2">
            <a:extLst>
              <a:ext uri="{28A0092B-C50C-407E-A947-70E740481C1C}">
                <a14:useLocalDpi xmlns:a14="http://schemas.microsoft.com/office/drawing/2010/main" val="0"/>
              </a:ext>
            </a:extLst>
          </a:blip>
          <a:srcRect l="17234" r="46231"/>
          <a:stretch>
            <a:fillRect/>
          </a:stretch>
        </p:blipFill>
        <p:spPr bwMode="auto">
          <a:xfrm>
            <a:off x="40405" y="639885"/>
            <a:ext cx="2925367" cy="6084723"/>
          </a:xfrm>
          <a:prstGeom prst="rect">
            <a:avLst/>
          </a:prstGeom>
          <a:noFill/>
          <a:extLst>
            <a:ext uri="{909E8E84-426E-40DD-AFC4-6F175D3DCCD1}">
              <a14:hiddenFill xmlns:a14="http://schemas.microsoft.com/office/drawing/2010/main">
                <a:solidFill>
                  <a:srgbClr val="FFFFFF"/>
                </a:solidFill>
              </a14:hiddenFill>
            </a:ext>
          </a:extLst>
        </p:spPr>
      </p:pic>
      <p:sp>
        <p:nvSpPr>
          <p:cNvPr id="100" name="文本框 99"/>
          <p:cNvSpPr txBox="1"/>
          <p:nvPr/>
        </p:nvSpPr>
        <p:spPr>
          <a:xfrm>
            <a:off x="187336" y="1447039"/>
            <a:ext cx="3272630" cy="1096163"/>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r>
              <a:rPr lang="en-US" sz="2235" b="1">
                <a:solidFill>
                  <a:schemeClr val="bg1"/>
                </a:solidFill>
                <a:latin typeface="微软雅黑" panose="020b0503020204020204" charset="-122"/>
                <a:ea typeface="微软雅黑"/>
                <a:cs typeface="微软雅黑" panose="020b0503020204020204" charset="-122"/>
              </a:rPr>
              <a:t>2024</a:t>
            </a:r>
            <a:r>
              <a:rPr lang="zh-CN" sz="2235" b="1">
                <a:solidFill>
                  <a:schemeClr val="bg1"/>
                </a:solidFill>
                <a:latin typeface="微软雅黑" panose="020b0503020204020204" charset="-122"/>
                <a:ea typeface="微软雅黑"/>
                <a:cs typeface="微软雅黑" panose="020b0503020204020204" charset="-122"/>
              </a:rPr>
              <a:t>高考一轮复习</a:t>
            </a:r>
            <a:endParaRPr lang="zh-CN" sz="2235" b="1">
              <a:solidFill>
                <a:schemeClr val="bg1"/>
              </a:solidFill>
              <a:latin typeface="微软雅黑" panose="020b0503020204020204" charset="-122"/>
              <a:ea typeface="微软雅黑"/>
              <a:cs typeface="微软雅黑" panose="020b0503020204020204" charset="-122"/>
            </a:endParaRPr>
          </a:p>
          <a:p>
            <a:pPr marL="0" indent="0" algn="ctr"/>
            <a:endParaRPr lang="zh-CN" altLang="en-US" sz="2235" b="1">
              <a:solidFill>
                <a:schemeClr val="bg1"/>
              </a:solidFill>
              <a:latin typeface="微软雅黑" panose="020b0503020204020204" charset="-122"/>
              <a:ea typeface="微软雅黑"/>
              <a:cs typeface="微软雅黑" panose="020b0503020204020204" charset="-122"/>
            </a:endParaRPr>
          </a:p>
        </p:txBody>
      </p:sp>
      <p:sp>
        <p:nvSpPr>
          <p:cNvPr id="2" name="文本框 1"/>
          <p:cNvSpPr txBox="1"/>
          <p:nvPr>
            <p:custDataLst>
              <p:tags r:id="rId4"/>
            </p:custDataLst>
          </p:nvPr>
        </p:nvSpPr>
        <p:spPr>
          <a:xfrm>
            <a:off x="480876" y="4860128"/>
            <a:ext cx="1907524" cy="1096163"/>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r>
              <a:rPr lang="en-US" sz="2235" b="1">
                <a:solidFill>
                  <a:schemeClr val="bg1"/>
                </a:solidFill>
                <a:latin typeface="微软雅黑" panose="020b0503020204020204" charset="-122"/>
                <a:ea typeface="微软雅黑"/>
                <a:cs typeface="微软雅黑" panose="020b0503020204020204" charset="-122"/>
              </a:rPr>
              <a:t>2023.</a:t>
            </a:r>
            <a:r>
              <a:rPr lang="en-US" altLang="zh-CN" sz="2235" b="1">
                <a:solidFill>
                  <a:schemeClr val="bg1"/>
                </a:solidFill>
                <a:latin typeface="微软雅黑" panose="020b0503020204020204" charset="-122"/>
                <a:ea typeface="微软雅黑"/>
                <a:cs typeface="微软雅黑" panose="020b0503020204020204" charset="-122"/>
              </a:rPr>
              <a:t>6.20—</a:t>
            </a:r>
            <a:endParaRPr lang="en-US" altLang="zh-CN" sz="2235" b="1">
              <a:solidFill>
                <a:schemeClr val="bg1"/>
              </a:solidFill>
              <a:latin typeface="微软雅黑" panose="020b0503020204020204" charset="-122"/>
              <a:ea typeface="微软雅黑"/>
              <a:cs typeface="微软雅黑" panose="020b0503020204020204" charset="-122"/>
            </a:endParaRPr>
          </a:p>
          <a:p>
            <a:pPr marL="0" indent="0"/>
            <a:r>
              <a:rPr lang="en-US" altLang="zh-CN" sz="2235" b="1">
                <a:solidFill>
                  <a:schemeClr val="bg1"/>
                </a:solidFill>
                <a:latin typeface="微软雅黑" panose="020b0503020204020204" charset="-122"/>
                <a:ea typeface="微软雅黑"/>
                <a:cs typeface="微软雅黑" panose="020b0503020204020204" charset="-122"/>
              </a:rPr>
              <a:t>2024.1.31</a:t>
            </a:r>
            <a:endParaRPr lang="zh-CN" altLang="en-US" sz="2235" b="1">
              <a:solidFill>
                <a:schemeClr val="bg1"/>
              </a:solidFill>
              <a:latin typeface="微软雅黑" panose="020b0503020204020204" charset="-122"/>
              <a:ea typeface="微软雅黑"/>
              <a:cs typeface="微软雅黑" panose="020b0503020204020204" charset="-122"/>
            </a:endParaRPr>
          </a:p>
        </p:txBody>
      </p:sp>
      <p:sp>
        <p:nvSpPr>
          <p:cNvPr id="4" name="文本框 3"/>
          <p:cNvSpPr txBox="1"/>
          <p:nvPr/>
        </p:nvSpPr>
        <p:spPr>
          <a:xfrm>
            <a:off x="4187506" y="1116928"/>
            <a:ext cx="6441696" cy="79692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eaLnBrk="1" latinLnBrk="0" hangingPunct="1">
              <a:lnSpc>
                <a:spcPct val="150000"/>
              </a:lnSpc>
            </a:pPr>
            <a:r>
              <a:rPr lang="zh-CN" sz="3060" b="1">
                <a:solidFill>
                  <a:srgbClr val="FF0000"/>
                </a:solidFill>
                <a:latin typeface="微软雅黑" panose="020b0503020204020204" charset="-122"/>
                <a:ea typeface="微软雅黑"/>
                <a:cs typeface="微软雅黑" panose="020b0503020204020204" charset="-122"/>
              </a:rPr>
              <a:t>第二部分</a:t>
            </a:r>
            <a:r>
              <a:rPr lang="en-US" sz="3060" b="1">
                <a:solidFill>
                  <a:srgbClr val="FF0000"/>
                </a:solidFill>
                <a:latin typeface="微软雅黑" panose="020b0503020204020204" charset="-122"/>
                <a:ea typeface="微软雅黑"/>
                <a:cs typeface="微软雅黑" panose="020b0503020204020204" charset="-122"/>
              </a:rPr>
              <a:t> </a:t>
            </a:r>
            <a:r>
              <a:rPr lang="zh-CN" sz="3060" b="1">
                <a:solidFill>
                  <a:srgbClr val="FF0000"/>
                </a:solidFill>
                <a:latin typeface="微软雅黑" panose="020b0503020204020204" charset="-122"/>
                <a:ea typeface="微软雅黑"/>
                <a:cs typeface="微软雅黑" panose="020b0503020204020204" charset="-122"/>
              </a:rPr>
              <a:t>古代诗文阅读</a:t>
            </a:r>
            <a:endParaRPr lang="zh-CN" altLang="en-US" sz="3060" b="1">
              <a:solidFill>
                <a:srgbClr val="FF0000"/>
              </a:solidFill>
              <a:latin typeface="微软雅黑" panose="020b0503020204020204" charset="-122"/>
              <a:ea typeface="微软雅黑"/>
              <a:cs typeface="微软雅黑" panose="020b0503020204020204" charset="-122"/>
            </a:endParaRPr>
          </a:p>
        </p:txBody>
      </p:sp>
      <p:sp>
        <p:nvSpPr>
          <p:cNvPr id="5" name="文本框 4"/>
          <p:cNvSpPr txBox="1"/>
          <p:nvPr/>
        </p:nvSpPr>
        <p:spPr>
          <a:xfrm>
            <a:off x="2866413" y="2805349"/>
            <a:ext cx="9028537" cy="2175496"/>
          </a:xfrm>
          <a:prstGeom prst="rect">
            <a:avLst/>
          </a:prstGeom>
          <a:noFill/>
          <a:ln w="9525">
            <a:noFill/>
          </a:ln>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endParaRPr lang="zh-CN" sz="2450" b="1">
              <a:ea typeface="宋体" panose="02010600030101010101" pitchFamily="2" charset="-122"/>
            </a:endParaRPr>
          </a:p>
          <a:p>
            <a:pPr marL="0" indent="0" algn="ctr" eaLnBrk="1" latinLnBrk="0" hangingPunct="1">
              <a:lnSpc>
                <a:spcPct val="150000"/>
              </a:lnSpc>
            </a:pPr>
            <a:r>
              <a:rPr sz="3365" b="1">
                <a:solidFill>
                  <a:srgbClr val="7030A0"/>
                </a:solidFill>
                <a:latin typeface="黑体" panose="02010609060101010101" charset="-122"/>
                <a:ea typeface="黑体" panose="02010609060101010101" charset="-122"/>
                <a:cs typeface="黑体" panose="02010609060101010101" charset="-122"/>
                <a:sym typeface="+mn-ea"/>
              </a:rPr>
              <a:t>鉴赏古代诗歌的表达技巧之</a:t>
            </a:r>
            <a:endParaRPr sz="3365" b="1">
              <a:solidFill>
                <a:srgbClr val="7030A0"/>
              </a:solidFill>
              <a:latin typeface="黑体" panose="02010609060101010101" charset="-122"/>
              <a:ea typeface="黑体" panose="02010609060101010101" charset="-122"/>
              <a:cs typeface="黑体" panose="02010609060101010101" charset="-122"/>
              <a:sym typeface="+mn-ea"/>
            </a:endParaRPr>
          </a:p>
          <a:p>
            <a:pPr algn="ctr"/>
            <a:r>
              <a:rPr sz="3365">
                <a:solidFill>
                  <a:srgbClr val="7030A0"/>
                </a:solidFill>
                <a:latin typeface="黑体" panose="02010609060101010101" charset="-122"/>
                <a:ea typeface="黑体" panose="02010609060101010101" charset="-122"/>
                <a:cs typeface="黑体" panose="02010609060101010101" charset="-122"/>
                <a:sym typeface="+mn-ea"/>
              </a:rPr>
              <a:t>表达方式+构思立意</a:t>
            </a:r>
            <a:endParaRPr sz="3365">
              <a:solidFill>
                <a:srgbClr val="7030A0"/>
              </a:solidFill>
              <a:latin typeface="黑体" panose="02010609060101010101" charset="-122"/>
              <a:ea typeface="黑体" panose="02010609060101010101" charset="-122"/>
              <a:cs typeface="黑体" panose="02010609060101010101" charset="-122"/>
              <a:sym typeface="+mn-ea"/>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矩形 16"/>
          <p:cNvSpPr/>
          <p:nvPr/>
        </p:nvSpPr>
        <p:spPr>
          <a:xfrm>
            <a:off x="923721" y="3133642"/>
            <a:ext cx="10062013" cy="7232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105" b="1" spc="300">
                <a:solidFill>
                  <a:srgbClr val="FF0000"/>
                </a:solidFill>
                <a:latin typeface="微软雅黑" panose="020b0503020204020204" charset="-122"/>
                <a:ea typeface="微软雅黑"/>
              </a:rPr>
              <a:t>鉴赏古代诗歌的表达方式+构思立意</a:t>
            </a:r>
            <a:endParaRPr lang="zh-CN" altLang="en-US" sz="4105" b="1" spc="300">
              <a:solidFill>
                <a:srgbClr val="FF0000"/>
              </a:solidFill>
              <a:latin typeface="微软雅黑" panose="020b0503020204020204" charset="-122"/>
              <a:ea typeface="微软雅黑"/>
            </a:endParaRPr>
          </a:p>
        </p:txBody>
      </p:sp>
    </p:spTree>
  </p:cSld>
  <p:clrMapOvr>
    <a:masterClrMapping/>
  </p:clrMapOvr>
  <p:transition>
    <p:pull dir="d"/>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732019"/>
            <a:ext cx="10729629" cy="31146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820" b="1">
                <a:solidFill>
                  <a:srgbClr val="F79646">
                    <a:lumMod val="75000"/>
                  </a:srgbClr>
                </a:solidFill>
                <a:latin typeface="微软雅黑" panose="020b0503020204020204" charset="-122"/>
                <a:ea typeface="微软雅黑"/>
              </a:rPr>
              <a:t>突破三   鉴赏表达方式</a:t>
            </a:r>
            <a:endParaRPr lang="zh-CN" altLang="en-US" sz="2820" b="1">
              <a:solidFill>
                <a:srgbClr val="F79646">
                  <a:lumMod val="75000"/>
                </a:srgbClr>
              </a:solidFill>
              <a:latin typeface="微软雅黑" panose="020b0503020204020204" charset="-122"/>
              <a:ea typeface="微软雅黑"/>
            </a:endParaRPr>
          </a:p>
          <a:p>
            <a:pPr algn="just">
              <a:lnSpc>
                <a:spcPct val="150000"/>
              </a:lnSpc>
            </a:pPr>
            <a:r>
              <a:rPr lang="zh-CN" altLang="en-US" sz="2565">
                <a:solidFill>
                  <a:prstClr val="black"/>
                </a:solidFill>
                <a:latin typeface="微软雅黑" panose="020b0503020204020204" charset="-122"/>
                <a:ea typeface="微软雅黑"/>
              </a:rPr>
              <a:t>       古代诗歌中主要运用描写、抒情、记叙、议论四种表达方式</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其中描写、抒情是考查的重点。</a:t>
            </a:r>
            <a:endParaRPr lang="zh-CN" altLang="en-US" sz="2565">
              <a:solidFill>
                <a:prstClr val="black"/>
              </a:solidFill>
              <a:latin typeface="微软雅黑" panose="020b0503020204020204" charset="-122"/>
              <a:ea typeface="微软雅黑"/>
            </a:endParaRPr>
          </a:p>
          <a:p>
            <a:pPr algn="just">
              <a:lnSpc>
                <a:spcPct val="150000"/>
              </a:lnSpc>
            </a:pPr>
            <a:r>
              <a:rPr lang="zh-CN" altLang="en-US" sz="2565" b="1">
                <a:solidFill>
                  <a:schemeClr val="accent6">
                    <a:lumMod val="75000"/>
                  </a:schemeClr>
                </a:solidFill>
                <a:latin typeface="微软雅黑" panose="020b0503020204020204" charset="-122"/>
                <a:ea typeface="微软雅黑"/>
              </a:rPr>
              <a:t>一、描写手法</a:t>
            </a:r>
            <a:endParaRPr lang="zh-CN" altLang="en-US" sz="2565" b="1">
              <a:solidFill>
                <a:schemeClr val="accent6">
                  <a:lumMod val="75000"/>
                </a:schemeClr>
              </a:solidFill>
              <a:latin typeface="微软雅黑" panose="020b0503020204020204" charset="-122"/>
              <a:ea typeface="微软雅黑"/>
            </a:endParaRPr>
          </a:p>
          <a:p>
            <a:pPr algn="just">
              <a:lnSpc>
                <a:spcPct val="150000"/>
              </a:lnSpc>
            </a:pPr>
            <a:r>
              <a:rPr lang="en-US" altLang="zh-CN" sz="2565" b="1">
                <a:solidFill>
                  <a:prstClr val="black"/>
                </a:solidFill>
                <a:latin typeface="微软雅黑" panose="020b0503020204020204" charset="-122"/>
                <a:ea typeface="微软雅黑"/>
              </a:rPr>
              <a:t>1.</a:t>
            </a:r>
            <a:r>
              <a:rPr lang="zh-CN" altLang="en-US" sz="2565" b="1">
                <a:solidFill>
                  <a:prstClr val="black"/>
                </a:solidFill>
                <a:latin typeface="微软雅黑" panose="020b0503020204020204" charset="-122"/>
                <a:ea typeface="微软雅黑"/>
              </a:rPr>
              <a:t>正面描写与侧面描写</a:t>
            </a:r>
            <a:endParaRPr lang="zh-CN" altLang="en-US" sz="2565" b="1">
              <a:solidFill>
                <a:prstClr val="black"/>
              </a:solidFill>
              <a:latin typeface="微软雅黑" panose="020b0503020204020204" charset="-122"/>
              <a:ea typeface="微软雅黑"/>
            </a:endParaRPr>
          </a:p>
        </p:txBody>
      </p:sp>
    </p:spTree>
  </p:cSld>
  <p:clrMapOvr>
    <a:masterClrMapping/>
  </p:clrMapOvr>
  <p:transition>
    <p:pull dir="d"/>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表格 2"/>
          <p:cNvGraphicFramePr>
            <a:graphicFrameLocks noGrp="1"/>
          </p:cNvGraphicFramePr>
          <p:nvPr/>
        </p:nvGraphicFramePr>
        <p:xfrm>
          <a:off x="739065" y="674088"/>
          <a:ext cx="10713720" cy="5480685"/>
        </p:xfrm>
        <a:graphic>
          <a:graphicData uri="http://schemas.openxmlformats.org/drawingml/2006/table">
            <a:tbl>
              <a:tblPr firstRow="1" firstCol="1" bandRow="1"/>
              <a:tblGrid>
                <a:gridCol w="812800"/>
                <a:gridCol w="9900920"/>
              </a:tblGrid>
              <a:tr h="902970">
                <a:tc>
                  <a:txBody>
                    <a:bodyPr vert="horz" wrap="square"/>
                    <a:lstStyle/>
                    <a:p>
                      <a:pPr algn="ctr">
                        <a:lnSpc>
                          <a:spcPct val="130000"/>
                        </a:lnSpc>
                        <a:spcAft>
                          <a:spcPct val="0"/>
                        </a:spcAft>
                      </a:pPr>
                      <a:r>
                        <a:rPr lang="zh-CN" sz="2565" b="1" kern="1200">
                          <a:solidFill>
                            <a:prstClr val="black"/>
                          </a:solidFill>
                          <a:latin typeface="微软雅黑" panose="020b0503020204020204" charset="-122"/>
                          <a:ea typeface="微软雅黑"/>
                          <a:cs typeface="+mn-cs"/>
                        </a:rPr>
                        <a:t>类型</a:t>
                      </a:r>
                      <a:endParaRPr lang="zh-CN" sz="2565" b="1"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gn="ctr">
                        <a:lnSpc>
                          <a:spcPct val="130000"/>
                        </a:lnSpc>
                        <a:spcAft>
                          <a:spcPct val="0"/>
                        </a:spcAft>
                      </a:pPr>
                      <a:r>
                        <a:rPr lang="zh-CN" sz="2565" b="1" kern="1200">
                          <a:solidFill>
                            <a:prstClr val="black"/>
                          </a:solidFill>
                          <a:latin typeface="微软雅黑" panose="020b0503020204020204" charset="-122"/>
                          <a:ea typeface="微软雅黑"/>
                          <a:cs typeface="+mn-cs"/>
                        </a:rPr>
                        <a:t>释义及示例</a:t>
                      </a:r>
                      <a:endParaRPr lang="zh-CN" sz="2565" b="1"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r>
              <a:tr h="2543175">
                <a:tc>
                  <a:txBody>
                    <a:bodyPr vert="horz" wrap="square"/>
                    <a:lstStyle/>
                    <a:p>
                      <a:pPr algn="ctr">
                        <a:lnSpc>
                          <a:spcPct val="130000"/>
                        </a:lnSpc>
                        <a:spcAft>
                          <a:spcPct val="0"/>
                        </a:spcAft>
                      </a:pPr>
                      <a:r>
                        <a:rPr lang="zh-CN" sz="2565" kern="1200">
                          <a:solidFill>
                            <a:prstClr val="black"/>
                          </a:solidFill>
                          <a:latin typeface="微软雅黑" panose="020b0503020204020204" charset="-122"/>
                          <a:ea typeface="微软雅黑"/>
                          <a:cs typeface="+mn-cs"/>
                        </a:rPr>
                        <a:t>正面</a:t>
                      </a:r>
                      <a:endParaRPr lang="zh-CN" sz="2565" kern="1200">
                        <a:solidFill>
                          <a:prstClr val="black"/>
                        </a:solidFill>
                        <a:latin typeface="微软雅黑" panose="020b0503020204020204" charset="-122"/>
                        <a:ea typeface="微软雅黑"/>
                        <a:cs typeface="+mn-cs"/>
                      </a:endParaRPr>
                    </a:p>
                    <a:p>
                      <a:pPr algn="ctr">
                        <a:lnSpc>
                          <a:spcPct val="130000"/>
                        </a:lnSpc>
                        <a:spcAft>
                          <a:spcPct val="0"/>
                        </a:spcAft>
                      </a:pPr>
                      <a:r>
                        <a:rPr lang="zh-CN" sz="2565" kern="1200">
                          <a:solidFill>
                            <a:prstClr val="black"/>
                          </a:solidFill>
                          <a:latin typeface="微软雅黑" panose="020b0503020204020204" charset="-122"/>
                          <a:ea typeface="微软雅黑"/>
                          <a:cs typeface="+mn-cs"/>
                        </a:rPr>
                        <a:t>描写</a:t>
                      </a:r>
                      <a:endParaRPr lang="zh-CN" sz="2565"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nSpc>
                          <a:spcPct val="130000"/>
                        </a:lnSpc>
                        <a:spcAft>
                          <a:spcPct val="0"/>
                        </a:spcAft>
                      </a:pPr>
                      <a:r>
                        <a:rPr lang="zh-CN" sz="2565" kern="1200">
                          <a:solidFill>
                            <a:prstClr val="black"/>
                          </a:solidFill>
                          <a:latin typeface="微软雅黑" panose="020b0503020204020204" charset="-122"/>
                          <a:ea typeface="微软雅黑"/>
                          <a:cs typeface="+mn-cs"/>
                        </a:rPr>
                        <a:t>也称直接描写</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指对描写对象直接进行描写。</a:t>
                      </a:r>
                      <a:endParaRPr lang="zh-CN" sz="2565" kern="1200">
                        <a:solidFill>
                          <a:prstClr val="black"/>
                        </a:solidFill>
                        <a:latin typeface="微软雅黑" panose="020b0503020204020204" charset="-122"/>
                        <a:ea typeface="微软雅黑"/>
                        <a:cs typeface="+mn-cs"/>
                      </a:endParaRPr>
                    </a:p>
                    <a:p>
                      <a:pPr>
                        <a:lnSpc>
                          <a:spcPct val="130000"/>
                        </a:lnSpc>
                        <a:spcAft>
                          <a:spcPct val="0"/>
                        </a:spcAft>
                      </a:pPr>
                      <a:r>
                        <a:rPr lang="zh-CN" sz="2565" kern="1200">
                          <a:solidFill>
                            <a:prstClr val="black"/>
                          </a:solidFill>
                          <a:latin typeface="微软雅黑" panose="020b0503020204020204" charset="-122"/>
                          <a:ea typeface="微软雅黑"/>
                          <a:cs typeface="+mn-cs"/>
                        </a:rPr>
                        <a:t>如“鸡鸣外欲曙</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新妇起严妆。著我绣夹裙</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事事四五通。足下蹑丝履</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头上玳瑁光。腰若流纨素</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耳著明月珰。指如削葱根</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口如含朱丹。纤纤作细步</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精妙世无双。”</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《孔雀东南飞》</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正面描写刘兰芝离开焦家时的认真打扮</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不仅表现她的爱美之心</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更表现了她的冷静与自尊</a:t>
                      </a:r>
                      <a:endParaRPr lang="zh-CN" sz="2565" kern="1200">
                        <a:solidFill>
                          <a:prstClr val="black"/>
                        </a:solidFill>
                        <a:latin typeface="微软雅黑" panose="020b0503020204020204" charset="-122"/>
                        <a:ea typeface="微软雅黑"/>
                        <a:cs typeface="+mn-cs"/>
                      </a:endParaRPr>
                    </a:p>
                  </a:txBody>
                  <a:tcPr marL="34208" marR="34208"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r>
              <a:tr h="2034540">
                <a:tc>
                  <a:txBody>
                    <a:bodyPr vert="horz" wrap="square"/>
                    <a:lstStyle/>
                    <a:p>
                      <a:pPr algn="ctr">
                        <a:lnSpc>
                          <a:spcPct val="130000"/>
                        </a:lnSpc>
                        <a:spcAft>
                          <a:spcPct val="0"/>
                        </a:spcAft>
                      </a:pPr>
                      <a:r>
                        <a:rPr lang="zh-CN" sz="2565" kern="1200">
                          <a:solidFill>
                            <a:prstClr val="black"/>
                          </a:solidFill>
                          <a:latin typeface="微软雅黑" panose="020b0503020204020204" charset="-122"/>
                          <a:ea typeface="微软雅黑"/>
                          <a:cs typeface="+mn-cs"/>
                        </a:rPr>
                        <a:t>侧面</a:t>
                      </a:r>
                      <a:endParaRPr lang="zh-CN" sz="2565" kern="1200">
                        <a:solidFill>
                          <a:prstClr val="black"/>
                        </a:solidFill>
                        <a:latin typeface="微软雅黑" panose="020b0503020204020204" charset="-122"/>
                        <a:ea typeface="微软雅黑"/>
                        <a:cs typeface="+mn-cs"/>
                      </a:endParaRPr>
                    </a:p>
                    <a:p>
                      <a:pPr algn="ctr">
                        <a:lnSpc>
                          <a:spcPct val="130000"/>
                        </a:lnSpc>
                        <a:spcAft>
                          <a:spcPct val="0"/>
                        </a:spcAft>
                      </a:pPr>
                      <a:r>
                        <a:rPr lang="zh-CN" sz="2565" kern="1200">
                          <a:solidFill>
                            <a:prstClr val="black"/>
                          </a:solidFill>
                          <a:latin typeface="微软雅黑" panose="020b0503020204020204" charset="-122"/>
                          <a:ea typeface="微软雅黑"/>
                          <a:cs typeface="+mn-cs"/>
                        </a:rPr>
                        <a:t>描写</a:t>
                      </a:r>
                      <a:endParaRPr lang="zh-CN" sz="2565"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nSpc>
                          <a:spcPct val="130000"/>
                        </a:lnSpc>
                        <a:spcAft>
                          <a:spcPct val="0"/>
                        </a:spcAft>
                      </a:pPr>
                      <a:r>
                        <a:rPr lang="zh-CN" sz="2565" kern="1200">
                          <a:solidFill>
                            <a:prstClr val="black"/>
                          </a:solidFill>
                          <a:latin typeface="微软雅黑" panose="020b0503020204020204" charset="-122"/>
                          <a:ea typeface="微软雅黑"/>
                          <a:cs typeface="+mn-cs"/>
                        </a:rPr>
                        <a:t>也称间接描写</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指对描写对象不直接进行描写</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而从其他人物的态度、议论、评价等方面达到间接表现事物的目的。烘托、衬托、对比等都属于侧面描写。“天台四万八千丈</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对此欲倒东南倾。”</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李白《梦游天姥吟留别》</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这两句运用侧面描写</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烘托天姥山的高峻奇伟</a:t>
                      </a:r>
                      <a:endParaRPr lang="zh-CN" sz="2565" kern="1200">
                        <a:solidFill>
                          <a:prstClr val="black"/>
                        </a:solidFill>
                        <a:latin typeface="微软雅黑" panose="020b0503020204020204" charset="-122"/>
                        <a:ea typeface="微软雅黑"/>
                        <a:cs typeface="+mn-cs"/>
                      </a:endParaRPr>
                    </a:p>
                  </a:txBody>
                  <a:tcPr marL="34208" marR="34208"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r>
            </a:tbl>
          </a:graphicData>
        </a:graphic>
      </p:graphicFrame>
    </p:spTree>
  </p:cSld>
  <p:clrMapOvr>
    <a:masterClrMapping/>
  </p:clrMapOvr>
  <p:transition>
    <p:pull dir="d"/>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436460"/>
            <a:ext cx="10729629" cy="613981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2565" b="1">
                <a:solidFill>
                  <a:srgbClr val="F79646">
                    <a:lumMod val="75000"/>
                  </a:srgbClr>
                </a:solidFill>
                <a:latin typeface="微软雅黑" panose="020b0503020204020204" charset="-122"/>
                <a:ea typeface="微软雅黑"/>
              </a:rPr>
              <a:t>【</a:t>
            </a:r>
            <a:r>
              <a:rPr lang="zh-CN" altLang="en-US" sz="2565" b="1">
                <a:solidFill>
                  <a:srgbClr val="F79646">
                    <a:lumMod val="75000"/>
                  </a:srgbClr>
                </a:solidFill>
                <a:latin typeface="微软雅黑" panose="020b0503020204020204" charset="-122"/>
                <a:ea typeface="微软雅黑"/>
              </a:rPr>
              <a:t>对点训练</a:t>
            </a:r>
            <a:r>
              <a:rPr lang="en-US" altLang="zh-CN" sz="2565" b="1">
                <a:solidFill>
                  <a:srgbClr val="F79646">
                    <a:lumMod val="75000"/>
                  </a:srgbClr>
                </a:solidFill>
                <a:latin typeface="微软雅黑" panose="020b0503020204020204" charset="-122"/>
                <a:ea typeface="微软雅黑"/>
              </a:rPr>
              <a:t>】</a:t>
            </a:r>
            <a:endParaRPr lang="en-US" altLang="zh-CN" sz="2565" b="1">
              <a:solidFill>
                <a:srgbClr val="F79646">
                  <a:lumMod val="75000"/>
                </a:srgbClr>
              </a:solidFill>
              <a:latin typeface="微软雅黑" panose="020b0503020204020204" charset="-122"/>
              <a:ea typeface="微软雅黑"/>
            </a:endParaRPr>
          </a:p>
          <a:p>
            <a:pPr>
              <a:lnSpc>
                <a:spcPct val="150000"/>
              </a:lnSpc>
            </a:pPr>
            <a:r>
              <a:rPr lang="en-US" altLang="zh-CN" sz="3080" b="1">
                <a:solidFill>
                  <a:srgbClr val="F79646">
                    <a:lumMod val="75000"/>
                  </a:srgbClr>
                </a:solidFill>
                <a:latin typeface="Times New Roman" panose="02020603050405020304" pitchFamily="18" charset="0"/>
                <a:ea typeface="微软雅黑"/>
                <a:cs typeface="Times New Roman" panose="02020603050405020304" pitchFamily="18" charset="0"/>
              </a:rPr>
              <a:t>13.</a:t>
            </a:r>
            <a:r>
              <a:rPr lang="zh-CN" altLang="en-US" sz="2565">
                <a:solidFill>
                  <a:prstClr val="black"/>
                </a:solidFill>
                <a:latin typeface="微软雅黑" panose="020b0503020204020204" charset="-122"/>
                <a:ea typeface="微软雅黑"/>
              </a:rPr>
              <a:t>阅读下面这首宋诗</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完成题目。</a:t>
            </a:r>
            <a:endParaRPr lang="zh-CN" altLang="en-US" sz="2565">
              <a:solidFill>
                <a:prstClr val="black"/>
              </a:solidFill>
              <a:latin typeface="微软雅黑" panose="020b0503020204020204" charset="-122"/>
              <a:ea typeface="微软雅黑"/>
            </a:endParaRPr>
          </a:p>
          <a:p>
            <a:pPr algn="ctr">
              <a:lnSpc>
                <a:spcPct val="150000"/>
              </a:lnSpc>
            </a:pPr>
            <a:r>
              <a:rPr lang="zh-CN" altLang="en-US" sz="2565" b="1">
                <a:solidFill>
                  <a:prstClr val="black"/>
                </a:solidFill>
                <a:latin typeface="微软雅黑" panose="020b0503020204020204" charset="-122"/>
                <a:ea typeface="微软雅黑"/>
              </a:rPr>
              <a:t>怀嵩楼新开南轩与郡僚小饮</a:t>
            </a:r>
            <a:r>
              <a:rPr lang="zh-CN" altLang="en-US" sz="2565" baseline="30000">
                <a:solidFill>
                  <a:prstClr val="black"/>
                </a:solidFill>
                <a:latin typeface="微软雅黑" panose="020b0503020204020204" charset="-122"/>
                <a:ea typeface="微软雅黑"/>
              </a:rPr>
              <a:t>①</a:t>
            </a:r>
            <a:endParaRPr lang="zh-CN" altLang="en-US" sz="2565" baseline="30000">
              <a:solidFill>
                <a:prstClr val="black"/>
              </a:solidFill>
              <a:latin typeface="微软雅黑" panose="020b0503020204020204" charset="-122"/>
              <a:ea typeface="微软雅黑"/>
            </a:endParaRPr>
          </a:p>
          <a:p>
            <a:pPr algn="ctr">
              <a:lnSpc>
                <a:spcPct val="150000"/>
              </a:lnSpc>
            </a:pPr>
            <a:r>
              <a:rPr lang="zh-CN" altLang="en-US" sz="2565">
                <a:solidFill>
                  <a:prstClr val="black"/>
                </a:solidFill>
                <a:latin typeface="微软雅黑" panose="020b0503020204020204" charset="-122"/>
                <a:ea typeface="微软雅黑"/>
              </a:rPr>
              <a:t>欧阳修</a:t>
            </a:r>
            <a:endParaRPr lang="zh-CN" altLang="en-US" sz="2565">
              <a:solidFill>
                <a:prstClr val="black"/>
              </a:solidFill>
              <a:latin typeface="微软雅黑" panose="020b0503020204020204" charset="-122"/>
              <a:ea typeface="微软雅黑"/>
            </a:endParaRPr>
          </a:p>
          <a:p>
            <a:pPr algn="ctr">
              <a:lnSpc>
                <a:spcPct val="150000"/>
              </a:lnSpc>
            </a:pPr>
            <a:r>
              <a:rPr lang="zh-CN" altLang="en-US" sz="2565">
                <a:solidFill>
                  <a:prstClr val="black"/>
                </a:solidFill>
                <a:latin typeface="微软雅黑" panose="020b0503020204020204" charset="-122"/>
                <a:ea typeface="微软雅黑"/>
              </a:rPr>
              <a:t>绕郭云烟匝几重</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昔人曾此感怀嵩。霜林落后山争出</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野菊开时酒正浓。</a:t>
            </a:r>
            <a:endParaRPr lang="zh-CN" altLang="en-US" sz="2565">
              <a:solidFill>
                <a:prstClr val="black"/>
              </a:solidFill>
              <a:latin typeface="微软雅黑" panose="020b0503020204020204" charset="-122"/>
              <a:ea typeface="微软雅黑"/>
            </a:endParaRPr>
          </a:p>
          <a:p>
            <a:pPr algn="ctr">
              <a:lnSpc>
                <a:spcPct val="150000"/>
              </a:lnSpc>
            </a:pPr>
            <a:r>
              <a:rPr lang="zh-CN" altLang="en-US" sz="2565">
                <a:solidFill>
                  <a:prstClr val="black"/>
                </a:solidFill>
                <a:latin typeface="微软雅黑" panose="020b0503020204020204" charset="-122"/>
                <a:ea typeface="微软雅黑"/>
              </a:rPr>
              <a:t>解带西风飘画角</a:t>
            </a:r>
            <a:r>
              <a:rPr lang="zh-CN" altLang="en-US" sz="2565" baseline="30000">
                <a:solidFill>
                  <a:prstClr val="black"/>
                </a:solidFill>
                <a:latin typeface="微软雅黑" panose="020b0503020204020204" charset="-122"/>
                <a:ea typeface="微软雅黑"/>
              </a:rPr>
              <a:t>②</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倚栏斜日照青松。会须乘兴携佳客</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踏雪来看群玉峰。</a:t>
            </a:r>
            <a:endParaRPr lang="zh-CN" altLang="en-US" sz="2565">
              <a:solidFill>
                <a:prstClr val="black"/>
              </a:solidFill>
              <a:latin typeface="微软雅黑" panose="020b0503020204020204" charset="-122"/>
              <a:ea typeface="微软雅黑"/>
            </a:endParaRPr>
          </a:p>
          <a:p>
            <a:pPr>
              <a:lnSpc>
                <a:spcPct val="150000"/>
              </a:lnSpc>
            </a:pPr>
            <a:r>
              <a:rPr lang="en-US" altLang="zh-CN" sz="2565" b="1">
                <a:solidFill>
                  <a:prstClr val="black"/>
                </a:solidFill>
                <a:latin typeface="微软雅黑" panose="020b0503020204020204" charset="-122"/>
                <a:ea typeface="微软雅黑"/>
              </a:rPr>
              <a:t>       [</a:t>
            </a:r>
            <a:r>
              <a:rPr lang="zh-CN" altLang="en-US" sz="2565" b="1">
                <a:solidFill>
                  <a:prstClr val="black"/>
                </a:solidFill>
                <a:latin typeface="微软雅黑" panose="020b0503020204020204" charset="-122"/>
                <a:ea typeface="微软雅黑"/>
              </a:rPr>
              <a:t>注</a:t>
            </a:r>
            <a:r>
              <a:rPr lang="en-US" altLang="zh-CN" sz="2565" b="1">
                <a:solidFill>
                  <a:prstClr val="black"/>
                </a:solidFill>
                <a:latin typeface="微软雅黑" panose="020b0503020204020204" charset="-122"/>
                <a:ea typeface="微软雅黑"/>
              </a:rPr>
              <a:t>] </a:t>
            </a:r>
            <a:r>
              <a:rPr lang="en-US" altLang="zh-CN" sz="2565">
                <a:solidFill>
                  <a:prstClr val="black"/>
                </a:solidFill>
                <a:latin typeface="微软雅黑" panose="020b0503020204020204" charset="-122"/>
                <a:ea typeface="微软雅黑"/>
              </a:rPr>
              <a:t>①</a:t>
            </a:r>
            <a:r>
              <a:rPr lang="zh-CN" altLang="en-US" sz="2565">
                <a:solidFill>
                  <a:prstClr val="black"/>
                </a:solidFill>
                <a:latin typeface="微软雅黑" panose="020b0503020204020204" charset="-122"/>
                <a:ea typeface="微软雅黑"/>
              </a:rPr>
              <a:t>此诗作于欧阳修被贬任滁州太守之时。“怀嵩楼”</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唐代名相李德裕被贬滁州刺史时所建</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因其曾分司洛阳</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建楼以表怀念嵩山、洛阳之意。②画角</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乐器名</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发声高亢。</a:t>
            </a:r>
            <a:endParaRPr lang="zh-CN" altLang="en-US" sz="2565">
              <a:solidFill>
                <a:prstClr val="black"/>
              </a:solidFill>
              <a:latin typeface="微软雅黑" panose="020b0503020204020204" charset="-122"/>
              <a:ea typeface="微软雅黑"/>
            </a:endParaRPr>
          </a:p>
          <a:p>
            <a:pPr>
              <a:lnSpc>
                <a:spcPct val="150000"/>
              </a:lnSpc>
            </a:pPr>
            <a:r>
              <a:rPr lang="zh-CN" altLang="en-US" sz="2565">
                <a:solidFill>
                  <a:prstClr val="black"/>
                </a:solidFill>
                <a:latin typeface="微软雅黑" panose="020b0503020204020204" charset="-122"/>
                <a:ea typeface="微软雅黑"/>
              </a:rPr>
              <a:t>这首诗塑造了诗人怎样的形象</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是如何塑造的</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结合全诗简要赏析。</a:t>
            </a:r>
            <a:endParaRPr lang="zh-CN" altLang="en-US" sz="2565">
              <a:solidFill>
                <a:prstClr val="black"/>
              </a:solidFill>
              <a:latin typeface="微软雅黑" panose="020b0503020204020204" charset="-122"/>
              <a:ea typeface="微软雅黑"/>
            </a:endParaRPr>
          </a:p>
        </p:txBody>
      </p:sp>
    </p:spTree>
  </p:cSld>
  <p:clrMapOvr>
    <a:masterClrMapping/>
  </p:clrMapOvr>
  <p:transition>
    <p:pull dir="d"/>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732019"/>
            <a:ext cx="10729629" cy="36499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2565" b="1">
                <a:solidFill>
                  <a:srgbClr val="A50021"/>
                </a:solidFill>
                <a:latin typeface="微软雅黑" panose="020b0503020204020204" charset="-122"/>
                <a:ea typeface="微软雅黑"/>
                <a:cs typeface="Times New Roman" panose="02020603050405020304" pitchFamily="18" charset="0"/>
              </a:rPr>
              <a:t>[</a:t>
            </a:r>
            <a:r>
              <a:rPr lang="zh-CN" altLang="en-US" sz="2565" b="1">
                <a:solidFill>
                  <a:srgbClr val="A50021"/>
                </a:solidFill>
                <a:latin typeface="微软雅黑" panose="020b0503020204020204" charset="-122"/>
                <a:ea typeface="微软雅黑"/>
                <a:cs typeface="Times New Roman" panose="02020603050405020304" pitchFamily="18" charset="0"/>
              </a:rPr>
              <a:t>答案</a:t>
            </a:r>
            <a:r>
              <a:rPr lang="en-US" altLang="zh-CN" sz="2565" b="1">
                <a:solidFill>
                  <a:srgbClr val="A50021"/>
                </a:solidFill>
                <a:latin typeface="微软雅黑" panose="020b0503020204020204" charset="-122"/>
                <a:ea typeface="微软雅黑"/>
                <a:cs typeface="Times New Roman" panose="02020603050405020304" pitchFamily="18" charset="0"/>
              </a:rPr>
              <a:t>] </a:t>
            </a:r>
            <a:r>
              <a:rPr lang="zh-CN" altLang="en-US" sz="2565">
                <a:solidFill>
                  <a:srgbClr val="A50021"/>
                </a:solidFill>
                <a:latin typeface="微软雅黑" panose="020b0503020204020204" charset="-122"/>
                <a:ea typeface="微软雅黑"/>
                <a:cs typeface="Times New Roman" panose="02020603050405020304" pitchFamily="18" charset="0"/>
              </a:rPr>
              <a:t>这首诗塑造了诗人虽然仕途受挫、遭弃被贬</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但从容潇洒、傲岸坚强的形象。塑造手法</a:t>
            </a:r>
            <a:r>
              <a:rPr lang="en-US" altLang="zh-CN" sz="2565">
                <a:solidFill>
                  <a:srgbClr val="A50021"/>
                </a:solidFill>
                <a:latin typeface="微软雅黑" panose="020b0503020204020204" charset="-122"/>
                <a:ea typeface="微软雅黑"/>
                <a:cs typeface="Times New Roman" panose="02020603050405020304" pitchFamily="18" charset="0"/>
              </a:rPr>
              <a:t>:①</a:t>
            </a:r>
            <a:r>
              <a:rPr lang="zh-CN" altLang="en-US" sz="2565">
                <a:solidFill>
                  <a:srgbClr val="A50021"/>
                </a:solidFill>
                <a:latin typeface="微软雅黑" panose="020b0503020204020204" charset="-122"/>
                <a:ea typeface="微软雅黑"/>
                <a:cs typeface="Times New Roman" panose="02020603050405020304" pitchFamily="18" charset="0"/>
              </a:rPr>
              <a:t>环境衬托</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侧面描写</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。以霜后“争出”的山峰、凌霜盛开的野菊、暮色中挺立的青松、冬日如玉的群峰衬托出诗人傲岸坚强的性格。②动作描写</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正面描写</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。诗中写自己酒后“解带”“倚栏”的动作</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日后“踏雪”看山的想象</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既表现了诗人登楼远眺的惬意</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也展现了诗人面对挫折打击时从容潇洒的气度。</a:t>
            </a:r>
            <a:endParaRPr lang="zh-CN" altLang="en-US" sz="2565">
              <a:solidFill>
                <a:srgbClr val="A50021"/>
              </a:solidFill>
              <a:latin typeface="微软雅黑" panose="020b0503020204020204" charset="-122"/>
              <a:ea typeface="微软雅黑"/>
              <a:cs typeface="Times New Roman" panose="02020603050405020304" pitchFamily="18" charset="0"/>
            </a:endParaRPr>
          </a:p>
        </p:txBody>
      </p:sp>
    </p:spTree>
  </p:cSld>
  <p:clrMapOvr>
    <a:masterClrMapping/>
  </p:clrMapOvr>
  <p:transition>
    <p:pull dir="d"/>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732019"/>
            <a:ext cx="10729629" cy="602234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2565" b="1">
                <a:solidFill>
                  <a:srgbClr val="A50021"/>
                </a:solidFill>
                <a:latin typeface="微软雅黑" panose="020b0503020204020204" charset="-122"/>
                <a:ea typeface="微软雅黑"/>
                <a:cs typeface="Times New Roman" panose="02020603050405020304" pitchFamily="18" charset="0"/>
              </a:rPr>
              <a:t>[</a:t>
            </a:r>
            <a:r>
              <a:rPr lang="zh-CN" altLang="en-US" sz="2565" b="1">
                <a:solidFill>
                  <a:srgbClr val="A50021"/>
                </a:solidFill>
                <a:latin typeface="微软雅黑" panose="020b0503020204020204" charset="-122"/>
                <a:ea typeface="微软雅黑"/>
                <a:cs typeface="Times New Roman" panose="02020603050405020304" pitchFamily="18" charset="0"/>
              </a:rPr>
              <a:t>解析</a:t>
            </a:r>
            <a:r>
              <a:rPr lang="en-US" altLang="zh-CN" sz="2565" b="1">
                <a:solidFill>
                  <a:srgbClr val="A50021"/>
                </a:solidFill>
                <a:latin typeface="微软雅黑" panose="020b0503020204020204" charset="-122"/>
                <a:ea typeface="微软雅黑"/>
                <a:cs typeface="Times New Roman" panose="02020603050405020304" pitchFamily="18" charset="0"/>
              </a:rPr>
              <a:t>] </a:t>
            </a:r>
            <a:r>
              <a:rPr lang="zh-CN" altLang="en-US" sz="2565">
                <a:solidFill>
                  <a:srgbClr val="A50021"/>
                </a:solidFill>
                <a:latin typeface="微软雅黑" panose="020b0503020204020204" charset="-122"/>
                <a:ea typeface="微软雅黑"/>
                <a:cs typeface="Times New Roman" panose="02020603050405020304" pitchFamily="18" charset="0"/>
              </a:rPr>
              <a:t>根据“绕郭云烟匝几重</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昔人曾此感怀嵩”“霜林落后山争出</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野菊开时酒正浓”“解带西风”概括诗中人物的形象</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注意人物身份及注释①。首联写滁州城云遮雾绕</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虽然不是“黑云压城城欲摧”</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但重重的云烟却也叫人艰于呼吸。诗人不禁感慨万端。感慨之后</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不由得想起和自己有着相似经历和命运的李德裕。颔联写得最妙</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秋风瑟瑟</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可群山却争相露出峥嵘之态</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大自然的勃勃生机是谁也扼杀不了的。本联通过写“山争出”“菊花盛开”表现了诗人面对政治风雨的态度</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表现了诗人的傲岸坚强。颈联写诗人面对凛冽的西风</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解带披襟而笑纳之</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耳闻悲鸣的画角</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却无“城上斜阳画角哀”之凄凉。本诗塑造了一个身处逆境</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却能够自我开解、旷达、乐观的形象。</a:t>
            </a:r>
            <a:endParaRPr lang="zh-CN" altLang="en-US" sz="2565">
              <a:solidFill>
                <a:srgbClr val="A50021"/>
              </a:solidFill>
              <a:latin typeface="微软雅黑" panose="020b0503020204020204" charset="-122"/>
              <a:ea typeface="微软雅黑"/>
              <a:cs typeface="Times New Roman" panose="02020603050405020304" pitchFamily="18" charset="0"/>
            </a:endParaRPr>
          </a:p>
        </p:txBody>
      </p:sp>
    </p:spTree>
  </p:cSld>
  <p:clrMapOvr>
    <a:masterClrMapping/>
  </p:clrMapOvr>
  <p:transition>
    <p:pull dir="d"/>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732019"/>
            <a:ext cx="10729629" cy="42430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565">
                <a:solidFill>
                  <a:srgbClr val="A50021"/>
                </a:solidFill>
                <a:latin typeface="微软雅黑" panose="020b0503020204020204" charset="-122"/>
                <a:ea typeface="微软雅黑"/>
                <a:cs typeface="Times New Roman" panose="02020603050405020304" pitchFamily="18" charset="0"/>
              </a:rPr>
              <a:t>分析诗歌塑造人物的手法</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主要从正面描写和侧面衬托两个角度入手。诗歌前两联写景</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首联写登上高楼</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于云烟弥漫之中追怀历史、遥想古人</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借古伤今</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气氛凝重</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颔联写霜后“争出”的峭拔山峰和凌霜盛开的菊花</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表现出诗人不畏政治风霜的嶙峋风骨。可见前两联以侧面衬托为主。后两联写人</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颈联以“解带西风”的举止和暮色中挺立的青松</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透射出自己面对政治风雨的那份潇洒和从容。尾联遥想冬日重游</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踏雪”看山</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气势恢宏。可见后两联是正面描写</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突出描写人物的动作。</a:t>
            </a:r>
            <a:endParaRPr lang="zh-CN" altLang="en-US" sz="2565">
              <a:solidFill>
                <a:srgbClr val="A50021"/>
              </a:solidFill>
              <a:latin typeface="微软雅黑" panose="020b0503020204020204" charset="-122"/>
              <a:ea typeface="微软雅黑"/>
              <a:cs typeface="Times New Roman" panose="02020603050405020304" pitchFamily="18" charset="0"/>
            </a:endParaRPr>
          </a:p>
        </p:txBody>
      </p:sp>
    </p:spTree>
  </p:cSld>
  <p:clrMapOvr>
    <a:masterClrMapping/>
  </p:clrMapOvr>
  <p:transition>
    <p:pull dir="d"/>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584240"/>
            <a:ext cx="10729629" cy="68453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565" b="1">
                <a:solidFill>
                  <a:prstClr val="black"/>
                </a:solidFill>
                <a:latin typeface="微软雅黑" panose="020b0503020204020204" charset="-122"/>
                <a:ea typeface="微软雅黑"/>
              </a:rPr>
              <a:t>2.</a:t>
            </a:r>
            <a:r>
              <a:rPr lang="zh-CN" altLang="en-US" sz="2565" b="1">
                <a:solidFill>
                  <a:prstClr val="black"/>
                </a:solidFill>
                <a:latin typeface="微软雅黑" panose="020b0503020204020204" charset="-122"/>
                <a:ea typeface="微软雅黑"/>
              </a:rPr>
              <a:t>动静结合</a:t>
            </a:r>
            <a:endParaRPr lang="en-US" altLang="zh-CN" sz="2565">
              <a:solidFill>
                <a:prstClr val="black"/>
              </a:solidFill>
              <a:latin typeface="微软雅黑" panose="020b0503020204020204" charset="-122"/>
              <a:ea typeface="微软雅黑"/>
            </a:endParaRPr>
          </a:p>
        </p:txBody>
      </p:sp>
      <p:graphicFrame>
        <p:nvGraphicFramePr>
          <p:cNvPr id="3" name="表格 2"/>
          <p:cNvGraphicFramePr>
            <a:graphicFrameLocks noGrp="1"/>
          </p:cNvGraphicFramePr>
          <p:nvPr/>
        </p:nvGraphicFramePr>
        <p:xfrm>
          <a:off x="702120" y="1286193"/>
          <a:ext cx="10750550" cy="5303520"/>
        </p:xfrm>
        <a:graphic>
          <a:graphicData uri="http://schemas.openxmlformats.org/drawingml/2006/table">
            <a:tbl>
              <a:tblPr firstRow="1" firstCol="1" bandRow="1"/>
              <a:tblGrid>
                <a:gridCol w="868680"/>
                <a:gridCol w="3103245"/>
                <a:gridCol w="6778625"/>
              </a:tblGrid>
              <a:tr h="725805">
                <a:tc>
                  <a:txBody>
                    <a:bodyPr vert="horz" wrap="square"/>
                    <a:lstStyle/>
                    <a:p>
                      <a:pPr algn="ctr">
                        <a:lnSpc>
                          <a:spcPct val="130000"/>
                        </a:lnSpc>
                        <a:spcAft>
                          <a:spcPct val="0"/>
                        </a:spcAft>
                      </a:pPr>
                      <a:r>
                        <a:rPr lang="zh-CN" sz="2565" b="1" kern="1200">
                          <a:solidFill>
                            <a:prstClr val="black"/>
                          </a:solidFill>
                          <a:latin typeface="微软雅黑" panose="020b0503020204020204" charset="-122"/>
                          <a:ea typeface="微软雅黑"/>
                          <a:cs typeface="+mn-cs"/>
                        </a:rPr>
                        <a:t>类型</a:t>
                      </a:r>
                      <a:endParaRPr lang="zh-CN" sz="2565" b="1"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gn="ctr">
                        <a:lnSpc>
                          <a:spcPct val="130000"/>
                        </a:lnSpc>
                        <a:spcAft>
                          <a:spcPct val="0"/>
                        </a:spcAft>
                      </a:pPr>
                      <a:r>
                        <a:rPr lang="zh-CN" sz="2565" b="1" kern="1200">
                          <a:solidFill>
                            <a:prstClr val="black"/>
                          </a:solidFill>
                          <a:latin typeface="微软雅黑" panose="020b0503020204020204" charset="-122"/>
                          <a:ea typeface="微软雅黑"/>
                          <a:cs typeface="+mn-cs"/>
                        </a:rPr>
                        <a:t>释义</a:t>
                      </a:r>
                      <a:endParaRPr lang="zh-CN" sz="2565" b="1"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gn="ctr">
                        <a:lnSpc>
                          <a:spcPct val="130000"/>
                        </a:lnSpc>
                        <a:spcAft>
                          <a:spcPct val="0"/>
                        </a:spcAft>
                      </a:pPr>
                      <a:r>
                        <a:rPr lang="zh-CN" sz="2565" b="1" kern="1200">
                          <a:solidFill>
                            <a:prstClr val="black"/>
                          </a:solidFill>
                          <a:latin typeface="微软雅黑" panose="020b0503020204020204" charset="-122"/>
                          <a:ea typeface="微软雅黑"/>
                          <a:cs typeface="+mn-cs"/>
                        </a:rPr>
                        <a:t>示例</a:t>
                      </a:r>
                      <a:endParaRPr lang="zh-CN" sz="2565" b="1"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r>
              <a:tr h="3051810">
                <a:tc>
                  <a:txBody>
                    <a:bodyPr vert="horz" wrap="square"/>
                    <a:lstStyle/>
                    <a:p>
                      <a:pPr algn="ctr">
                        <a:lnSpc>
                          <a:spcPct val="130000"/>
                        </a:lnSpc>
                        <a:spcAft>
                          <a:spcPct val="0"/>
                        </a:spcAft>
                      </a:pPr>
                      <a:r>
                        <a:rPr lang="zh-CN" sz="2565" kern="1200">
                          <a:solidFill>
                            <a:prstClr val="black"/>
                          </a:solidFill>
                          <a:latin typeface="微软雅黑" panose="020b0503020204020204" charset="-122"/>
                          <a:ea typeface="微软雅黑"/>
                          <a:cs typeface="+mn-cs"/>
                        </a:rPr>
                        <a:t>动静</a:t>
                      </a:r>
                      <a:endParaRPr lang="zh-CN" sz="2565" kern="1200">
                        <a:solidFill>
                          <a:prstClr val="black"/>
                        </a:solidFill>
                        <a:latin typeface="微软雅黑" panose="020b0503020204020204" charset="-122"/>
                        <a:ea typeface="微软雅黑"/>
                        <a:cs typeface="+mn-cs"/>
                      </a:endParaRPr>
                    </a:p>
                    <a:p>
                      <a:pPr algn="ctr">
                        <a:lnSpc>
                          <a:spcPct val="130000"/>
                        </a:lnSpc>
                        <a:spcAft>
                          <a:spcPct val="0"/>
                        </a:spcAft>
                      </a:pPr>
                      <a:r>
                        <a:rPr lang="zh-CN" sz="2565" kern="1200">
                          <a:solidFill>
                            <a:prstClr val="black"/>
                          </a:solidFill>
                          <a:latin typeface="微软雅黑" panose="020b0503020204020204" charset="-122"/>
                          <a:ea typeface="微软雅黑"/>
                          <a:cs typeface="+mn-cs"/>
                        </a:rPr>
                        <a:t>结合</a:t>
                      </a:r>
                      <a:endParaRPr lang="zh-CN" sz="2565"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nSpc>
                          <a:spcPct val="130000"/>
                        </a:lnSpc>
                        <a:spcAft>
                          <a:spcPct val="0"/>
                        </a:spcAft>
                      </a:pPr>
                      <a:r>
                        <a:rPr lang="zh-CN" sz="2565" kern="1200">
                          <a:solidFill>
                            <a:prstClr val="black"/>
                          </a:solidFill>
                          <a:latin typeface="微软雅黑" panose="020b0503020204020204" charset="-122"/>
                          <a:ea typeface="微软雅黑"/>
                          <a:cs typeface="+mn-cs"/>
                        </a:rPr>
                        <a:t>动景、静景都是画面的主要部分</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二者相辅相成</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相得益彰</a:t>
                      </a:r>
                      <a:endParaRPr lang="zh-CN" sz="2565" kern="1200">
                        <a:solidFill>
                          <a:prstClr val="black"/>
                        </a:solidFill>
                        <a:latin typeface="微软雅黑" panose="020b0503020204020204" charset="-122"/>
                        <a:ea typeface="微软雅黑"/>
                        <a:cs typeface="+mn-cs"/>
                      </a:endParaRPr>
                    </a:p>
                  </a:txBody>
                  <a:tcPr marL="34208" marR="34208"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nSpc>
                          <a:spcPct val="130000"/>
                        </a:lnSpc>
                        <a:spcAft>
                          <a:spcPct val="0"/>
                        </a:spcAft>
                      </a:pPr>
                      <a:r>
                        <a:rPr lang="zh-CN" sz="2565" kern="1200">
                          <a:solidFill>
                            <a:prstClr val="black"/>
                          </a:solidFill>
                          <a:latin typeface="微软雅黑" panose="020b0503020204020204" charset="-122"/>
                          <a:ea typeface="微软雅黑"/>
                          <a:cs typeface="+mn-cs"/>
                        </a:rPr>
                        <a:t>“明月松间照</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清泉石上流。竹喧归浣女</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莲动下渔舟。”</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王维《山居秋暝》</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皓月当空</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青松如盖</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是静景描写</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山泉清洌</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流泻山石之上</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犹如一条洁白的素练</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是动景。竹林里浣女的欢歌笑语</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渔舟划来</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荷叶向两旁披分</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是动景。这四句是作者理想境界的环境烘托</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是诗人高尚情操的写照</a:t>
                      </a:r>
                      <a:endParaRPr lang="zh-CN" sz="2565" kern="1200">
                        <a:solidFill>
                          <a:prstClr val="black"/>
                        </a:solidFill>
                        <a:latin typeface="微软雅黑" panose="020b0503020204020204" charset="-122"/>
                        <a:ea typeface="微软雅黑"/>
                        <a:cs typeface="+mn-cs"/>
                      </a:endParaRPr>
                    </a:p>
                  </a:txBody>
                  <a:tcPr marL="34208" marR="34208"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r>
              <a:tr h="1525905">
                <a:tc>
                  <a:txBody>
                    <a:bodyPr vert="horz" wrap="square"/>
                    <a:lstStyle/>
                    <a:p>
                      <a:pPr algn="ctr">
                        <a:lnSpc>
                          <a:spcPct val="130000"/>
                        </a:lnSpc>
                        <a:spcAft>
                          <a:spcPct val="0"/>
                        </a:spcAft>
                      </a:pPr>
                      <a:r>
                        <a:rPr lang="zh-CN" sz="2565" kern="1200">
                          <a:solidFill>
                            <a:prstClr val="black"/>
                          </a:solidFill>
                          <a:latin typeface="微软雅黑" panose="020b0503020204020204" charset="-122"/>
                          <a:ea typeface="微软雅黑"/>
                          <a:cs typeface="+mn-cs"/>
                        </a:rPr>
                        <a:t>以动</a:t>
                      </a:r>
                      <a:endParaRPr lang="zh-CN" sz="2565" kern="1200">
                        <a:solidFill>
                          <a:prstClr val="black"/>
                        </a:solidFill>
                        <a:latin typeface="微软雅黑" panose="020b0503020204020204" charset="-122"/>
                        <a:ea typeface="微软雅黑"/>
                        <a:cs typeface="+mn-cs"/>
                      </a:endParaRPr>
                    </a:p>
                    <a:p>
                      <a:pPr algn="ctr">
                        <a:lnSpc>
                          <a:spcPct val="130000"/>
                        </a:lnSpc>
                        <a:spcAft>
                          <a:spcPct val="0"/>
                        </a:spcAft>
                      </a:pPr>
                      <a:r>
                        <a:rPr lang="zh-CN" sz="2565" kern="1200">
                          <a:solidFill>
                            <a:prstClr val="black"/>
                          </a:solidFill>
                          <a:latin typeface="微软雅黑" panose="020b0503020204020204" charset="-122"/>
                          <a:ea typeface="微软雅黑"/>
                          <a:cs typeface="+mn-cs"/>
                        </a:rPr>
                        <a:t>衬静</a:t>
                      </a:r>
                      <a:endParaRPr lang="zh-CN" sz="2565"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nSpc>
                          <a:spcPct val="130000"/>
                        </a:lnSpc>
                        <a:spcAft>
                          <a:spcPct val="0"/>
                        </a:spcAft>
                      </a:pPr>
                      <a:r>
                        <a:rPr lang="zh-CN" sz="2565" kern="1200">
                          <a:solidFill>
                            <a:prstClr val="black"/>
                          </a:solidFill>
                          <a:latin typeface="微软雅黑" panose="020b0503020204020204" charset="-122"/>
                          <a:ea typeface="微软雅黑"/>
                          <a:cs typeface="+mn-cs"/>
                        </a:rPr>
                        <a:t>以动态的景物来反衬静态的景象</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从而烘托出一种更静谧的氛围</a:t>
                      </a:r>
                      <a:endParaRPr lang="zh-CN" sz="2565" kern="1200">
                        <a:solidFill>
                          <a:prstClr val="black"/>
                        </a:solidFill>
                        <a:latin typeface="微软雅黑" panose="020b0503020204020204" charset="-122"/>
                        <a:ea typeface="微软雅黑"/>
                        <a:cs typeface="+mn-cs"/>
                      </a:endParaRPr>
                    </a:p>
                  </a:txBody>
                  <a:tcPr marL="34208" marR="34208"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nSpc>
                          <a:spcPct val="130000"/>
                        </a:lnSpc>
                        <a:spcAft>
                          <a:spcPct val="0"/>
                        </a:spcAft>
                      </a:pPr>
                      <a:r>
                        <a:rPr lang="zh-CN" sz="2565" kern="1200">
                          <a:solidFill>
                            <a:prstClr val="black"/>
                          </a:solidFill>
                          <a:latin typeface="微软雅黑" panose="020b0503020204020204" charset="-122"/>
                          <a:ea typeface="微软雅黑"/>
                          <a:cs typeface="+mn-cs"/>
                        </a:rPr>
                        <a:t>“月出惊山鸟</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时鸣春涧中。”</a:t>
                      </a:r>
                      <a:r>
                        <a:rPr lang="en-US" sz="2565" kern="1200" spc="-300">
                          <a:solidFill>
                            <a:prstClr val="black"/>
                          </a:solidFill>
                          <a:latin typeface="微软雅黑" panose="020b0503020204020204" charset="-122"/>
                          <a:ea typeface="微软雅黑"/>
                          <a:cs typeface="+mn-cs"/>
                        </a:rPr>
                        <a:t>(</a:t>
                      </a:r>
                      <a:r>
                        <a:rPr lang="zh-CN" sz="2565" kern="1200" spc="-300">
                          <a:solidFill>
                            <a:prstClr val="black"/>
                          </a:solidFill>
                          <a:latin typeface="微软雅黑" panose="020b0503020204020204" charset="-122"/>
                          <a:ea typeface="微软雅黑"/>
                          <a:cs typeface="+mn-cs"/>
                        </a:rPr>
                        <a:t>王维《鸟鸣涧》</a:t>
                      </a:r>
                      <a:r>
                        <a:rPr lang="en-US" sz="2565" kern="1200" spc="-3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用山鸟的鸣叫写出了春涧的幽静</a:t>
                      </a:r>
                      <a:endParaRPr lang="zh-CN" sz="2565" kern="1200">
                        <a:solidFill>
                          <a:prstClr val="black"/>
                        </a:solidFill>
                        <a:latin typeface="微软雅黑" panose="020b0503020204020204" charset="-122"/>
                        <a:ea typeface="微软雅黑"/>
                        <a:cs typeface="+mn-cs"/>
                      </a:endParaRPr>
                    </a:p>
                  </a:txBody>
                  <a:tcPr marL="34208" marR="34208"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r>
            </a:tbl>
          </a:graphicData>
        </a:graphic>
      </p:graphicFrame>
    </p:spTree>
  </p:cSld>
  <p:clrMapOvr>
    <a:masterClrMapping/>
  </p:clrMapOvr>
  <p:transition>
    <p:pull dir="d"/>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表格 2"/>
          <p:cNvGraphicFramePr>
            <a:graphicFrameLocks noGrp="1"/>
          </p:cNvGraphicFramePr>
          <p:nvPr/>
        </p:nvGraphicFramePr>
        <p:xfrm>
          <a:off x="702120" y="1249248"/>
          <a:ext cx="10727690" cy="4876165"/>
        </p:xfrm>
        <a:graphic>
          <a:graphicData uri="http://schemas.openxmlformats.org/drawingml/2006/table">
            <a:tbl>
              <a:tblPr firstRow="1" firstCol="1" bandRow="1"/>
              <a:tblGrid>
                <a:gridCol w="872490"/>
                <a:gridCol w="3600450"/>
                <a:gridCol w="6254750"/>
              </a:tblGrid>
              <a:tr h="541655">
                <a:tc>
                  <a:txBody>
                    <a:bodyPr vert="horz" wrap="square"/>
                    <a:lstStyle/>
                    <a:p>
                      <a:pPr algn="ctr">
                        <a:lnSpc>
                          <a:spcPct val="130000"/>
                        </a:lnSpc>
                        <a:spcAft>
                          <a:spcPct val="0"/>
                        </a:spcAft>
                      </a:pPr>
                      <a:r>
                        <a:rPr lang="zh-CN" sz="2565" b="1" kern="1200">
                          <a:solidFill>
                            <a:prstClr val="black"/>
                          </a:solidFill>
                          <a:latin typeface="微软雅黑" panose="020b0503020204020204" charset="-122"/>
                          <a:ea typeface="微软雅黑"/>
                          <a:cs typeface="+mn-cs"/>
                        </a:rPr>
                        <a:t>类型</a:t>
                      </a:r>
                      <a:endParaRPr lang="zh-CN" sz="2565" b="1"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gn="ctr">
                        <a:lnSpc>
                          <a:spcPct val="130000"/>
                        </a:lnSpc>
                        <a:spcAft>
                          <a:spcPct val="0"/>
                        </a:spcAft>
                      </a:pPr>
                      <a:r>
                        <a:rPr lang="zh-CN" sz="2565" b="1" kern="1200">
                          <a:solidFill>
                            <a:prstClr val="black"/>
                          </a:solidFill>
                          <a:latin typeface="微软雅黑" panose="020b0503020204020204" charset="-122"/>
                          <a:ea typeface="微软雅黑"/>
                          <a:cs typeface="+mn-cs"/>
                        </a:rPr>
                        <a:t>释义</a:t>
                      </a:r>
                      <a:endParaRPr lang="zh-CN" sz="2565" b="1"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gn="ctr">
                        <a:lnSpc>
                          <a:spcPct val="130000"/>
                        </a:lnSpc>
                        <a:spcAft>
                          <a:spcPct val="0"/>
                        </a:spcAft>
                      </a:pPr>
                      <a:r>
                        <a:rPr lang="zh-CN" sz="2565" b="1" kern="1200">
                          <a:solidFill>
                            <a:prstClr val="black"/>
                          </a:solidFill>
                          <a:latin typeface="微软雅黑" panose="020b0503020204020204" charset="-122"/>
                          <a:ea typeface="微软雅黑"/>
                          <a:cs typeface="+mn-cs"/>
                        </a:rPr>
                        <a:t>示例</a:t>
                      </a:r>
                      <a:endParaRPr lang="zh-CN" sz="2565" b="1"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r>
              <a:tr h="2167255">
                <a:tc>
                  <a:txBody>
                    <a:bodyPr vert="horz" wrap="square"/>
                    <a:lstStyle/>
                    <a:p>
                      <a:pPr algn="ctr">
                        <a:lnSpc>
                          <a:spcPct val="130000"/>
                        </a:lnSpc>
                        <a:spcAft>
                          <a:spcPct val="0"/>
                        </a:spcAft>
                      </a:pPr>
                      <a:r>
                        <a:rPr lang="zh-CN" sz="2565" kern="1200">
                          <a:solidFill>
                            <a:prstClr val="black"/>
                          </a:solidFill>
                          <a:latin typeface="微软雅黑" panose="020b0503020204020204" charset="-122"/>
                          <a:ea typeface="微软雅黑"/>
                          <a:cs typeface="+mn-cs"/>
                        </a:rPr>
                        <a:t>化动</a:t>
                      </a:r>
                      <a:endParaRPr lang="zh-CN" sz="2565" kern="1200">
                        <a:solidFill>
                          <a:prstClr val="black"/>
                        </a:solidFill>
                        <a:latin typeface="微软雅黑" panose="020b0503020204020204" charset="-122"/>
                        <a:ea typeface="微软雅黑"/>
                        <a:cs typeface="+mn-cs"/>
                      </a:endParaRPr>
                    </a:p>
                    <a:p>
                      <a:pPr algn="ctr">
                        <a:lnSpc>
                          <a:spcPct val="130000"/>
                        </a:lnSpc>
                        <a:spcAft>
                          <a:spcPct val="0"/>
                        </a:spcAft>
                      </a:pPr>
                      <a:r>
                        <a:rPr lang="zh-CN" sz="2565" kern="1200">
                          <a:solidFill>
                            <a:prstClr val="black"/>
                          </a:solidFill>
                          <a:latin typeface="微软雅黑" panose="020b0503020204020204" charset="-122"/>
                          <a:ea typeface="微软雅黑"/>
                          <a:cs typeface="+mn-cs"/>
                        </a:rPr>
                        <a:t>为静</a:t>
                      </a:r>
                      <a:r>
                        <a:rPr lang="en-US" sz="2565" kern="1200">
                          <a:solidFill>
                            <a:prstClr val="black"/>
                          </a:solidFill>
                          <a:latin typeface="微软雅黑" panose="020b0503020204020204" charset="-122"/>
                          <a:ea typeface="微软雅黑"/>
                          <a:cs typeface="+mn-cs"/>
                        </a:rPr>
                        <a:t>,</a:t>
                      </a:r>
                      <a:endParaRPr lang="zh-CN" sz="2565" kern="1200">
                        <a:solidFill>
                          <a:prstClr val="black"/>
                        </a:solidFill>
                        <a:latin typeface="微软雅黑" panose="020b0503020204020204" charset="-122"/>
                        <a:ea typeface="微软雅黑"/>
                        <a:cs typeface="+mn-cs"/>
                      </a:endParaRPr>
                    </a:p>
                    <a:p>
                      <a:pPr algn="ctr">
                        <a:lnSpc>
                          <a:spcPct val="130000"/>
                        </a:lnSpc>
                        <a:spcAft>
                          <a:spcPct val="0"/>
                        </a:spcAft>
                      </a:pPr>
                      <a:r>
                        <a:rPr lang="zh-CN" sz="2565" kern="1200">
                          <a:solidFill>
                            <a:prstClr val="black"/>
                          </a:solidFill>
                          <a:latin typeface="微软雅黑" panose="020b0503020204020204" charset="-122"/>
                          <a:ea typeface="微软雅黑"/>
                          <a:cs typeface="+mn-cs"/>
                        </a:rPr>
                        <a:t>以静</a:t>
                      </a:r>
                      <a:endParaRPr lang="zh-CN" sz="2565" kern="1200">
                        <a:solidFill>
                          <a:prstClr val="black"/>
                        </a:solidFill>
                        <a:latin typeface="微软雅黑" panose="020b0503020204020204" charset="-122"/>
                        <a:ea typeface="微软雅黑"/>
                        <a:cs typeface="+mn-cs"/>
                      </a:endParaRPr>
                    </a:p>
                    <a:p>
                      <a:pPr algn="ctr">
                        <a:lnSpc>
                          <a:spcPct val="130000"/>
                        </a:lnSpc>
                        <a:spcAft>
                          <a:spcPct val="0"/>
                        </a:spcAft>
                      </a:pPr>
                      <a:r>
                        <a:rPr lang="zh-CN" sz="2565" kern="1200">
                          <a:solidFill>
                            <a:prstClr val="black"/>
                          </a:solidFill>
                          <a:latin typeface="微软雅黑" panose="020b0503020204020204" charset="-122"/>
                          <a:ea typeface="微软雅黑"/>
                          <a:cs typeface="+mn-cs"/>
                        </a:rPr>
                        <a:t>写动</a:t>
                      </a:r>
                      <a:endParaRPr lang="zh-CN" sz="2565"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nSpc>
                          <a:spcPct val="130000"/>
                        </a:lnSpc>
                        <a:spcAft>
                          <a:spcPct val="0"/>
                        </a:spcAft>
                      </a:pPr>
                      <a:r>
                        <a:rPr lang="zh-CN" sz="2565" kern="1200">
                          <a:solidFill>
                            <a:prstClr val="black"/>
                          </a:solidFill>
                          <a:latin typeface="微软雅黑" panose="020b0503020204020204" charset="-122"/>
                          <a:ea typeface="微软雅黑"/>
                          <a:cs typeface="+mn-cs"/>
                        </a:rPr>
                        <a:t>把运动的事物当作静止的事物来写</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想象并描写出动态事物在静止时的形态和神态</a:t>
                      </a:r>
                      <a:endParaRPr lang="zh-CN" sz="2565" kern="1200">
                        <a:solidFill>
                          <a:prstClr val="black"/>
                        </a:solidFill>
                        <a:latin typeface="微软雅黑" panose="020b0503020204020204" charset="-122"/>
                        <a:ea typeface="微软雅黑"/>
                        <a:cs typeface="+mn-cs"/>
                      </a:endParaRPr>
                    </a:p>
                  </a:txBody>
                  <a:tcPr marL="34208" marR="34208"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nSpc>
                          <a:spcPct val="130000"/>
                        </a:lnSpc>
                        <a:spcAft>
                          <a:spcPct val="0"/>
                        </a:spcAft>
                      </a:pPr>
                      <a:r>
                        <a:rPr lang="zh-CN" sz="2565" kern="1200" spc="-300">
                          <a:solidFill>
                            <a:prstClr val="black"/>
                          </a:solidFill>
                          <a:latin typeface="微软雅黑" panose="020b0503020204020204" charset="-122"/>
                          <a:ea typeface="微软雅黑"/>
                          <a:cs typeface="+mn-cs"/>
                        </a:rPr>
                        <a:t>“遥看瀑布挂前川。”</a:t>
                      </a:r>
                      <a:r>
                        <a:rPr lang="en-US" sz="2565" kern="1200" spc="-300">
                          <a:solidFill>
                            <a:prstClr val="black"/>
                          </a:solidFill>
                          <a:latin typeface="微软雅黑" panose="020b0503020204020204" charset="-122"/>
                          <a:ea typeface="微软雅黑"/>
                          <a:cs typeface="+mn-cs"/>
                        </a:rPr>
                        <a:t>(</a:t>
                      </a:r>
                      <a:r>
                        <a:rPr lang="zh-CN" sz="2565" kern="1200" spc="-300">
                          <a:solidFill>
                            <a:prstClr val="black"/>
                          </a:solidFill>
                          <a:latin typeface="微软雅黑" panose="020b0503020204020204" charset="-122"/>
                          <a:ea typeface="微软雅黑"/>
                          <a:cs typeface="+mn-cs"/>
                        </a:rPr>
                        <a:t>李白《望庐山瀑布》</a:t>
                      </a:r>
                      <a:r>
                        <a:rPr lang="en-US" sz="2565" kern="1200" spc="-300">
                          <a:solidFill>
                            <a:prstClr val="black"/>
                          </a:solidFill>
                          <a:latin typeface="微软雅黑" panose="020b0503020204020204" charset="-122"/>
                          <a:ea typeface="微软雅黑"/>
                          <a:cs typeface="+mn-cs"/>
                        </a:rPr>
                        <a:t>)</a:t>
                      </a:r>
                      <a:endParaRPr lang="en-US" sz="2565" kern="1200" spc="-300">
                        <a:solidFill>
                          <a:prstClr val="black"/>
                        </a:solidFill>
                        <a:latin typeface="微软雅黑" panose="020b0503020204020204" charset="-122"/>
                        <a:ea typeface="微软雅黑"/>
                        <a:cs typeface="+mn-cs"/>
                      </a:endParaRPr>
                    </a:p>
                    <a:p>
                      <a:pPr>
                        <a:lnSpc>
                          <a:spcPct val="130000"/>
                        </a:lnSpc>
                        <a:spcAft>
                          <a:spcPct val="0"/>
                        </a:spcAft>
                      </a:pPr>
                      <a:r>
                        <a:rPr lang="zh-CN" sz="2565" kern="1200">
                          <a:solidFill>
                            <a:prstClr val="black"/>
                          </a:solidFill>
                          <a:latin typeface="微软雅黑" panose="020b0503020204020204" charset="-122"/>
                          <a:ea typeface="微软雅黑"/>
                          <a:cs typeface="+mn-cs"/>
                        </a:rPr>
                        <a:t>“挂”字将动态的瀑布写成了静态的画卷</a:t>
                      </a:r>
                      <a:endParaRPr lang="zh-CN" sz="2565" kern="1200">
                        <a:solidFill>
                          <a:prstClr val="black"/>
                        </a:solidFill>
                        <a:latin typeface="微软雅黑" panose="020b0503020204020204" charset="-122"/>
                        <a:ea typeface="微软雅黑"/>
                        <a:cs typeface="+mn-cs"/>
                      </a:endParaRPr>
                    </a:p>
                  </a:txBody>
                  <a:tcPr marL="34208" marR="34208"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r>
              <a:tr h="2167255">
                <a:tc>
                  <a:txBody>
                    <a:bodyPr vert="horz" wrap="square"/>
                    <a:lstStyle/>
                    <a:p>
                      <a:pPr algn="ctr">
                        <a:lnSpc>
                          <a:spcPct val="130000"/>
                        </a:lnSpc>
                        <a:spcAft>
                          <a:spcPct val="0"/>
                        </a:spcAft>
                      </a:pPr>
                      <a:r>
                        <a:rPr lang="zh-CN" sz="2565" kern="1200">
                          <a:solidFill>
                            <a:prstClr val="black"/>
                          </a:solidFill>
                          <a:latin typeface="微软雅黑" panose="020b0503020204020204" charset="-122"/>
                          <a:ea typeface="微软雅黑"/>
                          <a:cs typeface="+mn-cs"/>
                        </a:rPr>
                        <a:t>化静</a:t>
                      </a:r>
                      <a:endParaRPr lang="zh-CN" sz="2565" kern="1200">
                        <a:solidFill>
                          <a:prstClr val="black"/>
                        </a:solidFill>
                        <a:latin typeface="微软雅黑" panose="020b0503020204020204" charset="-122"/>
                        <a:ea typeface="微软雅黑"/>
                        <a:cs typeface="+mn-cs"/>
                      </a:endParaRPr>
                    </a:p>
                    <a:p>
                      <a:pPr algn="ctr">
                        <a:lnSpc>
                          <a:spcPct val="130000"/>
                        </a:lnSpc>
                        <a:spcAft>
                          <a:spcPct val="0"/>
                        </a:spcAft>
                      </a:pPr>
                      <a:r>
                        <a:rPr lang="zh-CN" sz="2565" kern="1200">
                          <a:solidFill>
                            <a:prstClr val="black"/>
                          </a:solidFill>
                          <a:latin typeface="微软雅黑" panose="020b0503020204020204" charset="-122"/>
                          <a:ea typeface="微软雅黑"/>
                          <a:cs typeface="+mn-cs"/>
                        </a:rPr>
                        <a:t>为动</a:t>
                      </a:r>
                      <a:r>
                        <a:rPr lang="en-US" sz="2565" kern="1200">
                          <a:solidFill>
                            <a:prstClr val="black"/>
                          </a:solidFill>
                          <a:latin typeface="微软雅黑" panose="020b0503020204020204" charset="-122"/>
                          <a:ea typeface="微软雅黑"/>
                          <a:cs typeface="+mn-cs"/>
                        </a:rPr>
                        <a:t>,</a:t>
                      </a:r>
                      <a:endParaRPr lang="zh-CN" sz="2565" kern="1200">
                        <a:solidFill>
                          <a:prstClr val="black"/>
                        </a:solidFill>
                        <a:latin typeface="微软雅黑" panose="020b0503020204020204" charset="-122"/>
                        <a:ea typeface="微软雅黑"/>
                        <a:cs typeface="+mn-cs"/>
                      </a:endParaRPr>
                    </a:p>
                    <a:p>
                      <a:pPr algn="ctr">
                        <a:lnSpc>
                          <a:spcPct val="130000"/>
                        </a:lnSpc>
                        <a:spcAft>
                          <a:spcPct val="0"/>
                        </a:spcAft>
                      </a:pPr>
                      <a:r>
                        <a:rPr lang="zh-CN" sz="2565" kern="1200">
                          <a:solidFill>
                            <a:prstClr val="black"/>
                          </a:solidFill>
                          <a:latin typeface="微软雅黑" panose="020b0503020204020204" charset="-122"/>
                          <a:ea typeface="微软雅黑"/>
                          <a:cs typeface="+mn-cs"/>
                        </a:rPr>
                        <a:t>以动</a:t>
                      </a:r>
                      <a:endParaRPr lang="zh-CN" sz="2565" kern="1200">
                        <a:solidFill>
                          <a:prstClr val="black"/>
                        </a:solidFill>
                        <a:latin typeface="微软雅黑" panose="020b0503020204020204" charset="-122"/>
                        <a:ea typeface="微软雅黑"/>
                        <a:cs typeface="+mn-cs"/>
                      </a:endParaRPr>
                    </a:p>
                    <a:p>
                      <a:pPr algn="ctr">
                        <a:lnSpc>
                          <a:spcPct val="130000"/>
                        </a:lnSpc>
                        <a:spcAft>
                          <a:spcPct val="0"/>
                        </a:spcAft>
                      </a:pPr>
                      <a:r>
                        <a:rPr lang="zh-CN" sz="2565" kern="1200">
                          <a:solidFill>
                            <a:prstClr val="black"/>
                          </a:solidFill>
                          <a:latin typeface="微软雅黑" panose="020b0503020204020204" charset="-122"/>
                          <a:ea typeface="微软雅黑"/>
                          <a:cs typeface="+mn-cs"/>
                        </a:rPr>
                        <a:t>写静</a:t>
                      </a:r>
                      <a:endParaRPr lang="zh-CN" sz="2565"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nSpc>
                          <a:spcPct val="130000"/>
                        </a:lnSpc>
                        <a:spcAft>
                          <a:spcPct val="0"/>
                        </a:spcAft>
                      </a:pPr>
                      <a:r>
                        <a:rPr lang="zh-CN" sz="2565" kern="1200">
                          <a:solidFill>
                            <a:prstClr val="black"/>
                          </a:solidFill>
                          <a:latin typeface="微软雅黑" panose="020b0503020204020204" charset="-122"/>
                          <a:ea typeface="微软雅黑"/>
                          <a:cs typeface="+mn-cs"/>
                        </a:rPr>
                        <a:t>就是把静止的事物当作运动的事物来写</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想象并描写出静态事物在运动时的形态和神态</a:t>
                      </a:r>
                      <a:endParaRPr lang="zh-CN" sz="2565" kern="1200">
                        <a:solidFill>
                          <a:prstClr val="black"/>
                        </a:solidFill>
                        <a:latin typeface="微软雅黑" panose="020b0503020204020204" charset="-122"/>
                        <a:ea typeface="微软雅黑"/>
                        <a:cs typeface="+mn-cs"/>
                      </a:endParaRPr>
                    </a:p>
                  </a:txBody>
                  <a:tcPr marL="34208" marR="34208"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nSpc>
                          <a:spcPct val="130000"/>
                        </a:lnSpc>
                        <a:spcAft>
                          <a:spcPct val="0"/>
                        </a:spcAft>
                      </a:pPr>
                      <a:r>
                        <a:rPr lang="zh-CN" sz="2565" kern="1200">
                          <a:solidFill>
                            <a:prstClr val="black"/>
                          </a:solidFill>
                          <a:latin typeface="微软雅黑" panose="020b0503020204020204" charset="-122"/>
                          <a:ea typeface="微软雅黑"/>
                          <a:cs typeface="+mn-cs"/>
                        </a:rPr>
                        <a:t>“红杏枝头春意闹。”</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宋祁《木兰花》</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红杏花开本是静景</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但“闹”字不仅形容出红杏的众多和纷繁</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而且把生机勃勃的大好春光全都点染出来了</a:t>
                      </a:r>
                      <a:endParaRPr lang="zh-CN" sz="2565" kern="1200">
                        <a:solidFill>
                          <a:prstClr val="black"/>
                        </a:solidFill>
                        <a:latin typeface="微软雅黑" panose="020b0503020204020204" charset="-122"/>
                        <a:ea typeface="微软雅黑"/>
                        <a:cs typeface="+mn-cs"/>
                      </a:endParaRPr>
                    </a:p>
                  </a:txBody>
                  <a:tcPr marL="34208" marR="34208"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r>
            </a:tbl>
          </a:graphicData>
        </a:graphic>
      </p:graphicFrame>
      <p:sp>
        <p:nvSpPr>
          <p:cNvPr id="5" name="矩形 4"/>
          <p:cNvSpPr/>
          <p:nvPr/>
        </p:nvSpPr>
        <p:spPr>
          <a:xfrm>
            <a:off x="700523" y="605599"/>
            <a:ext cx="10729629" cy="68453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zh-CN" altLang="en-US" sz="2565">
                <a:solidFill>
                  <a:prstClr val="black"/>
                </a:solidFill>
                <a:latin typeface="微软雅黑" panose="020b0503020204020204" charset="-122"/>
                <a:ea typeface="微软雅黑"/>
                <a:cs typeface="Times New Roman" panose="02020603050405020304"/>
              </a:rPr>
              <a:t>（续表）</a:t>
            </a:r>
            <a:endParaRPr lang="zh-CN" altLang="en-US" sz="2565">
              <a:solidFill>
                <a:prstClr val="black"/>
              </a:solidFill>
              <a:latin typeface="微软雅黑" panose="020b0503020204020204" charset="-122"/>
              <a:ea typeface="微软雅黑"/>
              <a:cs typeface="Times New Roman" panose="02020603050405020304"/>
            </a:endParaRPr>
          </a:p>
        </p:txBody>
      </p:sp>
    </p:spTree>
  </p:cSld>
  <p:clrMapOvr>
    <a:masterClrMapping/>
  </p:clrMapOvr>
  <p:transition>
    <p:pull dir="d"/>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473405"/>
            <a:ext cx="10729629" cy="53638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5000"/>
              </a:lnSpc>
            </a:pPr>
            <a:r>
              <a:rPr lang="en-US" altLang="zh-CN" sz="2565" b="1">
                <a:solidFill>
                  <a:schemeClr val="accent6">
                    <a:lumMod val="75000"/>
                  </a:schemeClr>
                </a:solidFill>
                <a:latin typeface="微软雅黑" panose="020b0503020204020204" charset="-122"/>
                <a:ea typeface="微软雅黑"/>
              </a:rPr>
              <a:t>【</a:t>
            </a:r>
            <a:r>
              <a:rPr lang="zh-CN" altLang="en-US" sz="2565" b="1">
                <a:solidFill>
                  <a:schemeClr val="accent6">
                    <a:lumMod val="75000"/>
                  </a:schemeClr>
                </a:solidFill>
                <a:latin typeface="微软雅黑" panose="020b0503020204020204" charset="-122"/>
                <a:ea typeface="微软雅黑"/>
              </a:rPr>
              <a:t>对点训练</a:t>
            </a:r>
            <a:r>
              <a:rPr lang="en-US" altLang="zh-CN" sz="2565" b="1">
                <a:solidFill>
                  <a:schemeClr val="accent6">
                    <a:lumMod val="75000"/>
                  </a:schemeClr>
                </a:solidFill>
                <a:latin typeface="微软雅黑" panose="020b0503020204020204" charset="-122"/>
                <a:ea typeface="微软雅黑"/>
              </a:rPr>
              <a:t>】</a:t>
            </a:r>
            <a:endParaRPr lang="en-US" altLang="zh-CN" sz="2565" b="1">
              <a:solidFill>
                <a:schemeClr val="accent6">
                  <a:lumMod val="75000"/>
                </a:schemeClr>
              </a:solidFill>
              <a:latin typeface="微软雅黑" panose="020b0503020204020204" charset="-122"/>
              <a:ea typeface="微软雅黑"/>
            </a:endParaRPr>
          </a:p>
          <a:p>
            <a:pPr algn="just">
              <a:lnSpc>
                <a:spcPct val="145000"/>
              </a:lnSpc>
            </a:pPr>
            <a:r>
              <a:rPr lang="en-US" altLang="zh-CN" sz="3080" b="1">
                <a:solidFill>
                  <a:srgbClr val="F79646">
                    <a:lumMod val="75000"/>
                  </a:srgbClr>
                </a:solidFill>
                <a:latin typeface="Times New Roman" panose="02020603050405020304" pitchFamily="18" charset="0"/>
                <a:ea typeface="微软雅黑"/>
                <a:cs typeface="Times New Roman" panose="02020603050405020304" pitchFamily="18" charset="0"/>
              </a:rPr>
              <a:t> 14.</a:t>
            </a:r>
            <a:r>
              <a:rPr lang="zh-CN" altLang="en-US" sz="2565">
                <a:solidFill>
                  <a:prstClr val="black"/>
                </a:solidFill>
                <a:latin typeface="微软雅黑" panose="020b0503020204020204" charset="-122"/>
                <a:ea typeface="微软雅黑"/>
              </a:rPr>
              <a:t>阅读下面这首唐诗</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完成题目。</a:t>
            </a:r>
            <a:endParaRPr lang="zh-CN" altLang="en-US" sz="2565">
              <a:solidFill>
                <a:prstClr val="black"/>
              </a:solidFill>
              <a:latin typeface="微软雅黑" panose="020b0503020204020204" charset="-122"/>
              <a:ea typeface="微软雅黑"/>
            </a:endParaRPr>
          </a:p>
          <a:p>
            <a:pPr algn="ctr">
              <a:lnSpc>
                <a:spcPct val="145000"/>
              </a:lnSpc>
            </a:pPr>
            <a:r>
              <a:rPr lang="zh-CN" altLang="en-US" sz="2565" b="1">
                <a:solidFill>
                  <a:prstClr val="black"/>
                </a:solidFill>
                <a:latin typeface="微软雅黑" panose="020b0503020204020204" charset="-122"/>
                <a:ea typeface="微软雅黑"/>
              </a:rPr>
              <a:t>题镜湖野老所居</a:t>
            </a:r>
            <a:endParaRPr lang="zh-CN" altLang="en-US" sz="2565" b="1">
              <a:solidFill>
                <a:prstClr val="black"/>
              </a:solidFill>
              <a:latin typeface="微软雅黑" panose="020b0503020204020204" charset="-122"/>
              <a:ea typeface="微软雅黑"/>
            </a:endParaRPr>
          </a:p>
          <a:p>
            <a:pPr algn="ctr">
              <a:lnSpc>
                <a:spcPct val="145000"/>
              </a:lnSpc>
            </a:pPr>
            <a:r>
              <a:rPr lang="zh-CN" altLang="en-US" sz="2565">
                <a:solidFill>
                  <a:prstClr val="black"/>
                </a:solidFill>
                <a:latin typeface="微软雅黑" panose="020b0503020204020204" charset="-122"/>
                <a:ea typeface="微软雅黑"/>
              </a:rPr>
              <a:t>马　戴</a:t>
            </a:r>
            <a:endParaRPr lang="zh-CN" altLang="en-US" sz="2565">
              <a:solidFill>
                <a:prstClr val="black"/>
              </a:solidFill>
              <a:latin typeface="微软雅黑" panose="020b0503020204020204" charset="-122"/>
              <a:ea typeface="微软雅黑"/>
            </a:endParaRPr>
          </a:p>
          <a:p>
            <a:pPr algn="ctr">
              <a:lnSpc>
                <a:spcPct val="145000"/>
              </a:lnSpc>
            </a:pPr>
            <a:r>
              <a:rPr lang="zh-CN" altLang="en-US" sz="2565">
                <a:solidFill>
                  <a:prstClr val="black"/>
                </a:solidFill>
                <a:latin typeface="微软雅黑" panose="020b0503020204020204" charset="-122"/>
                <a:ea typeface="微软雅黑"/>
              </a:rPr>
              <a:t>湖里寻君去</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樵风</a:t>
            </a:r>
            <a:r>
              <a:rPr lang="zh-CN" altLang="en-US" sz="2565" baseline="30000">
                <a:solidFill>
                  <a:prstClr val="black"/>
                </a:solidFill>
                <a:latin typeface="微软雅黑" panose="020b0503020204020204" charset="-122"/>
                <a:ea typeface="微软雅黑"/>
              </a:rPr>
              <a:t>①</a:t>
            </a:r>
            <a:r>
              <a:rPr lang="zh-CN" altLang="en-US" sz="2565">
                <a:solidFill>
                  <a:prstClr val="black"/>
                </a:solidFill>
                <a:latin typeface="微软雅黑" panose="020b0503020204020204" charset="-122"/>
                <a:ea typeface="微软雅黑"/>
              </a:rPr>
              <a:t>往返吹。树喧巢鸟出</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路细葑田</a:t>
            </a:r>
            <a:r>
              <a:rPr lang="zh-CN" altLang="en-US" sz="2565" baseline="30000">
                <a:solidFill>
                  <a:prstClr val="black"/>
                </a:solidFill>
                <a:latin typeface="微软雅黑" panose="020b0503020204020204" charset="-122"/>
                <a:ea typeface="微软雅黑"/>
              </a:rPr>
              <a:t>②</a:t>
            </a:r>
            <a:r>
              <a:rPr lang="zh-CN" altLang="en-US" sz="2565">
                <a:solidFill>
                  <a:prstClr val="black"/>
                </a:solidFill>
                <a:latin typeface="微软雅黑" panose="020b0503020204020204" charset="-122"/>
                <a:ea typeface="微软雅黑"/>
              </a:rPr>
              <a:t>移。</a:t>
            </a:r>
            <a:endParaRPr lang="zh-CN" altLang="en-US" sz="2565">
              <a:solidFill>
                <a:prstClr val="black"/>
              </a:solidFill>
              <a:latin typeface="微软雅黑" panose="020b0503020204020204" charset="-122"/>
              <a:ea typeface="微软雅黑"/>
            </a:endParaRPr>
          </a:p>
          <a:p>
            <a:pPr algn="ctr">
              <a:lnSpc>
                <a:spcPct val="145000"/>
              </a:lnSpc>
            </a:pPr>
            <a:r>
              <a:rPr lang="zh-CN" altLang="en-US" sz="2565">
                <a:solidFill>
                  <a:prstClr val="black"/>
                </a:solidFill>
                <a:latin typeface="微软雅黑" panose="020b0503020204020204" charset="-122"/>
                <a:ea typeface="微软雅黑"/>
              </a:rPr>
              <a:t>沤苎</a:t>
            </a:r>
            <a:r>
              <a:rPr lang="zh-CN" altLang="en-US" sz="2565" baseline="30000">
                <a:solidFill>
                  <a:prstClr val="black"/>
                </a:solidFill>
                <a:latin typeface="微软雅黑" panose="020b0503020204020204" charset="-122"/>
                <a:ea typeface="微软雅黑"/>
              </a:rPr>
              <a:t>③</a:t>
            </a:r>
            <a:r>
              <a:rPr lang="zh-CN" altLang="en-US" sz="2565">
                <a:solidFill>
                  <a:prstClr val="black"/>
                </a:solidFill>
                <a:latin typeface="微软雅黑" panose="020b0503020204020204" charset="-122"/>
                <a:ea typeface="微软雅黑"/>
              </a:rPr>
              <a:t>成鱼网</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枯根是酒卮。老年唯自适</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生事任群儿。</a:t>
            </a:r>
            <a:endParaRPr lang="zh-CN" altLang="en-US" sz="2565">
              <a:solidFill>
                <a:prstClr val="black"/>
              </a:solidFill>
              <a:latin typeface="微软雅黑" panose="020b0503020204020204" charset="-122"/>
              <a:ea typeface="微软雅黑"/>
            </a:endParaRPr>
          </a:p>
          <a:p>
            <a:pPr algn="just">
              <a:lnSpc>
                <a:spcPct val="145000"/>
              </a:lnSpc>
            </a:pPr>
            <a:r>
              <a:rPr lang="en-US" altLang="zh-CN" sz="2565" b="1">
                <a:solidFill>
                  <a:prstClr val="black"/>
                </a:solidFill>
                <a:latin typeface="微软雅黑" panose="020b0503020204020204" charset="-122"/>
                <a:ea typeface="微软雅黑"/>
              </a:rPr>
              <a:t>      [</a:t>
            </a:r>
            <a:r>
              <a:rPr lang="zh-CN" altLang="en-US" sz="2565" b="1">
                <a:solidFill>
                  <a:prstClr val="black"/>
                </a:solidFill>
                <a:latin typeface="微软雅黑" panose="020b0503020204020204" charset="-122"/>
                <a:ea typeface="微软雅黑"/>
              </a:rPr>
              <a:t>注</a:t>
            </a:r>
            <a:r>
              <a:rPr lang="en-US" altLang="zh-CN" sz="2565" b="1">
                <a:solidFill>
                  <a:prstClr val="black"/>
                </a:solidFill>
                <a:latin typeface="微软雅黑" panose="020b0503020204020204" charset="-122"/>
                <a:ea typeface="微软雅黑"/>
              </a:rPr>
              <a:t>] </a:t>
            </a:r>
            <a:r>
              <a:rPr lang="en-US" altLang="zh-CN" sz="2565">
                <a:solidFill>
                  <a:prstClr val="black"/>
                </a:solidFill>
                <a:latin typeface="微软雅黑" panose="020b0503020204020204" charset="-122"/>
                <a:ea typeface="微软雅黑"/>
              </a:rPr>
              <a:t>①</a:t>
            </a:r>
            <a:r>
              <a:rPr lang="zh-CN" altLang="en-US" sz="2565">
                <a:solidFill>
                  <a:prstClr val="black"/>
                </a:solidFill>
                <a:latin typeface="微软雅黑" panose="020b0503020204020204" charset="-122"/>
                <a:ea typeface="微软雅黑"/>
              </a:rPr>
              <a:t>樵风</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顺风。②葑田</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将湖泽中葑泥移附木架上</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浮于水面</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成为可以移动的农田。③沤苎</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沤麻。</a:t>
            </a:r>
            <a:endParaRPr lang="zh-CN" altLang="en-US" sz="2565">
              <a:solidFill>
                <a:prstClr val="black"/>
              </a:solidFill>
              <a:latin typeface="微软雅黑" panose="020b0503020204020204" charset="-122"/>
              <a:ea typeface="微软雅黑"/>
            </a:endParaRPr>
          </a:p>
          <a:p>
            <a:pPr algn="just">
              <a:lnSpc>
                <a:spcPct val="145000"/>
              </a:lnSpc>
            </a:pPr>
            <a:r>
              <a:rPr lang="zh-CN" altLang="en-US" sz="2565">
                <a:solidFill>
                  <a:prstClr val="black"/>
                </a:solidFill>
                <a:latin typeface="微软雅黑" panose="020b0503020204020204" charset="-122"/>
                <a:ea typeface="微软雅黑"/>
              </a:rPr>
              <a:t>颔联是怎样写景的</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请简要赏析。</a:t>
            </a:r>
            <a:endParaRPr lang="zh-CN" altLang="en-US" sz="2565">
              <a:solidFill>
                <a:prstClr val="black"/>
              </a:solidFill>
              <a:latin typeface="微软雅黑" panose="020b0503020204020204" charset="-122"/>
              <a:ea typeface="微软雅黑"/>
            </a:endParaRPr>
          </a:p>
        </p:txBody>
      </p:sp>
    </p:spTree>
  </p:cSld>
  <p:clrMapOvr>
    <a:masterClrMapping/>
  </p:clrMapOvr>
  <p:transition>
    <p:pull dir="d"/>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547295"/>
            <a:ext cx="10729629" cy="602234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2565" b="1">
                <a:solidFill>
                  <a:srgbClr val="A50021"/>
                </a:solidFill>
                <a:latin typeface="微软雅黑" panose="020b0503020204020204" charset="-122"/>
                <a:ea typeface="微软雅黑"/>
                <a:cs typeface="Times New Roman" panose="02020603050405020304" pitchFamily="18" charset="0"/>
              </a:rPr>
              <a:t>[</a:t>
            </a:r>
            <a:r>
              <a:rPr lang="zh-CN" altLang="en-US" sz="2565" b="1">
                <a:solidFill>
                  <a:srgbClr val="A50021"/>
                </a:solidFill>
                <a:latin typeface="微软雅黑" panose="020b0503020204020204" charset="-122"/>
                <a:ea typeface="微软雅黑"/>
                <a:cs typeface="Times New Roman" panose="02020603050405020304" pitchFamily="18" charset="0"/>
              </a:rPr>
              <a:t>答案</a:t>
            </a:r>
            <a:r>
              <a:rPr lang="en-US" altLang="zh-CN" sz="2565" b="1">
                <a:solidFill>
                  <a:srgbClr val="A50021"/>
                </a:solidFill>
                <a:latin typeface="微软雅黑" panose="020b0503020204020204" charset="-122"/>
                <a:ea typeface="微软雅黑"/>
                <a:cs typeface="Times New Roman" panose="02020603050405020304" pitchFamily="18" charset="0"/>
              </a:rPr>
              <a:t>] </a:t>
            </a:r>
            <a:r>
              <a:rPr lang="zh-CN" altLang="en-US" sz="2565">
                <a:solidFill>
                  <a:srgbClr val="A50021"/>
                </a:solidFill>
                <a:latin typeface="微软雅黑" panose="020b0503020204020204" charset="-122"/>
                <a:ea typeface="微软雅黑"/>
                <a:cs typeface="Times New Roman" panose="02020603050405020304" pitchFamily="18" charset="0"/>
              </a:rPr>
              <a:t>诗人运用以动衬静、以静衬动的手法描写镜湖野老所居的安宁自适环境。“树喧巢鸟出”用鸟在树上的巢中啼唱的喧闹之景衬托鸟出之后湖边一片安宁的静景</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路细葑田移”则用湖边小路蜿蜒的静景衬托湖中葑田在风中移动的动景。</a:t>
            </a:r>
            <a:endParaRPr lang="zh-CN" altLang="en-US" sz="2565">
              <a:solidFill>
                <a:srgbClr val="A50021"/>
              </a:solidFill>
              <a:latin typeface="微软雅黑" panose="020b0503020204020204" charset="-122"/>
              <a:ea typeface="微软雅黑"/>
              <a:cs typeface="Times New Roman" panose="02020603050405020304" pitchFamily="18" charset="0"/>
            </a:endParaRPr>
          </a:p>
          <a:p>
            <a:pPr algn="just">
              <a:lnSpc>
                <a:spcPct val="150000"/>
              </a:lnSpc>
            </a:pPr>
            <a:r>
              <a:rPr lang="en-US" altLang="zh-CN" sz="2565" b="1">
                <a:solidFill>
                  <a:srgbClr val="A50021"/>
                </a:solidFill>
                <a:latin typeface="微软雅黑" panose="020b0503020204020204" charset="-122"/>
                <a:ea typeface="微软雅黑"/>
                <a:cs typeface="Times New Roman" panose="02020603050405020304" pitchFamily="18" charset="0"/>
              </a:rPr>
              <a:t>[</a:t>
            </a:r>
            <a:r>
              <a:rPr lang="zh-CN" altLang="en-US" sz="2565" b="1">
                <a:solidFill>
                  <a:srgbClr val="A50021"/>
                </a:solidFill>
                <a:latin typeface="微软雅黑" panose="020b0503020204020204" charset="-122"/>
                <a:ea typeface="微软雅黑"/>
                <a:cs typeface="Times New Roman" panose="02020603050405020304" pitchFamily="18" charset="0"/>
              </a:rPr>
              <a:t>解析</a:t>
            </a:r>
            <a:r>
              <a:rPr lang="en-US" altLang="zh-CN" sz="2565" b="1">
                <a:solidFill>
                  <a:srgbClr val="A50021"/>
                </a:solidFill>
                <a:latin typeface="微软雅黑" panose="020b0503020204020204" charset="-122"/>
                <a:ea typeface="微软雅黑"/>
                <a:cs typeface="Times New Roman" panose="02020603050405020304" pitchFamily="18" charset="0"/>
              </a:rPr>
              <a:t>] </a:t>
            </a:r>
            <a:r>
              <a:rPr lang="zh-CN" altLang="en-US" sz="2565">
                <a:solidFill>
                  <a:srgbClr val="A50021"/>
                </a:solidFill>
                <a:latin typeface="微软雅黑" panose="020b0503020204020204" charset="-122"/>
                <a:ea typeface="微软雅黑"/>
                <a:cs typeface="Times New Roman" panose="02020603050405020304" pitchFamily="18" charset="0"/>
              </a:rPr>
              <a:t>颔联是“树喧巢鸟出</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路细葑田移”</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表现镜湖环境的安静。上句“树喧巢鸟出”描写鸟儿从巢中钻出</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叽叽喳喳地鸣叫</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恰恰说明此地无人打扰</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鸟儿自由自在。这是以动衬静的写法</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用鸟在树上的巢中啼唱的喧闹之景衬托鸟出之后湖边一片安宁的静景</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描写镜湖野老所居的安宁自适环境。下句“路细葑田移”</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葑田”是“将湖泽中葑泥移附木架上</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浮于水面</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成为可以移动的农田”</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小路蜿蜒不动</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恰恰衬出葑田的移动</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这是以静衬动。</a:t>
            </a:r>
            <a:endParaRPr lang="zh-CN" altLang="en-US" sz="2565">
              <a:solidFill>
                <a:srgbClr val="A50021"/>
              </a:solidFill>
              <a:latin typeface="微软雅黑" panose="020b0503020204020204" charset="-122"/>
              <a:ea typeface="微软雅黑"/>
              <a:cs typeface="Times New Roman" panose="02020603050405020304" pitchFamily="18" charset="0"/>
            </a:endParaRPr>
          </a:p>
        </p:txBody>
      </p:sp>
    </p:spTree>
  </p:cSld>
  <p:clrMapOvr>
    <a:masterClrMapping/>
  </p:clrMapOvr>
  <p:transition>
    <p:pull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 calcmode="lin" valueType="num">
                                      <p:cBhvr additive="base">
                                        <p:cTn id="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658129"/>
            <a:ext cx="10729629" cy="68453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565" b="1">
                <a:solidFill>
                  <a:prstClr val="black"/>
                </a:solidFill>
                <a:latin typeface="微软雅黑" panose="020b0503020204020204" charset="-122"/>
                <a:ea typeface="微软雅黑"/>
              </a:rPr>
              <a:t>3.</a:t>
            </a:r>
            <a:r>
              <a:rPr lang="zh-CN" altLang="en-US" sz="2565" b="1">
                <a:solidFill>
                  <a:prstClr val="black"/>
                </a:solidFill>
                <a:latin typeface="微软雅黑" panose="020b0503020204020204" charset="-122"/>
                <a:ea typeface="微软雅黑"/>
              </a:rPr>
              <a:t>虚实结合</a:t>
            </a:r>
            <a:endParaRPr lang="en-US" altLang="zh-CN" sz="2565">
              <a:solidFill>
                <a:prstClr val="black"/>
              </a:solidFill>
              <a:latin typeface="微软雅黑" panose="020b0503020204020204" charset="-122"/>
              <a:ea typeface="微软雅黑"/>
            </a:endParaRPr>
          </a:p>
        </p:txBody>
      </p:sp>
      <p:graphicFrame>
        <p:nvGraphicFramePr>
          <p:cNvPr id="5" name="表格 4"/>
          <p:cNvGraphicFramePr>
            <a:graphicFrameLocks noGrp="1"/>
          </p:cNvGraphicFramePr>
          <p:nvPr/>
        </p:nvGraphicFramePr>
        <p:xfrm>
          <a:off x="702120" y="1360083"/>
          <a:ext cx="10750550" cy="4875530"/>
        </p:xfrm>
        <a:graphic>
          <a:graphicData uri="http://schemas.openxmlformats.org/drawingml/2006/table">
            <a:tbl>
              <a:tblPr firstRow="1" firstCol="1" bandRow="1"/>
              <a:tblGrid>
                <a:gridCol w="4839335"/>
                <a:gridCol w="5911215"/>
              </a:tblGrid>
              <a:tr h="1315085">
                <a:tc>
                  <a:txBody>
                    <a:bodyPr vert="horz" wrap="square"/>
                    <a:lstStyle/>
                    <a:p>
                      <a:pPr algn="ctr">
                        <a:lnSpc>
                          <a:spcPct val="130000"/>
                        </a:lnSpc>
                        <a:spcAft>
                          <a:spcPct val="0"/>
                        </a:spcAft>
                      </a:pPr>
                      <a:r>
                        <a:rPr lang="zh-CN" sz="2565" b="1" kern="1200">
                          <a:solidFill>
                            <a:prstClr val="black"/>
                          </a:solidFill>
                          <a:latin typeface="微软雅黑" panose="020b0503020204020204" charset="-122"/>
                          <a:ea typeface="微软雅黑"/>
                          <a:cs typeface="+mn-cs"/>
                        </a:rPr>
                        <a:t>释义</a:t>
                      </a:r>
                      <a:endParaRPr lang="zh-CN" sz="2565" b="1"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gn="ctr">
                        <a:lnSpc>
                          <a:spcPct val="130000"/>
                        </a:lnSpc>
                        <a:spcAft>
                          <a:spcPct val="0"/>
                        </a:spcAft>
                      </a:pPr>
                      <a:r>
                        <a:rPr lang="zh-CN" sz="2565" b="1" kern="1200">
                          <a:solidFill>
                            <a:prstClr val="black"/>
                          </a:solidFill>
                          <a:latin typeface="微软雅黑" panose="020b0503020204020204" charset="-122"/>
                          <a:ea typeface="微软雅黑"/>
                          <a:cs typeface="+mn-cs"/>
                        </a:rPr>
                        <a:t>示例</a:t>
                      </a:r>
                      <a:endParaRPr lang="zh-CN" sz="2565" b="1"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r>
              <a:tr h="3560445">
                <a:tc>
                  <a:txBody>
                    <a:bodyPr vert="horz" wrap="square"/>
                    <a:lstStyle/>
                    <a:p>
                      <a:pPr>
                        <a:lnSpc>
                          <a:spcPct val="130000"/>
                        </a:lnSpc>
                        <a:spcAft>
                          <a:spcPct val="0"/>
                        </a:spcAft>
                      </a:pPr>
                      <a:r>
                        <a:rPr lang="zh-CN" sz="2565" b="0" kern="1200">
                          <a:solidFill>
                            <a:prstClr val="black"/>
                          </a:solidFill>
                          <a:latin typeface="微软雅黑" panose="020b0503020204020204" charset="-122"/>
                          <a:ea typeface="微软雅黑"/>
                          <a:cs typeface="+mn-cs"/>
                        </a:rPr>
                        <a:t>“虚”是指现实中看不见摸不着</a:t>
                      </a:r>
                      <a:r>
                        <a:rPr lang="en-US" sz="2565" b="0" kern="1200">
                          <a:solidFill>
                            <a:prstClr val="black"/>
                          </a:solidFill>
                          <a:latin typeface="微软雅黑" panose="020b0503020204020204" charset="-122"/>
                          <a:ea typeface="微软雅黑"/>
                          <a:cs typeface="+mn-cs"/>
                        </a:rPr>
                        <a:t>,</a:t>
                      </a:r>
                      <a:r>
                        <a:rPr lang="zh-CN" sz="2565" b="0" kern="1200">
                          <a:solidFill>
                            <a:prstClr val="black"/>
                          </a:solidFill>
                          <a:latin typeface="微软雅黑" panose="020b0503020204020204" charset="-122"/>
                          <a:ea typeface="微软雅黑"/>
                          <a:cs typeface="+mn-cs"/>
                        </a:rPr>
                        <a:t>却又能从字里行间体味出的那些虚象和空灵的境界</a:t>
                      </a:r>
                      <a:r>
                        <a:rPr lang="en-US" sz="2565" b="0" kern="1200">
                          <a:solidFill>
                            <a:prstClr val="black"/>
                          </a:solidFill>
                          <a:latin typeface="微软雅黑" panose="020b0503020204020204" charset="-122"/>
                          <a:ea typeface="微软雅黑"/>
                          <a:cs typeface="+mn-cs"/>
                        </a:rPr>
                        <a:t>,</a:t>
                      </a:r>
                      <a:r>
                        <a:rPr lang="zh-CN" sz="2565" b="0" kern="1200">
                          <a:solidFill>
                            <a:prstClr val="black"/>
                          </a:solidFill>
                          <a:latin typeface="微软雅黑" panose="020b0503020204020204" charset="-122"/>
                          <a:ea typeface="微软雅黑"/>
                          <a:cs typeface="+mn-cs"/>
                        </a:rPr>
                        <a:t>它包括梦幻之境、已逝之境、未来之境</a:t>
                      </a:r>
                      <a:r>
                        <a:rPr lang="en-US" sz="2565" b="0" kern="1200">
                          <a:solidFill>
                            <a:prstClr val="black"/>
                          </a:solidFill>
                          <a:latin typeface="微软雅黑" panose="020b0503020204020204" charset="-122"/>
                          <a:ea typeface="微软雅黑"/>
                          <a:cs typeface="+mn-cs"/>
                        </a:rPr>
                        <a:t>;</a:t>
                      </a:r>
                      <a:r>
                        <a:rPr lang="zh-CN" sz="2565" b="0" kern="1200">
                          <a:solidFill>
                            <a:prstClr val="black"/>
                          </a:solidFill>
                          <a:latin typeface="微软雅黑" panose="020b0503020204020204" charset="-122"/>
                          <a:ea typeface="微软雅黑"/>
                          <a:cs typeface="+mn-cs"/>
                        </a:rPr>
                        <a:t>“实”是指客观世界中的实象、实事、实境。人们常以虚实相生来描述虚实之间的关系</a:t>
                      </a:r>
                      <a:endParaRPr lang="zh-CN" sz="2565" b="0" kern="1200">
                        <a:solidFill>
                          <a:prstClr val="black"/>
                        </a:solidFill>
                        <a:latin typeface="微软雅黑" panose="020b0503020204020204" charset="-122"/>
                        <a:ea typeface="微软雅黑"/>
                        <a:cs typeface="+mn-cs"/>
                      </a:endParaRPr>
                    </a:p>
                  </a:txBody>
                  <a:tcPr marL="34208" marR="34208"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nSpc>
                          <a:spcPct val="130000"/>
                        </a:lnSpc>
                        <a:spcAft>
                          <a:spcPct val="0"/>
                        </a:spcAft>
                      </a:pPr>
                      <a:r>
                        <a:rPr lang="zh-CN" sz="2565" b="0" kern="1200">
                          <a:solidFill>
                            <a:prstClr val="black"/>
                          </a:solidFill>
                          <a:latin typeface="微软雅黑" panose="020b0503020204020204" charset="-122"/>
                          <a:ea typeface="微软雅黑"/>
                          <a:cs typeface="+mn-cs"/>
                        </a:rPr>
                        <a:t>如李煜的《虞美人》中“雕栏玉砌应犹在</a:t>
                      </a:r>
                      <a:r>
                        <a:rPr lang="en-US" sz="2565" b="0" kern="1200">
                          <a:solidFill>
                            <a:prstClr val="black"/>
                          </a:solidFill>
                          <a:latin typeface="微软雅黑" panose="020b0503020204020204" charset="-122"/>
                          <a:ea typeface="微软雅黑"/>
                          <a:cs typeface="+mn-cs"/>
                        </a:rPr>
                        <a:t>,</a:t>
                      </a:r>
                      <a:r>
                        <a:rPr lang="zh-CN" sz="2565" b="0" kern="1200">
                          <a:solidFill>
                            <a:prstClr val="black"/>
                          </a:solidFill>
                          <a:latin typeface="微软雅黑" panose="020b0503020204020204" charset="-122"/>
                          <a:ea typeface="微软雅黑"/>
                          <a:cs typeface="+mn-cs"/>
                        </a:rPr>
                        <a:t>只是朱颜改”</a:t>
                      </a:r>
                      <a:r>
                        <a:rPr lang="en-US" sz="2565" b="0" kern="1200">
                          <a:solidFill>
                            <a:prstClr val="black"/>
                          </a:solidFill>
                          <a:latin typeface="微软雅黑" panose="020b0503020204020204" charset="-122"/>
                          <a:ea typeface="微软雅黑"/>
                          <a:cs typeface="+mn-cs"/>
                        </a:rPr>
                        <a:t>,</a:t>
                      </a:r>
                      <a:r>
                        <a:rPr lang="zh-CN" sz="2565" b="0" kern="1200">
                          <a:solidFill>
                            <a:prstClr val="black"/>
                          </a:solidFill>
                          <a:latin typeface="微软雅黑" panose="020b0503020204020204" charset="-122"/>
                          <a:ea typeface="微软雅黑"/>
                          <a:cs typeface="+mn-cs"/>
                        </a:rPr>
                        <a:t>“雕栏玉砌”是回忆中的景物</a:t>
                      </a:r>
                      <a:r>
                        <a:rPr lang="en-US" sz="2565" b="0" kern="1200">
                          <a:solidFill>
                            <a:prstClr val="black"/>
                          </a:solidFill>
                          <a:latin typeface="微软雅黑" panose="020b0503020204020204" charset="-122"/>
                          <a:ea typeface="微软雅黑"/>
                          <a:cs typeface="+mn-cs"/>
                        </a:rPr>
                        <a:t>,</a:t>
                      </a:r>
                      <a:r>
                        <a:rPr lang="zh-CN" sz="2565" b="0" kern="1200">
                          <a:solidFill>
                            <a:prstClr val="black"/>
                          </a:solidFill>
                          <a:latin typeface="微软雅黑" panose="020b0503020204020204" charset="-122"/>
                          <a:ea typeface="微软雅黑"/>
                          <a:cs typeface="+mn-cs"/>
                        </a:rPr>
                        <a:t>是虚景</a:t>
                      </a:r>
                      <a:r>
                        <a:rPr lang="en-US" sz="2565" b="0" kern="1200">
                          <a:solidFill>
                            <a:prstClr val="black"/>
                          </a:solidFill>
                          <a:latin typeface="微软雅黑" panose="020b0503020204020204" charset="-122"/>
                          <a:ea typeface="微软雅黑"/>
                          <a:cs typeface="+mn-cs"/>
                        </a:rPr>
                        <a:t>,</a:t>
                      </a:r>
                      <a:r>
                        <a:rPr lang="zh-CN" sz="2565" b="0" kern="1200">
                          <a:solidFill>
                            <a:prstClr val="black"/>
                          </a:solidFill>
                          <a:latin typeface="微软雅黑" panose="020b0503020204020204" charset="-122"/>
                          <a:ea typeface="微软雅黑"/>
                          <a:cs typeface="+mn-cs"/>
                        </a:rPr>
                        <a:t>“朱颜改”是实景。</a:t>
                      </a:r>
                      <a:endParaRPr lang="zh-CN" sz="2565" b="0" kern="1200">
                        <a:solidFill>
                          <a:prstClr val="black"/>
                        </a:solidFill>
                        <a:latin typeface="微软雅黑" panose="020b0503020204020204" charset="-122"/>
                        <a:ea typeface="微软雅黑"/>
                        <a:cs typeface="+mn-cs"/>
                      </a:endParaRPr>
                    </a:p>
                    <a:p>
                      <a:pPr>
                        <a:lnSpc>
                          <a:spcPct val="130000"/>
                        </a:lnSpc>
                        <a:spcAft>
                          <a:spcPct val="0"/>
                        </a:spcAft>
                      </a:pPr>
                      <a:r>
                        <a:rPr lang="zh-CN" sz="2565" b="0" kern="1200">
                          <a:solidFill>
                            <a:prstClr val="black"/>
                          </a:solidFill>
                          <a:latin typeface="微软雅黑" panose="020b0503020204020204" charset="-122"/>
                          <a:ea typeface="微软雅黑"/>
                          <a:cs typeface="+mn-cs"/>
                        </a:rPr>
                        <a:t>姜夔《扬州慢》中的虚景是“春风十里”</a:t>
                      </a:r>
                      <a:r>
                        <a:rPr lang="en-US" sz="2565" b="0" kern="1200">
                          <a:solidFill>
                            <a:prstClr val="black"/>
                          </a:solidFill>
                          <a:latin typeface="微软雅黑" panose="020b0503020204020204" charset="-122"/>
                          <a:ea typeface="微软雅黑"/>
                          <a:cs typeface="+mn-cs"/>
                        </a:rPr>
                        <a:t>,</a:t>
                      </a:r>
                      <a:r>
                        <a:rPr lang="zh-CN" sz="2565" b="0" kern="1200">
                          <a:solidFill>
                            <a:prstClr val="black"/>
                          </a:solidFill>
                          <a:latin typeface="微软雅黑" panose="020b0503020204020204" charset="-122"/>
                          <a:ea typeface="微软雅黑"/>
                          <a:cs typeface="+mn-cs"/>
                        </a:rPr>
                        <a:t>即昔日的“春风十里扬州路”</a:t>
                      </a:r>
                      <a:r>
                        <a:rPr lang="en-US" sz="2565" b="0" kern="1200">
                          <a:solidFill>
                            <a:prstClr val="black"/>
                          </a:solidFill>
                          <a:latin typeface="微软雅黑" panose="020b0503020204020204" charset="-122"/>
                          <a:ea typeface="微软雅黑"/>
                          <a:cs typeface="+mn-cs"/>
                        </a:rPr>
                        <a:t>,</a:t>
                      </a:r>
                      <a:r>
                        <a:rPr lang="zh-CN" sz="2565" b="0" kern="1200">
                          <a:solidFill>
                            <a:prstClr val="black"/>
                          </a:solidFill>
                          <a:latin typeface="微软雅黑" panose="020b0503020204020204" charset="-122"/>
                          <a:ea typeface="微软雅黑"/>
                          <a:cs typeface="+mn-cs"/>
                        </a:rPr>
                        <a:t>实景是“尽荠麦青青”</a:t>
                      </a:r>
                      <a:r>
                        <a:rPr lang="en-US" sz="2565" b="0" kern="1200">
                          <a:solidFill>
                            <a:prstClr val="black"/>
                          </a:solidFill>
                          <a:latin typeface="微软雅黑" panose="020b0503020204020204" charset="-122"/>
                          <a:ea typeface="微软雅黑"/>
                          <a:cs typeface="+mn-cs"/>
                        </a:rPr>
                        <a:t>,</a:t>
                      </a:r>
                      <a:r>
                        <a:rPr lang="zh-CN" sz="2565" b="0" kern="1200">
                          <a:solidFill>
                            <a:prstClr val="black"/>
                          </a:solidFill>
                          <a:latin typeface="微软雅黑" panose="020b0503020204020204" charset="-122"/>
                          <a:ea typeface="微软雅黑"/>
                          <a:cs typeface="+mn-cs"/>
                        </a:rPr>
                        <a:t>通过描写昔盛更显出今衰</a:t>
                      </a:r>
                      <a:endParaRPr lang="zh-CN" sz="2565" b="0" kern="1200">
                        <a:solidFill>
                          <a:prstClr val="black"/>
                        </a:solidFill>
                        <a:latin typeface="微软雅黑" panose="020b0503020204020204" charset="-122"/>
                        <a:ea typeface="微软雅黑"/>
                        <a:cs typeface="+mn-cs"/>
                      </a:endParaRPr>
                    </a:p>
                  </a:txBody>
                  <a:tcPr marL="34208" marR="34208"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r>
            </a:tbl>
          </a:graphicData>
        </a:graphic>
      </p:graphicFrame>
    </p:spTree>
  </p:cSld>
  <p:clrMapOvr>
    <a:masterClrMapping/>
  </p:clrMapOvr>
  <p:transition>
    <p:pull dir="d"/>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473405"/>
            <a:ext cx="10729629" cy="62877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pPr>
            <a:r>
              <a:rPr lang="en-US" altLang="zh-CN" sz="2565" b="1">
                <a:solidFill>
                  <a:schemeClr val="accent6">
                    <a:lumMod val="75000"/>
                  </a:schemeClr>
                </a:solidFill>
                <a:latin typeface="微软雅黑" panose="020b0503020204020204" charset="-122"/>
                <a:ea typeface="微软雅黑"/>
              </a:rPr>
              <a:t>【</a:t>
            </a:r>
            <a:r>
              <a:rPr lang="zh-CN" altLang="en-US" sz="2565" b="1">
                <a:solidFill>
                  <a:schemeClr val="accent6">
                    <a:lumMod val="75000"/>
                  </a:schemeClr>
                </a:solidFill>
                <a:latin typeface="微软雅黑" panose="020b0503020204020204" charset="-122"/>
                <a:ea typeface="微软雅黑"/>
              </a:rPr>
              <a:t>对点训练</a:t>
            </a:r>
            <a:r>
              <a:rPr lang="en-US" altLang="zh-CN" sz="2565" b="1">
                <a:solidFill>
                  <a:schemeClr val="accent6">
                    <a:lumMod val="75000"/>
                  </a:schemeClr>
                </a:solidFill>
                <a:latin typeface="微软雅黑" panose="020b0503020204020204" charset="-122"/>
                <a:ea typeface="微软雅黑"/>
              </a:rPr>
              <a:t>】</a:t>
            </a:r>
            <a:endParaRPr lang="en-US" altLang="zh-CN" sz="2565" b="1">
              <a:solidFill>
                <a:schemeClr val="accent6">
                  <a:lumMod val="75000"/>
                </a:schemeClr>
              </a:solidFill>
              <a:latin typeface="微软雅黑" panose="020b0503020204020204" charset="-122"/>
              <a:ea typeface="微软雅黑"/>
            </a:endParaRPr>
          </a:p>
          <a:p>
            <a:pPr algn="just">
              <a:lnSpc>
                <a:spcPct val="140000"/>
              </a:lnSpc>
            </a:pPr>
            <a:r>
              <a:rPr lang="en-US" altLang="zh-CN" sz="3080" b="1">
                <a:solidFill>
                  <a:srgbClr val="F79646">
                    <a:lumMod val="75000"/>
                  </a:srgbClr>
                </a:solidFill>
                <a:latin typeface="Times New Roman" panose="02020603050405020304" pitchFamily="18" charset="0"/>
                <a:ea typeface="微软雅黑"/>
                <a:cs typeface="Times New Roman" panose="02020603050405020304" pitchFamily="18" charset="0"/>
              </a:rPr>
              <a:t>15.</a:t>
            </a:r>
            <a:r>
              <a:rPr lang="zh-CN" altLang="en-US" sz="2565">
                <a:solidFill>
                  <a:prstClr val="black"/>
                </a:solidFill>
                <a:latin typeface="微软雅黑" panose="020b0503020204020204" charset="-122"/>
                <a:ea typeface="微软雅黑"/>
              </a:rPr>
              <a:t>阅读下面这首宋词</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完成题目。</a:t>
            </a:r>
            <a:endParaRPr lang="zh-CN" altLang="en-US" sz="2565">
              <a:solidFill>
                <a:prstClr val="black"/>
              </a:solidFill>
              <a:latin typeface="微软雅黑" panose="020b0503020204020204" charset="-122"/>
              <a:ea typeface="微软雅黑"/>
            </a:endParaRPr>
          </a:p>
          <a:p>
            <a:pPr algn="ctr">
              <a:lnSpc>
                <a:spcPct val="140000"/>
              </a:lnSpc>
            </a:pPr>
            <a:r>
              <a:rPr lang="zh-CN" altLang="en-US" sz="2565" b="1">
                <a:solidFill>
                  <a:prstClr val="black"/>
                </a:solidFill>
                <a:latin typeface="微软雅黑" panose="020b0503020204020204" charset="-122"/>
                <a:ea typeface="微软雅黑"/>
              </a:rPr>
              <a:t>水调歌头</a:t>
            </a:r>
            <a:r>
              <a:rPr lang="en-US" altLang="zh-CN" sz="2565" b="1">
                <a:solidFill>
                  <a:prstClr val="black"/>
                </a:solidFill>
                <a:latin typeface="微软雅黑" panose="020b0503020204020204" charset="-122"/>
                <a:ea typeface="微软雅黑"/>
              </a:rPr>
              <a:t>·</a:t>
            </a:r>
            <a:r>
              <a:rPr lang="zh-CN" altLang="en-US" sz="2565" b="1">
                <a:solidFill>
                  <a:prstClr val="black"/>
                </a:solidFill>
                <a:latin typeface="微软雅黑" panose="020b0503020204020204" charset="-122"/>
                <a:ea typeface="微软雅黑"/>
              </a:rPr>
              <a:t>黄州快哉亭赠张偓佺</a:t>
            </a:r>
            <a:r>
              <a:rPr lang="zh-CN" altLang="en-US" sz="2565" baseline="30000">
                <a:solidFill>
                  <a:prstClr val="black"/>
                </a:solidFill>
                <a:latin typeface="微软雅黑" panose="020b0503020204020204" charset="-122"/>
                <a:ea typeface="微软雅黑"/>
              </a:rPr>
              <a:t>①</a:t>
            </a:r>
            <a:endParaRPr lang="zh-CN" altLang="en-US" sz="2565" baseline="30000">
              <a:solidFill>
                <a:prstClr val="black"/>
              </a:solidFill>
              <a:latin typeface="微软雅黑" panose="020b0503020204020204" charset="-122"/>
              <a:ea typeface="微软雅黑"/>
            </a:endParaRPr>
          </a:p>
          <a:p>
            <a:pPr algn="ctr">
              <a:lnSpc>
                <a:spcPct val="140000"/>
              </a:lnSpc>
            </a:pPr>
            <a:r>
              <a:rPr lang="zh-CN" altLang="en-US" sz="2565">
                <a:solidFill>
                  <a:prstClr val="black"/>
                </a:solidFill>
                <a:latin typeface="微软雅黑" panose="020b0503020204020204" charset="-122"/>
                <a:ea typeface="微软雅黑"/>
              </a:rPr>
              <a:t>苏　轼</a:t>
            </a:r>
            <a:endParaRPr lang="zh-CN" altLang="en-US" sz="2565">
              <a:solidFill>
                <a:prstClr val="black"/>
              </a:solidFill>
              <a:latin typeface="微软雅黑" panose="020b0503020204020204" charset="-122"/>
              <a:ea typeface="微软雅黑"/>
            </a:endParaRPr>
          </a:p>
          <a:p>
            <a:pPr algn="just">
              <a:lnSpc>
                <a:spcPct val="140000"/>
              </a:lnSpc>
            </a:pPr>
            <a:r>
              <a:rPr lang="zh-CN" altLang="en-US" sz="2565">
                <a:solidFill>
                  <a:prstClr val="black"/>
                </a:solidFill>
                <a:latin typeface="微软雅黑" panose="020b0503020204020204" charset="-122"/>
                <a:ea typeface="微软雅黑"/>
              </a:rPr>
              <a:t>      落日绣帘卷</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亭下水连空。知君为我新作</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窗户湿</a:t>
            </a:r>
            <a:r>
              <a:rPr lang="zh-CN" altLang="en-US" sz="2565" baseline="30000">
                <a:solidFill>
                  <a:prstClr val="black"/>
                </a:solidFill>
                <a:latin typeface="微软雅黑" panose="020b0503020204020204" charset="-122"/>
                <a:ea typeface="微软雅黑"/>
              </a:rPr>
              <a:t>②</a:t>
            </a:r>
            <a:r>
              <a:rPr lang="zh-CN" altLang="en-US" sz="2565">
                <a:solidFill>
                  <a:prstClr val="black"/>
                </a:solidFill>
                <a:latin typeface="微软雅黑" panose="020b0503020204020204" charset="-122"/>
                <a:ea typeface="微软雅黑"/>
              </a:rPr>
              <a:t>青红。长记平山堂</a:t>
            </a:r>
            <a:r>
              <a:rPr lang="zh-CN" altLang="en-US" sz="2565" baseline="30000">
                <a:solidFill>
                  <a:prstClr val="black"/>
                </a:solidFill>
                <a:latin typeface="微软雅黑" panose="020b0503020204020204" charset="-122"/>
                <a:ea typeface="微软雅黑"/>
              </a:rPr>
              <a:t>③</a:t>
            </a:r>
            <a:r>
              <a:rPr lang="zh-CN" altLang="en-US" sz="2565">
                <a:solidFill>
                  <a:prstClr val="black"/>
                </a:solidFill>
                <a:latin typeface="微软雅黑" panose="020b0503020204020204" charset="-122"/>
                <a:ea typeface="微软雅黑"/>
              </a:rPr>
              <a:t>上</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欹枕江南烟雨</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杳杳没孤鸿。认得醉翁语</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山色有无中。”</a:t>
            </a:r>
            <a:endParaRPr lang="zh-CN" altLang="en-US" sz="2565">
              <a:solidFill>
                <a:prstClr val="black"/>
              </a:solidFill>
              <a:latin typeface="微软雅黑" panose="020b0503020204020204" charset="-122"/>
              <a:ea typeface="微软雅黑"/>
            </a:endParaRPr>
          </a:p>
          <a:p>
            <a:pPr algn="just">
              <a:lnSpc>
                <a:spcPct val="140000"/>
              </a:lnSpc>
            </a:pPr>
            <a:r>
              <a:rPr lang="zh-CN" altLang="en-US" sz="2565">
                <a:solidFill>
                  <a:prstClr val="black"/>
                </a:solidFill>
                <a:latin typeface="微软雅黑" panose="020b0503020204020204" charset="-122"/>
                <a:ea typeface="微软雅黑"/>
              </a:rPr>
              <a:t>      一千顷</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都镜净</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倒碧峰。忽然浪起</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掀舞一叶白头翁。堪笑兰台公子</a:t>
            </a:r>
            <a:r>
              <a:rPr lang="zh-CN" altLang="en-US" sz="2565" baseline="30000">
                <a:solidFill>
                  <a:prstClr val="black"/>
                </a:solidFill>
                <a:latin typeface="微软雅黑" panose="020b0503020204020204" charset="-122"/>
                <a:ea typeface="微软雅黑"/>
              </a:rPr>
              <a:t>④</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未解庄生天籁</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刚道有雌雄。一点浩然气</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千里快哉风。</a:t>
            </a:r>
            <a:endParaRPr lang="zh-CN" altLang="en-US" sz="2565">
              <a:solidFill>
                <a:prstClr val="black"/>
              </a:solidFill>
              <a:latin typeface="微软雅黑" panose="020b0503020204020204" charset="-122"/>
              <a:ea typeface="微软雅黑"/>
            </a:endParaRPr>
          </a:p>
          <a:p>
            <a:pPr algn="just">
              <a:lnSpc>
                <a:spcPct val="140000"/>
              </a:lnSpc>
            </a:pPr>
            <a:r>
              <a:rPr lang="en-US" altLang="zh-CN" sz="2565" b="1">
                <a:solidFill>
                  <a:prstClr val="black"/>
                </a:solidFill>
                <a:latin typeface="微软雅黑" panose="020b0503020204020204" charset="-122"/>
                <a:ea typeface="微软雅黑"/>
              </a:rPr>
              <a:t>     [</a:t>
            </a:r>
            <a:r>
              <a:rPr lang="zh-CN" altLang="en-US" sz="2565" b="1">
                <a:solidFill>
                  <a:prstClr val="black"/>
                </a:solidFill>
                <a:latin typeface="微软雅黑" panose="020b0503020204020204" charset="-122"/>
                <a:ea typeface="微软雅黑"/>
              </a:rPr>
              <a:t>注</a:t>
            </a:r>
            <a:r>
              <a:rPr lang="en-US" altLang="zh-CN" sz="2565" b="1">
                <a:solidFill>
                  <a:prstClr val="black"/>
                </a:solidFill>
                <a:latin typeface="微软雅黑" panose="020b0503020204020204" charset="-122"/>
                <a:ea typeface="微软雅黑"/>
              </a:rPr>
              <a:t>] </a:t>
            </a:r>
            <a:r>
              <a:rPr lang="en-US" altLang="zh-CN" sz="2565">
                <a:solidFill>
                  <a:prstClr val="black"/>
                </a:solidFill>
                <a:latin typeface="微软雅黑" panose="020b0503020204020204" charset="-122"/>
                <a:ea typeface="微软雅黑"/>
              </a:rPr>
              <a:t>①</a:t>
            </a:r>
            <a:r>
              <a:rPr lang="zh-CN" altLang="en-US" sz="2565">
                <a:solidFill>
                  <a:prstClr val="black"/>
                </a:solidFill>
                <a:latin typeface="微软雅黑" panose="020b0503020204020204" charset="-122"/>
                <a:ea typeface="微软雅黑"/>
              </a:rPr>
              <a:t>此词作于宋神宗元丰六年</a:t>
            </a:r>
            <a:r>
              <a:rPr lang="en-US" altLang="zh-CN" sz="2565">
                <a:solidFill>
                  <a:prstClr val="black"/>
                </a:solidFill>
                <a:latin typeface="微软雅黑" panose="020b0503020204020204" charset="-122"/>
                <a:ea typeface="微软雅黑"/>
              </a:rPr>
              <a:t>(1083)</a:t>
            </a:r>
            <a:r>
              <a:rPr lang="zh-CN" altLang="en-US" sz="2565">
                <a:solidFill>
                  <a:prstClr val="black"/>
                </a:solidFill>
                <a:latin typeface="微软雅黑" panose="020b0503020204020204" charset="-122"/>
                <a:ea typeface="微软雅黑"/>
              </a:rPr>
              <a:t>六月作者贬官在黄州</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今湖北黄冈</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时。②湿</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油漆未干。③平山堂</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宋仁宗庆历八年</a:t>
            </a:r>
            <a:r>
              <a:rPr lang="en-US" altLang="zh-CN" sz="2565">
                <a:solidFill>
                  <a:prstClr val="black"/>
                </a:solidFill>
                <a:latin typeface="微软雅黑" panose="020b0503020204020204" charset="-122"/>
                <a:ea typeface="微软雅黑"/>
              </a:rPr>
              <a:t>(1048)</a:t>
            </a:r>
            <a:r>
              <a:rPr lang="zh-CN" altLang="en-US" sz="2565">
                <a:solidFill>
                  <a:prstClr val="black"/>
                </a:solidFill>
                <a:latin typeface="微软雅黑" panose="020b0503020204020204" charset="-122"/>
                <a:ea typeface="微软雅黑"/>
              </a:rPr>
              <a:t>欧阳修在扬州所建。④兰台公子</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指宋玉。</a:t>
            </a:r>
            <a:endParaRPr lang="zh-CN" altLang="en-US" sz="2565">
              <a:solidFill>
                <a:prstClr val="black"/>
              </a:solidFill>
              <a:latin typeface="微软雅黑" panose="020b0503020204020204" charset="-122"/>
              <a:ea typeface="微软雅黑"/>
            </a:endParaRPr>
          </a:p>
        </p:txBody>
      </p:sp>
    </p:spTree>
  </p:cSld>
  <p:clrMapOvr>
    <a:masterClrMapping/>
  </p:clrMapOvr>
  <p:transition>
    <p:pull dir="d"/>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732019"/>
            <a:ext cx="10729629" cy="479615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pPr>
            <a:r>
              <a:rPr lang="zh-CN" altLang="en-US" sz="2565">
                <a:solidFill>
                  <a:prstClr val="black"/>
                </a:solidFill>
                <a:latin typeface="微软雅黑" panose="020b0503020204020204" charset="-122"/>
                <a:ea typeface="微软雅黑"/>
              </a:rPr>
              <a:t>请赏析本词上阕写景方面的特色。</a:t>
            </a:r>
            <a:endParaRPr lang="zh-CN" altLang="en-US" sz="2565">
              <a:solidFill>
                <a:prstClr val="black"/>
              </a:solidFill>
              <a:latin typeface="微软雅黑" panose="020b0503020204020204" charset="-122"/>
              <a:ea typeface="微软雅黑"/>
            </a:endParaRPr>
          </a:p>
          <a:p>
            <a:pPr algn="just">
              <a:lnSpc>
                <a:spcPct val="150000"/>
              </a:lnSpc>
            </a:pPr>
            <a:r>
              <a:rPr lang="en-US" altLang="zh-CN" sz="2565" b="1">
                <a:solidFill>
                  <a:srgbClr val="A50021"/>
                </a:solidFill>
                <a:latin typeface="微软雅黑" panose="020b0503020204020204" charset="-122"/>
                <a:ea typeface="微软雅黑"/>
                <a:cs typeface="Times New Roman" panose="02020603050405020304" pitchFamily="18" charset="0"/>
              </a:rPr>
              <a:t>[</a:t>
            </a:r>
            <a:r>
              <a:rPr lang="zh-CN" altLang="en-US" sz="2565" b="1">
                <a:solidFill>
                  <a:srgbClr val="A50021"/>
                </a:solidFill>
                <a:latin typeface="微软雅黑" panose="020b0503020204020204" charset="-122"/>
                <a:ea typeface="微软雅黑"/>
                <a:cs typeface="Times New Roman" panose="02020603050405020304" pitchFamily="18" charset="0"/>
              </a:rPr>
              <a:t>答案</a:t>
            </a:r>
            <a:r>
              <a:rPr lang="en-US" altLang="zh-CN" sz="2565" b="1">
                <a:solidFill>
                  <a:srgbClr val="A50021"/>
                </a:solidFill>
                <a:latin typeface="微软雅黑" panose="020b0503020204020204" charset="-122"/>
                <a:ea typeface="微软雅黑"/>
                <a:cs typeface="Times New Roman" panose="02020603050405020304" pitchFamily="18" charset="0"/>
              </a:rPr>
              <a:t>] </a:t>
            </a:r>
            <a:r>
              <a:rPr lang="zh-CN" altLang="en-US" sz="2565">
                <a:solidFill>
                  <a:srgbClr val="A50021"/>
                </a:solidFill>
                <a:latin typeface="微软雅黑" panose="020b0503020204020204" charset="-122"/>
                <a:ea typeface="微软雅黑"/>
                <a:cs typeface="Times New Roman" panose="02020603050405020304" pitchFamily="18" charset="0"/>
              </a:rPr>
              <a:t>词的上阕采用虚实结合的方法写景。开头四句先用实笔</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描绘亭下江水与碧空相接、远处夕阳与亭台相映的优美图景。接下来</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作者用“长记”二字</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唤起他曾在扬州平山堂所领略的“江南烟雨”“杳杳没孤鸿”那种若隐若现、若有若无、高远空蒙的江南山色的美好回忆。又以此比拟他在“快哉亭”上所目睹的景致</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将“快哉亭”与“平山堂”融为一体</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构成一种优美独特的意境。以忆景写景</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不但平添了曲折蕴藉的情致</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而且使词境变得更空灵飞动</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传达出当日在快哉亭前览胜的欣喜之情。</a:t>
            </a:r>
            <a:endParaRPr lang="zh-CN" altLang="en-US" sz="2565">
              <a:solidFill>
                <a:srgbClr val="A50021"/>
              </a:solidFill>
              <a:latin typeface="微软雅黑" panose="020b0503020204020204" charset="-122"/>
              <a:ea typeface="微软雅黑"/>
              <a:cs typeface="Times New Roman" panose="02020603050405020304" pitchFamily="18" charset="0"/>
            </a:endParaRPr>
          </a:p>
        </p:txBody>
      </p:sp>
    </p:spTree>
  </p:cSld>
  <p:clrMapOvr>
    <a:masterClrMapping/>
  </p:clrMapOvr>
  <p:transition>
    <p:pull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 calcmode="lin" valueType="num">
                                      <p:cBhvr additive="base">
                                        <p:cTn id="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732019"/>
            <a:ext cx="10729629" cy="54292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2565" b="1">
                <a:solidFill>
                  <a:srgbClr val="A50021"/>
                </a:solidFill>
                <a:latin typeface="微软雅黑" panose="020b0503020204020204" charset="-122"/>
                <a:ea typeface="微软雅黑"/>
                <a:cs typeface="Times New Roman" panose="02020603050405020304" pitchFamily="18" charset="0"/>
              </a:rPr>
              <a:t>[</a:t>
            </a:r>
            <a:r>
              <a:rPr lang="zh-CN" altLang="en-US" sz="2565" b="1">
                <a:solidFill>
                  <a:srgbClr val="A50021"/>
                </a:solidFill>
                <a:latin typeface="微软雅黑" panose="020b0503020204020204" charset="-122"/>
                <a:ea typeface="微软雅黑"/>
                <a:cs typeface="Times New Roman" panose="02020603050405020304" pitchFamily="18" charset="0"/>
              </a:rPr>
              <a:t>解析</a:t>
            </a:r>
            <a:r>
              <a:rPr lang="en-US" altLang="zh-CN" sz="2565" b="1">
                <a:solidFill>
                  <a:srgbClr val="A50021"/>
                </a:solidFill>
                <a:latin typeface="微软雅黑" panose="020b0503020204020204" charset="-122"/>
                <a:ea typeface="微软雅黑"/>
                <a:cs typeface="Times New Roman" panose="02020603050405020304" pitchFamily="18" charset="0"/>
              </a:rPr>
              <a:t>] </a:t>
            </a:r>
            <a:r>
              <a:rPr lang="zh-CN" altLang="en-US" sz="2565">
                <a:solidFill>
                  <a:srgbClr val="A50021"/>
                </a:solidFill>
                <a:latin typeface="微软雅黑" panose="020b0503020204020204" charset="-122"/>
                <a:ea typeface="微软雅黑"/>
                <a:cs typeface="Times New Roman" panose="02020603050405020304" pitchFamily="18" charset="0"/>
              </a:rPr>
              <a:t>词的上阕采用虚实结合的方法写景</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描写快哉亭下及其远处的胜景。开头四句</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先用实笔</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描绘亭下江水与碧空相接、远处夕阳与亭台相映的优美图景</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展现出一片空阔无际的境界</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充满了苍茫阔远的情致。“知君为我新作”两句</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交代新亭的创建</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点明亭主和自己的密切关系</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反客为主、诙谐风趣地把张偓佺所建的快哉亭说成特意为自己而造</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又写亭台窗户涂抹上青红两色油漆</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色彩犹新。“湿”字形容油漆未干</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颇为传神。“长记平山堂上”五句</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是记忆中情景</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又是对眼前景象的一种以虚托实的想象式侧面描写。作者用“长记”二字</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唤起他曾在扬州平山堂所领略的“江南烟雨”“杳杳没孤鸿”</a:t>
            </a:r>
            <a:endParaRPr lang="zh-CN" altLang="en-US" sz="2565">
              <a:solidFill>
                <a:srgbClr val="A50021"/>
              </a:solidFill>
              <a:latin typeface="微软雅黑" panose="020b0503020204020204" charset="-122"/>
              <a:ea typeface="微软雅黑"/>
              <a:cs typeface="Times New Roman" panose="02020603050405020304" pitchFamily="18" charset="0"/>
            </a:endParaRPr>
          </a:p>
        </p:txBody>
      </p:sp>
    </p:spTree>
  </p:cSld>
  <p:clrMapOvr>
    <a:masterClrMapping/>
  </p:clrMapOvr>
  <p:transition>
    <p:pull dir="d"/>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732019"/>
            <a:ext cx="10729629" cy="305689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565">
                <a:solidFill>
                  <a:srgbClr val="A50021"/>
                </a:solidFill>
                <a:latin typeface="微软雅黑" panose="020b0503020204020204" charset="-122"/>
                <a:ea typeface="微软雅黑"/>
                <a:cs typeface="Times New Roman" panose="02020603050405020304" pitchFamily="18" charset="0"/>
              </a:rPr>
              <a:t>那种若隐若现、若有若无、高远空蒙的江南山色的美好回忆。他又以此比拟他在“快哉亭”上所目睹的景致</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将“快哉亭”与“平山堂”融为一体</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构成一种优美独特的意境。这种以忆景写景的笔法</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不但平添了曲折蕴藉的情致</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而且使词境变得更空灵飞动。以上五句新颖别致</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引人入胜</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通过作者昔日的淋漓兴致</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传达出当日在快哉亭上览胜的欣喜之情。</a:t>
            </a:r>
            <a:endParaRPr lang="zh-CN" altLang="en-US" sz="2565">
              <a:solidFill>
                <a:srgbClr val="A50021"/>
              </a:solidFill>
              <a:latin typeface="微软雅黑" panose="020b0503020204020204" charset="-122"/>
              <a:ea typeface="微软雅黑"/>
              <a:cs typeface="Times New Roman" panose="02020603050405020304" pitchFamily="18" charset="0"/>
            </a:endParaRPr>
          </a:p>
        </p:txBody>
      </p:sp>
    </p:spTree>
  </p:cSld>
  <p:clrMapOvr>
    <a:masterClrMapping/>
  </p:clrMapOvr>
  <p:transition>
    <p:pull dir="d"/>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547295"/>
            <a:ext cx="10729629" cy="68453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565" b="1">
                <a:solidFill>
                  <a:prstClr val="black"/>
                </a:solidFill>
                <a:latin typeface="微软雅黑" panose="020b0503020204020204" charset="-122"/>
                <a:ea typeface="微软雅黑"/>
              </a:rPr>
              <a:t>4.</a:t>
            </a:r>
            <a:r>
              <a:rPr lang="zh-CN" altLang="en-US" sz="2565" b="1">
                <a:solidFill>
                  <a:prstClr val="black"/>
                </a:solidFill>
                <a:latin typeface="微软雅黑" panose="020b0503020204020204" charset="-122"/>
                <a:ea typeface="微软雅黑"/>
              </a:rPr>
              <a:t>点面结合</a:t>
            </a:r>
            <a:endParaRPr lang="en-US" altLang="zh-CN" sz="2565">
              <a:solidFill>
                <a:prstClr val="black"/>
              </a:solidFill>
              <a:latin typeface="微软雅黑" panose="020b0503020204020204" charset="-122"/>
              <a:ea typeface="微软雅黑"/>
            </a:endParaRPr>
          </a:p>
        </p:txBody>
      </p:sp>
      <p:graphicFrame>
        <p:nvGraphicFramePr>
          <p:cNvPr id="6" name="表格 5"/>
          <p:cNvGraphicFramePr>
            <a:graphicFrameLocks noGrp="1"/>
          </p:cNvGraphicFramePr>
          <p:nvPr/>
        </p:nvGraphicFramePr>
        <p:xfrm>
          <a:off x="702120" y="1249248"/>
          <a:ext cx="10750550" cy="5761990"/>
        </p:xfrm>
        <a:graphic>
          <a:graphicData uri="http://schemas.openxmlformats.org/drawingml/2006/table">
            <a:tbl>
              <a:tblPr firstRow="1" firstCol="1" bandRow="1"/>
              <a:tblGrid>
                <a:gridCol w="5948045"/>
                <a:gridCol w="4802505"/>
              </a:tblGrid>
              <a:tr h="1184275">
                <a:tc>
                  <a:txBody>
                    <a:bodyPr vert="horz" wrap="square"/>
                    <a:lstStyle/>
                    <a:p>
                      <a:pPr algn="ctr">
                        <a:lnSpc>
                          <a:spcPct val="130000"/>
                        </a:lnSpc>
                        <a:spcAft>
                          <a:spcPct val="0"/>
                        </a:spcAft>
                      </a:pPr>
                      <a:r>
                        <a:rPr lang="zh-CN" sz="2565" b="1" kern="1200">
                          <a:solidFill>
                            <a:prstClr val="black"/>
                          </a:solidFill>
                          <a:latin typeface="微软雅黑" panose="020b0503020204020204" charset="-122"/>
                          <a:ea typeface="微软雅黑"/>
                          <a:cs typeface="+mn-cs"/>
                        </a:rPr>
                        <a:t>释义</a:t>
                      </a:r>
                      <a:endParaRPr lang="zh-CN" sz="2565" b="1"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gn="ctr">
                        <a:lnSpc>
                          <a:spcPct val="130000"/>
                        </a:lnSpc>
                        <a:spcAft>
                          <a:spcPct val="0"/>
                        </a:spcAft>
                      </a:pPr>
                      <a:r>
                        <a:rPr lang="zh-CN" sz="2565" b="1" kern="1200">
                          <a:solidFill>
                            <a:prstClr val="black"/>
                          </a:solidFill>
                          <a:latin typeface="微软雅黑" panose="020b0503020204020204" charset="-122"/>
                          <a:ea typeface="微软雅黑"/>
                          <a:cs typeface="+mn-cs"/>
                        </a:rPr>
                        <a:t>示例</a:t>
                      </a:r>
                      <a:endParaRPr lang="zh-CN" sz="2565" b="1"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r>
              <a:tr h="4577715">
                <a:tc>
                  <a:txBody>
                    <a:bodyPr vert="horz" wrap="square"/>
                    <a:lstStyle/>
                    <a:p>
                      <a:pPr>
                        <a:lnSpc>
                          <a:spcPct val="130000"/>
                        </a:lnSpc>
                        <a:spcAft>
                          <a:spcPct val="0"/>
                        </a:spcAft>
                      </a:pPr>
                      <a:r>
                        <a:rPr lang="zh-CN" sz="2565" b="0" kern="1200" spc="-150">
                          <a:solidFill>
                            <a:prstClr val="black"/>
                          </a:solidFill>
                          <a:latin typeface="微软雅黑" panose="020b0503020204020204" charset="-122"/>
                          <a:ea typeface="微软雅黑"/>
                          <a:cs typeface="+mn-cs"/>
                        </a:rPr>
                        <a:t>所谓“点”</a:t>
                      </a:r>
                      <a:r>
                        <a:rPr lang="en-US" sz="2565" b="0" kern="1200" spc="-150">
                          <a:solidFill>
                            <a:prstClr val="black"/>
                          </a:solidFill>
                          <a:latin typeface="微软雅黑" panose="020b0503020204020204" charset="-122"/>
                          <a:ea typeface="微软雅黑"/>
                          <a:cs typeface="+mn-cs"/>
                        </a:rPr>
                        <a:t>,</a:t>
                      </a:r>
                      <a:r>
                        <a:rPr lang="zh-CN" sz="2565" b="0" kern="1200" spc="-150">
                          <a:solidFill>
                            <a:prstClr val="black"/>
                          </a:solidFill>
                          <a:latin typeface="微软雅黑" panose="020b0503020204020204" charset="-122"/>
                          <a:ea typeface="微软雅黑"/>
                          <a:cs typeface="+mn-cs"/>
                        </a:rPr>
                        <a:t>指的是最能显示人、事、景、物的形象状态特征的详细描写</a:t>
                      </a:r>
                      <a:r>
                        <a:rPr lang="en-US" sz="2565" b="0" kern="1200" spc="-150">
                          <a:solidFill>
                            <a:prstClr val="black"/>
                          </a:solidFill>
                          <a:latin typeface="微软雅黑" panose="020b0503020204020204" charset="-122"/>
                          <a:ea typeface="微软雅黑"/>
                          <a:cs typeface="+mn-cs"/>
                        </a:rPr>
                        <a:t>;</a:t>
                      </a:r>
                      <a:r>
                        <a:rPr lang="zh-CN" sz="2565" b="0" kern="1200" spc="-150">
                          <a:solidFill>
                            <a:prstClr val="black"/>
                          </a:solidFill>
                          <a:latin typeface="微软雅黑" panose="020b0503020204020204" charset="-122"/>
                          <a:ea typeface="微软雅黑"/>
                          <a:cs typeface="+mn-cs"/>
                        </a:rPr>
                        <a:t>所谓“面”</a:t>
                      </a:r>
                      <a:r>
                        <a:rPr lang="en-US" sz="2565" b="0" kern="1200" spc="-150">
                          <a:solidFill>
                            <a:prstClr val="black"/>
                          </a:solidFill>
                          <a:latin typeface="微软雅黑" panose="020b0503020204020204" charset="-122"/>
                          <a:ea typeface="微软雅黑"/>
                          <a:cs typeface="+mn-cs"/>
                        </a:rPr>
                        <a:t>,</a:t>
                      </a:r>
                      <a:r>
                        <a:rPr lang="zh-CN" sz="2565" b="0" kern="1200" spc="-150">
                          <a:solidFill>
                            <a:prstClr val="black"/>
                          </a:solidFill>
                          <a:latin typeface="微软雅黑" panose="020b0503020204020204" charset="-122"/>
                          <a:ea typeface="微软雅黑"/>
                          <a:cs typeface="+mn-cs"/>
                        </a:rPr>
                        <a:t>指的是对人、事、景、物的叙述或概括性描写。点面结合就是“点”的详细描写和“面”的叙述或概括性描写的有机结合。“面”指的是对背景做粗线条的勾勒</a:t>
                      </a:r>
                      <a:r>
                        <a:rPr lang="en-US" sz="2565" b="0" kern="1200" spc="-150">
                          <a:solidFill>
                            <a:prstClr val="black"/>
                          </a:solidFill>
                          <a:latin typeface="微软雅黑" panose="020b0503020204020204" charset="-122"/>
                          <a:ea typeface="微软雅黑"/>
                          <a:cs typeface="+mn-cs"/>
                        </a:rPr>
                        <a:t>,</a:t>
                      </a:r>
                      <a:r>
                        <a:rPr lang="zh-CN" sz="2565" b="0" kern="1200" spc="-150">
                          <a:solidFill>
                            <a:prstClr val="black"/>
                          </a:solidFill>
                          <a:latin typeface="微软雅黑" panose="020b0503020204020204" charset="-122"/>
                          <a:ea typeface="微软雅黑"/>
                          <a:cs typeface="+mn-cs"/>
                        </a:rPr>
                        <a:t>“点”指的是在背景上做精妙的描画。点面结合的形式多样</a:t>
                      </a:r>
                      <a:r>
                        <a:rPr lang="en-US" sz="2565" b="0" kern="1200" spc="-150">
                          <a:solidFill>
                            <a:prstClr val="black"/>
                          </a:solidFill>
                          <a:latin typeface="微软雅黑" panose="020b0503020204020204" charset="-122"/>
                          <a:ea typeface="微软雅黑"/>
                          <a:cs typeface="+mn-cs"/>
                        </a:rPr>
                        <a:t>,</a:t>
                      </a:r>
                      <a:r>
                        <a:rPr lang="zh-CN" sz="2565" b="0" kern="1200" spc="-150">
                          <a:solidFill>
                            <a:prstClr val="black"/>
                          </a:solidFill>
                          <a:latin typeface="微软雅黑" panose="020b0503020204020204" charset="-122"/>
                          <a:ea typeface="微软雅黑"/>
                          <a:cs typeface="+mn-cs"/>
                        </a:rPr>
                        <a:t>可以是虚面上的实点</a:t>
                      </a:r>
                      <a:r>
                        <a:rPr lang="en-US" sz="2565" b="0" kern="1200" spc="-150">
                          <a:solidFill>
                            <a:prstClr val="black"/>
                          </a:solidFill>
                          <a:latin typeface="微软雅黑" panose="020b0503020204020204" charset="-122"/>
                          <a:ea typeface="微软雅黑"/>
                          <a:cs typeface="+mn-cs"/>
                        </a:rPr>
                        <a:t>,</a:t>
                      </a:r>
                      <a:r>
                        <a:rPr lang="zh-CN" sz="2565" b="0" kern="1200" spc="-150">
                          <a:solidFill>
                            <a:prstClr val="black"/>
                          </a:solidFill>
                          <a:latin typeface="微软雅黑" panose="020b0503020204020204" charset="-122"/>
                          <a:ea typeface="微软雅黑"/>
                          <a:cs typeface="+mn-cs"/>
                        </a:rPr>
                        <a:t>可以是静面上的动点</a:t>
                      </a:r>
                      <a:r>
                        <a:rPr lang="en-US" sz="2565" b="0" kern="1200" spc="-150">
                          <a:solidFill>
                            <a:prstClr val="black"/>
                          </a:solidFill>
                          <a:latin typeface="微软雅黑" panose="020b0503020204020204" charset="-122"/>
                          <a:ea typeface="微软雅黑"/>
                          <a:cs typeface="+mn-cs"/>
                        </a:rPr>
                        <a:t>,</a:t>
                      </a:r>
                      <a:r>
                        <a:rPr lang="zh-CN" sz="2565" b="0" kern="1200" spc="-150">
                          <a:solidFill>
                            <a:prstClr val="black"/>
                          </a:solidFill>
                          <a:latin typeface="微软雅黑" panose="020b0503020204020204" charset="-122"/>
                          <a:ea typeface="微软雅黑"/>
                          <a:cs typeface="+mn-cs"/>
                        </a:rPr>
                        <a:t>也可以是动面上的静点</a:t>
                      </a:r>
                      <a:endParaRPr lang="zh-CN" sz="2565" b="0" kern="1200" spc="-150">
                        <a:solidFill>
                          <a:prstClr val="black"/>
                        </a:solidFill>
                        <a:latin typeface="微软雅黑" panose="020b0503020204020204" charset="-122"/>
                        <a:ea typeface="微软雅黑"/>
                        <a:cs typeface="+mn-cs"/>
                      </a:endParaRPr>
                    </a:p>
                  </a:txBody>
                  <a:tcPr marL="34208" marR="34208"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nSpc>
                          <a:spcPct val="130000"/>
                        </a:lnSpc>
                        <a:spcAft>
                          <a:spcPct val="0"/>
                        </a:spcAft>
                      </a:pPr>
                      <a:r>
                        <a:rPr lang="zh-CN" sz="2565" b="0" kern="1200" spc="-300">
                          <a:solidFill>
                            <a:prstClr val="black"/>
                          </a:solidFill>
                          <a:latin typeface="微软雅黑" panose="020b0503020204020204" charset="-122"/>
                          <a:ea typeface="微软雅黑"/>
                          <a:cs typeface="+mn-cs"/>
                        </a:rPr>
                        <a:t>如《蜀道难》中</a:t>
                      </a:r>
                      <a:r>
                        <a:rPr lang="en-US" sz="2565" b="0" kern="1200" spc="-300">
                          <a:solidFill>
                            <a:prstClr val="black"/>
                          </a:solidFill>
                          <a:latin typeface="微软雅黑" panose="020b0503020204020204" charset="-122"/>
                          <a:ea typeface="微软雅黑"/>
                          <a:cs typeface="+mn-cs"/>
                        </a:rPr>
                        <a:t>,</a:t>
                      </a:r>
                      <a:r>
                        <a:rPr lang="zh-CN" sz="2565" b="0" kern="1200" spc="-300">
                          <a:solidFill>
                            <a:prstClr val="black"/>
                          </a:solidFill>
                          <a:latin typeface="微软雅黑" panose="020b0503020204020204" charset="-122"/>
                          <a:ea typeface="微软雅黑"/>
                          <a:cs typeface="+mn-cs"/>
                        </a:rPr>
                        <a:t>先用“上有六龙回日之高标</a:t>
                      </a:r>
                      <a:r>
                        <a:rPr lang="en-US" sz="2565" b="0" kern="1200" spc="-300">
                          <a:solidFill>
                            <a:prstClr val="black"/>
                          </a:solidFill>
                          <a:latin typeface="微软雅黑" panose="020b0503020204020204" charset="-122"/>
                          <a:ea typeface="微软雅黑"/>
                          <a:cs typeface="+mn-cs"/>
                        </a:rPr>
                        <a:t>,</a:t>
                      </a:r>
                      <a:r>
                        <a:rPr lang="zh-CN" sz="2565" b="0" kern="1200" spc="-300">
                          <a:solidFill>
                            <a:prstClr val="black"/>
                          </a:solidFill>
                          <a:latin typeface="微软雅黑" panose="020b0503020204020204" charset="-122"/>
                          <a:ea typeface="微软雅黑"/>
                          <a:cs typeface="+mn-cs"/>
                        </a:rPr>
                        <a:t>下有冲波逆折之回川”从上、下两个角度概括蜀道的高危与艰险</a:t>
                      </a:r>
                      <a:r>
                        <a:rPr lang="en-US" sz="2565" b="0" kern="1200" spc="-300">
                          <a:solidFill>
                            <a:prstClr val="black"/>
                          </a:solidFill>
                          <a:latin typeface="微软雅黑" panose="020b0503020204020204" charset="-122"/>
                          <a:ea typeface="微软雅黑"/>
                          <a:cs typeface="+mn-cs"/>
                        </a:rPr>
                        <a:t>,</a:t>
                      </a:r>
                      <a:r>
                        <a:rPr lang="zh-CN" sz="2565" b="0" kern="1200" spc="-300">
                          <a:solidFill>
                            <a:prstClr val="black"/>
                          </a:solidFill>
                          <a:latin typeface="微软雅黑" panose="020b0503020204020204" charset="-122"/>
                          <a:ea typeface="微软雅黑"/>
                          <a:cs typeface="+mn-cs"/>
                        </a:rPr>
                        <a:t>是“面”的描绘。接着写“黄鹤”难飞、猿猱愁攀、青泥岭的难行</a:t>
                      </a:r>
                      <a:r>
                        <a:rPr lang="en-US" sz="2565" b="0" kern="1200" spc="-300">
                          <a:solidFill>
                            <a:prstClr val="black"/>
                          </a:solidFill>
                          <a:latin typeface="微软雅黑" panose="020b0503020204020204" charset="-122"/>
                          <a:ea typeface="微软雅黑"/>
                          <a:cs typeface="+mn-cs"/>
                        </a:rPr>
                        <a:t>,</a:t>
                      </a:r>
                      <a:r>
                        <a:rPr lang="zh-CN" sz="2565" b="0" kern="1200" spc="-300">
                          <a:solidFill>
                            <a:prstClr val="black"/>
                          </a:solidFill>
                          <a:latin typeface="微软雅黑" panose="020b0503020204020204" charset="-122"/>
                          <a:ea typeface="微软雅黑"/>
                          <a:cs typeface="+mn-cs"/>
                        </a:rPr>
                        <a:t>以及人行其上的细节动作</a:t>
                      </a:r>
                      <a:r>
                        <a:rPr lang="en-US" sz="2565" b="0" kern="1200" spc="-300">
                          <a:solidFill>
                            <a:prstClr val="black"/>
                          </a:solidFill>
                          <a:latin typeface="微软雅黑" panose="020b0503020204020204" charset="-122"/>
                          <a:ea typeface="微软雅黑"/>
                          <a:cs typeface="+mn-cs"/>
                        </a:rPr>
                        <a:t>,</a:t>
                      </a:r>
                      <a:r>
                        <a:rPr lang="zh-CN" sz="2565" b="0" kern="1200" spc="-300">
                          <a:solidFill>
                            <a:prstClr val="black"/>
                          </a:solidFill>
                          <a:latin typeface="微软雅黑" panose="020b0503020204020204" charset="-122"/>
                          <a:ea typeface="微软雅黑"/>
                          <a:cs typeface="+mn-cs"/>
                        </a:rPr>
                        <a:t>如手扪星辰、呼吸紧张、抚胸长叹等细节动作</a:t>
                      </a:r>
                      <a:r>
                        <a:rPr lang="en-US" sz="2565" b="0" kern="1200" spc="-300">
                          <a:solidFill>
                            <a:prstClr val="black"/>
                          </a:solidFill>
                          <a:latin typeface="微软雅黑" panose="020b0503020204020204" charset="-122"/>
                          <a:ea typeface="微软雅黑"/>
                          <a:cs typeface="+mn-cs"/>
                        </a:rPr>
                        <a:t>,</a:t>
                      </a:r>
                      <a:r>
                        <a:rPr lang="zh-CN" sz="2565" b="0" kern="1200" spc="-300">
                          <a:solidFill>
                            <a:prstClr val="black"/>
                          </a:solidFill>
                          <a:latin typeface="微软雅黑" panose="020b0503020204020204" charset="-122"/>
                          <a:ea typeface="微软雅黑"/>
                          <a:cs typeface="+mn-cs"/>
                        </a:rPr>
                        <a:t>是“点”的描绘。点面结合</a:t>
                      </a:r>
                      <a:r>
                        <a:rPr lang="en-US" sz="2565" b="0" kern="1200" spc="-300">
                          <a:solidFill>
                            <a:prstClr val="black"/>
                          </a:solidFill>
                          <a:latin typeface="微软雅黑" panose="020b0503020204020204" charset="-122"/>
                          <a:ea typeface="微软雅黑"/>
                          <a:cs typeface="+mn-cs"/>
                        </a:rPr>
                        <a:t>,</a:t>
                      </a:r>
                      <a:r>
                        <a:rPr lang="zh-CN" sz="2565" b="0" kern="1200" spc="-300">
                          <a:solidFill>
                            <a:prstClr val="black"/>
                          </a:solidFill>
                          <a:latin typeface="微软雅黑" panose="020b0503020204020204" charset="-122"/>
                          <a:ea typeface="微软雅黑"/>
                          <a:cs typeface="+mn-cs"/>
                        </a:rPr>
                        <a:t>将蜀道的难行描写得淋漓尽致</a:t>
                      </a:r>
                      <a:endParaRPr lang="zh-CN" sz="2565" b="0" kern="1200" spc="-300">
                        <a:solidFill>
                          <a:prstClr val="black"/>
                        </a:solidFill>
                        <a:latin typeface="微软雅黑" panose="020b0503020204020204" charset="-122"/>
                        <a:ea typeface="微软雅黑"/>
                        <a:cs typeface="+mn-cs"/>
                      </a:endParaRPr>
                    </a:p>
                  </a:txBody>
                  <a:tcPr marL="34208" marR="34208"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r>
            </a:tbl>
          </a:graphicData>
        </a:graphic>
      </p:graphicFrame>
    </p:spTree>
  </p:cSld>
  <p:clrMapOvr>
    <a:masterClrMapping/>
  </p:clrMapOvr>
  <p:transition>
    <p:pull dir="d"/>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473405"/>
            <a:ext cx="10729629" cy="40741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pPr>
            <a:r>
              <a:rPr lang="en-US" altLang="zh-CN" sz="2565" b="1">
                <a:solidFill>
                  <a:schemeClr val="accent6">
                    <a:lumMod val="75000"/>
                  </a:schemeClr>
                </a:solidFill>
                <a:latin typeface="微软雅黑" panose="020b0503020204020204" charset="-122"/>
                <a:ea typeface="微软雅黑"/>
              </a:rPr>
              <a:t>【</a:t>
            </a:r>
            <a:r>
              <a:rPr lang="zh-CN" altLang="en-US" sz="2565" b="1">
                <a:solidFill>
                  <a:schemeClr val="accent6">
                    <a:lumMod val="75000"/>
                  </a:schemeClr>
                </a:solidFill>
                <a:latin typeface="微软雅黑" panose="020b0503020204020204" charset="-122"/>
                <a:ea typeface="微软雅黑"/>
              </a:rPr>
              <a:t>对点训练</a:t>
            </a:r>
            <a:r>
              <a:rPr lang="en-US" altLang="zh-CN" sz="2565" b="1">
                <a:solidFill>
                  <a:schemeClr val="accent6">
                    <a:lumMod val="75000"/>
                  </a:schemeClr>
                </a:solidFill>
                <a:latin typeface="微软雅黑" panose="020b0503020204020204" charset="-122"/>
                <a:ea typeface="微软雅黑"/>
              </a:rPr>
              <a:t>】</a:t>
            </a:r>
            <a:endParaRPr lang="en-US" altLang="zh-CN" sz="2565" b="1">
              <a:solidFill>
                <a:schemeClr val="accent6">
                  <a:lumMod val="75000"/>
                </a:schemeClr>
              </a:solidFill>
              <a:latin typeface="微软雅黑" panose="020b0503020204020204" charset="-122"/>
              <a:ea typeface="微软雅黑"/>
            </a:endParaRPr>
          </a:p>
          <a:p>
            <a:pPr algn="just">
              <a:lnSpc>
                <a:spcPct val="140000"/>
              </a:lnSpc>
            </a:pPr>
            <a:r>
              <a:rPr lang="en-US" altLang="zh-CN" sz="3080" b="1">
                <a:solidFill>
                  <a:srgbClr val="F79646">
                    <a:lumMod val="75000"/>
                  </a:srgbClr>
                </a:solidFill>
                <a:latin typeface="Times New Roman" panose="02020603050405020304" pitchFamily="18" charset="0"/>
                <a:ea typeface="微软雅黑"/>
                <a:cs typeface="Times New Roman" panose="02020603050405020304" pitchFamily="18" charset="0"/>
              </a:rPr>
              <a:t>16.</a:t>
            </a:r>
            <a:r>
              <a:rPr lang="zh-CN" altLang="en-US" sz="3080" b="1">
                <a:solidFill>
                  <a:srgbClr val="F79646">
                    <a:lumMod val="75000"/>
                  </a:srgbClr>
                </a:solidFill>
                <a:latin typeface="Times New Roman" panose="02020603050405020304" pitchFamily="18" charset="0"/>
                <a:ea typeface="微软雅黑"/>
                <a:cs typeface="Times New Roman" panose="02020603050405020304" pitchFamily="18" charset="0"/>
              </a:rPr>
              <a:t> </a:t>
            </a:r>
            <a:r>
              <a:rPr lang="zh-CN" altLang="en-US" sz="2565">
                <a:solidFill>
                  <a:prstClr val="black"/>
                </a:solidFill>
                <a:latin typeface="微软雅黑" panose="020b0503020204020204" charset="-122"/>
                <a:ea typeface="微软雅黑"/>
              </a:rPr>
              <a:t>阅读下面这首宋词</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完成题目。</a:t>
            </a:r>
            <a:endParaRPr lang="zh-CN" altLang="en-US" sz="2565">
              <a:solidFill>
                <a:prstClr val="black"/>
              </a:solidFill>
              <a:latin typeface="微软雅黑" panose="020b0503020204020204" charset="-122"/>
              <a:ea typeface="微软雅黑"/>
            </a:endParaRPr>
          </a:p>
          <a:p>
            <a:pPr algn="ctr">
              <a:lnSpc>
                <a:spcPct val="140000"/>
              </a:lnSpc>
            </a:pPr>
            <a:r>
              <a:rPr lang="zh-CN" altLang="en-US" sz="2565" b="1">
                <a:solidFill>
                  <a:prstClr val="black"/>
                </a:solidFill>
                <a:latin typeface="微软雅黑" panose="020b0503020204020204" charset="-122"/>
                <a:ea typeface="微软雅黑"/>
              </a:rPr>
              <a:t>点绛唇</a:t>
            </a:r>
            <a:endParaRPr lang="zh-CN" altLang="en-US" sz="2565" b="1">
              <a:solidFill>
                <a:prstClr val="black"/>
              </a:solidFill>
              <a:latin typeface="微软雅黑" panose="020b0503020204020204" charset="-122"/>
              <a:ea typeface="微软雅黑"/>
            </a:endParaRPr>
          </a:p>
          <a:p>
            <a:pPr algn="ctr">
              <a:lnSpc>
                <a:spcPct val="140000"/>
              </a:lnSpc>
            </a:pPr>
            <a:r>
              <a:rPr lang="zh-CN" altLang="en-US" sz="2565">
                <a:solidFill>
                  <a:prstClr val="black"/>
                </a:solidFill>
                <a:latin typeface="微软雅黑" panose="020b0503020204020204" charset="-122"/>
                <a:ea typeface="微软雅黑"/>
              </a:rPr>
              <a:t>李　祁</a:t>
            </a:r>
            <a:endParaRPr lang="zh-CN" altLang="en-US" sz="2565">
              <a:solidFill>
                <a:prstClr val="black"/>
              </a:solidFill>
              <a:latin typeface="微软雅黑" panose="020b0503020204020204" charset="-122"/>
              <a:ea typeface="微软雅黑"/>
            </a:endParaRPr>
          </a:p>
          <a:p>
            <a:pPr algn="just">
              <a:lnSpc>
                <a:spcPct val="140000"/>
              </a:lnSpc>
            </a:pPr>
            <a:r>
              <a:rPr lang="zh-CN" altLang="en-US" sz="2565">
                <a:solidFill>
                  <a:prstClr val="black"/>
                </a:solidFill>
                <a:latin typeface="微软雅黑" panose="020b0503020204020204" charset="-122"/>
                <a:ea typeface="微软雅黑"/>
              </a:rPr>
              <a:t>      楼下清歌</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水流歌断春风暮。梦云烟树</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依约江南路。　　</a:t>
            </a:r>
            <a:endParaRPr lang="zh-CN" altLang="en-US" sz="2565">
              <a:solidFill>
                <a:prstClr val="black"/>
              </a:solidFill>
              <a:latin typeface="微软雅黑" panose="020b0503020204020204" charset="-122"/>
              <a:ea typeface="微软雅黑"/>
            </a:endParaRPr>
          </a:p>
          <a:p>
            <a:pPr algn="just">
              <a:lnSpc>
                <a:spcPct val="140000"/>
              </a:lnSpc>
            </a:pPr>
            <a:r>
              <a:rPr lang="zh-CN" altLang="en-US" sz="2565">
                <a:solidFill>
                  <a:prstClr val="black"/>
                </a:solidFill>
                <a:latin typeface="微软雅黑" panose="020b0503020204020204" charset="-122"/>
                <a:ea typeface="微软雅黑"/>
              </a:rPr>
              <a:t>      碧水黄沙</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梦到寻梅处。花无数。问花无语。明月随人去。</a:t>
            </a:r>
            <a:endParaRPr lang="zh-CN" altLang="en-US" sz="2565">
              <a:solidFill>
                <a:prstClr val="black"/>
              </a:solidFill>
              <a:latin typeface="微软雅黑" panose="020b0503020204020204" charset="-122"/>
              <a:ea typeface="微软雅黑"/>
            </a:endParaRPr>
          </a:p>
          <a:p>
            <a:pPr algn="just">
              <a:lnSpc>
                <a:spcPct val="140000"/>
              </a:lnSpc>
            </a:pPr>
            <a:r>
              <a:rPr lang="zh-CN" altLang="en-US" sz="2565">
                <a:solidFill>
                  <a:prstClr val="black"/>
                </a:solidFill>
                <a:latin typeface="微软雅黑" panose="020b0503020204020204" charset="-122"/>
                <a:ea typeface="微软雅黑"/>
              </a:rPr>
              <a:t>词的下阕运用了哪些表达方式</a:t>
            </a:r>
            <a:r>
              <a:rPr lang="en-US" altLang="zh-CN" sz="2565">
                <a:solidFill>
                  <a:prstClr val="black"/>
                </a:solidFill>
                <a:latin typeface="微软雅黑" panose="020b0503020204020204" charset="-122"/>
                <a:ea typeface="微软雅黑"/>
              </a:rPr>
              <a:t>?</a:t>
            </a:r>
            <a:endParaRPr lang="zh-CN" altLang="en-US" sz="2565">
              <a:solidFill>
                <a:prstClr val="black"/>
              </a:solidFill>
              <a:latin typeface="微软雅黑" panose="020b0503020204020204" charset="-122"/>
              <a:ea typeface="微软雅黑"/>
            </a:endParaRPr>
          </a:p>
        </p:txBody>
      </p:sp>
    </p:spTree>
  </p:cSld>
  <p:clrMapOvr>
    <a:masterClrMapping/>
  </p:clrMapOvr>
  <p:transition>
    <p:pull dir="d"/>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732019"/>
            <a:ext cx="10729629" cy="36499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2565" b="1">
                <a:solidFill>
                  <a:srgbClr val="A50021"/>
                </a:solidFill>
                <a:latin typeface="微软雅黑" panose="020b0503020204020204" charset="-122"/>
                <a:ea typeface="微软雅黑"/>
                <a:cs typeface="Times New Roman" panose="02020603050405020304" pitchFamily="18" charset="0"/>
              </a:rPr>
              <a:t>[</a:t>
            </a:r>
            <a:r>
              <a:rPr lang="zh-CN" altLang="en-US" sz="2565" b="1">
                <a:solidFill>
                  <a:srgbClr val="A50021"/>
                </a:solidFill>
                <a:latin typeface="微软雅黑" panose="020b0503020204020204" charset="-122"/>
                <a:ea typeface="微软雅黑"/>
                <a:cs typeface="Times New Roman" panose="02020603050405020304" pitchFamily="18" charset="0"/>
              </a:rPr>
              <a:t>答案</a:t>
            </a:r>
            <a:r>
              <a:rPr lang="en-US" altLang="zh-CN" sz="2565" b="1">
                <a:solidFill>
                  <a:srgbClr val="A50021"/>
                </a:solidFill>
                <a:latin typeface="微软雅黑" panose="020b0503020204020204" charset="-122"/>
                <a:ea typeface="微软雅黑"/>
                <a:cs typeface="Times New Roman" panose="02020603050405020304" pitchFamily="18" charset="0"/>
              </a:rPr>
              <a:t>] </a:t>
            </a:r>
            <a:r>
              <a:rPr lang="zh-CN" altLang="en-US" sz="2565">
                <a:solidFill>
                  <a:srgbClr val="A50021"/>
                </a:solidFill>
                <a:latin typeface="微软雅黑" panose="020b0503020204020204" charset="-122"/>
                <a:ea typeface="微软雅黑"/>
                <a:cs typeface="Times New Roman" panose="02020603050405020304" pitchFamily="18" charset="0"/>
              </a:rPr>
              <a:t>①点面结合。“碧水黄沙”是面</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梦到寻梅处”是点</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表现词人到处寻觅的情形。②以景传情。“明月随人去”</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写明月也好像已随那人远去</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而失去了它那固有的光辉。这些都抒发了怀人念远之情。</a:t>
            </a:r>
            <a:endParaRPr lang="zh-CN" altLang="en-US" sz="2565">
              <a:solidFill>
                <a:srgbClr val="A50021"/>
              </a:solidFill>
              <a:latin typeface="微软雅黑" panose="020b0503020204020204" charset="-122"/>
              <a:ea typeface="微软雅黑"/>
              <a:cs typeface="Times New Roman" panose="02020603050405020304" pitchFamily="18" charset="0"/>
            </a:endParaRPr>
          </a:p>
          <a:p>
            <a:pPr algn="just">
              <a:lnSpc>
                <a:spcPct val="150000"/>
              </a:lnSpc>
            </a:pPr>
            <a:r>
              <a:rPr lang="en-US" altLang="zh-CN" sz="2565" b="1">
                <a:solidFill>
                  <a:srgbClr val="A50021"/>
                </a:solidFill>
                <a:latin typeface="微软雅黑" panose="020b0503020204020204" charset="-122"/>
                <a:ea typeface="微软雅黑"/>
                <a:cs typeface="Times New Roman" panose="02020603050405020304" pitchFamily="18" charset="0"/>
              </a:rPr>
              <a:t>[</a:t>
            </a:r>
            <a:r>
              <a:rPr lang="zh-CN" altLang="en-US" sz="2565" b="1">
                <a:solidFill>
                  <a:srgbClr val="A50021"/>
                </a:solidFill>
                <a:latin typeface="微软雅黑" panose="020b0503020204020204" charset="-122"/>
                <a:ea typeface="微软雅黑"/>
                <a:cs typeface="Times New Roman" panose="02020603050405020304" pitchFamily="18" charset="0"/>
              </a:rPr>
              <a:t>解析</a:t>
            </a:r>
            <a:r>
              <a:rPr lang="en-US" altLang="zh-CN" sz="2565" b="1">
                <a:solidFill>
                  <a:srgbClr val="A50021"/>
                </a:solidFill>
                <a:latin typeface="微软雅黑" panose="020b0503020204020204" charset="-122"/>
                <a:ea typeface="微软雅黑"/>
                <a:cs typeface="Times New Roman" panose="02020603050405020304" pitchFamily="18" charset="0"/>
              </a:rPr>
              <a:t>] </a:t>
            </a:r>
            <a:r>
              <a:rPr lang="zh-CN" altLang="en-US" sz="2565">
                <a:solidFill>
                  <a:srgbClr val="A50021"/>
                </a:solidFill>
                <a:latin typeface="微软雅黑" panose="020b0503020204020204" charset="-122"/>
                <a:ea typeface="微软雅黑"/>
                <a:cs typeface="Times New Roman" panose="02020603050405020304" pitchFamily="18" charset="0"/>
              </a:rPr>
              <a:t>首先可以看出下阕是写景句</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由此可联系景与情关系的术语</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根据“明月”</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可知有思念之情。然后可由“碧水黄沙”和“梦到寻梅处”想到“点面”</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这里突出的是人物的状态。</a:t>
            </a:r>
            <a:endParaRPr lang="zh-CN" altLang="en-US" sz="2565">
              <a:solidFill>
                <a:srgbClr val="A50021"/>
              </a:solidFill>
              <a:latin typeface="微软雅黑" panose="020b0503020204020204" charset="-122"/>
              <a:ea typeface="微软雅黑"/>
              <a:cs typeface="Times New Roman" panose="02020603050405020304" pitchFamily="18" charset="0"/>
            </a:endParaRPr>
          </a:p>
        </p:txBody>
      </p:sp>
    </p:spTree>
  </p:cSld>
  <p:clrMapOvr>
    <a:masterClrMapping/>
  </p:clrMapOvr>
  <p:transition>
    <p:pull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 calcmode="lin" valueType="num">
                                      <p:cBhvr additive="base">
                                        <p:cTn id="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547295"/>
            <a:ext cx="10729629" cy="68453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565" b="1">
                <a:solidFill>
                  <a:prstClr val="black"/>
                </a:solidFill>
                <a:latin typeface="微软雅黑" panose="020b0503020204020204" charset="-122"/>
                <a:ea typeface="微软雅黑"/>
              </a:rPr>
              <a:t>5.</a:t>
            </a:r>
            <a:r>
              <a:rPr lang="zh-CN" altLang="en-US" sz="2565" b="1">
                <a:solidFill>
                  <a:prstClr val="black"/>
                </a:solidFill>
                <a:latin typeface="微软雅黑" panose="020b0503020204020204" charset="-122"/>
                <a:ea typeface="微软雅黑"/>
              </a:rPr>
              <a:t>空间角度变化</a:t>
            </a:r>
            <a:r>
              <a:rPr lang="en-US" altLang="zh-CN" sz="2565" b="1">
                <a:solidFill>
                  <a:prstClr val="black"/>
                </a:solidFill>
                <a:latin typeface="微软雅黑" panose="020b0503020204020204" charset="-122"/>
                <a:ea typeface="微软雅黑"/>
              </a:rPr>
              <a:t>(</a:t>
            </a:r>
            <a:r>
              <a:rPr lang="zh-CN" altLang="en-US" sz="2565" b="1">
                <a:solidFill>
                  <a:prstClr val="black"/>
                </a:solidFill>
                <a:latin typeface="微软雅黑" panose="020b0503020204020204" charset="-122"/>
                <a:ea typeface="微软雅黑"/>
              </a:rPr>
              <a:t>内外、远近、高低、俯仰</a:t>
            </a:r>
            <a:r>
              <a:rPr lang="en-US" altLang="zh-CN" sz="2565" b="1">
                <a:solidFill>
                  <a:prstClr val="black"/>
                </a:solidFill>
                <a:latin typeface="微软雅黑" panose="020b0503020204020204" charset="-122"/>
                <a:ea typeface="微软雅黑"/>
              </a:rPr>
              <a:t>)</a:t>
            </a:r>
            <a:endParaRPr lang="en-US" altLang="zh-CN" sz="2565">
              <a:solidFill>
                <a:prstClr val="black"/>
              </a:solidFill>
              <a:latin typeface="微软雅黑" panose="020b0503020204020204" charset="-122"/>
              <a:ea typeface="微软雅黑"/>
            </a:endParaRPr>
          </a:p>
        </p:txBody>
      </p:sp>
      <p:graphicFrame>
        <p:nvGraphicFramePr>
          <p:cNvPr id="3" name="表格 2"/>
          <p:cNvGraphicFramePr>
            <a:graphicFrameLocks noGrp="1"/>
          </p:cNvGraphicFramePr>
          <p:nvPr/>
        </p:nvGraphicFramePr>
        <p:xfrm>
          <a:off x="732367" y="1249248"/>
          <a:ext cx="10720705" cy="4802505"/>
        </p:xfrm>
        <a:graphic>
          <a:graphicData uri="http://schemas.openxmlformats.org/drawingml/2006/table">
            <a:tbl>
              <a:tblPr firstRow="1" firstCol="1" bandRow="1"/>
              <a:tblGrid>
                <a:gridCol w="5179060"/>
                <a:gridCol w="5541645"/>
              </a:tblGrid>
              <a:tr h="533400">
                <a:tc>
                  <a:txBody>
                    <a:bodyPr vert="horz" wrap="square"/>
                    <a:lstStyle/>
                    <a:p>
                      <a:pPr algn="ctr">
                        <a:lnSpc>
                          <a:spcPct val="130000"/>
                        </a:lnSpc>
                        <a:spcAft>
                          <a:spcPct val="0"/>
                        </a:spcAft>
                      </a:pPr>
                      <a:r>
                        <a:rPr lang="zh-CN" sz="2565" b="1" kern="1200">
                          <a:solidFill>
                            <a:prstClr val="black"/>
                          </a:solidFill>
                          <a:latin typeface="微软雅黑" panose="020b0503020204020204" charset="-122"/>
                          <a:ea typeface="微软雅黑"/>
                          <a:cs typeface="+mn-cs"/>
                        </a:rPr>
                        <a:t>释义</a:t>
                      </a:r>
                      <a:endParaRPr lang="zh-CN" sz="2565" b="1"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gn="ctr">
                        <a:lnSpc>
                          <a:spcPct val="130000"/>
                        </a:lnSpc>
                        <a:spcAft>
                          <a:spcPct val="0"/>
                        </a:spcAft>
                      </a:pPr>
                      <a:r>
                        <a:rPr lang="zh-CN" sz="2565" b="1" kern="1200">
                          <a:solidFill>
                            <a:prstClr val="black"/>
                          </a:solidFill>
                          <a:latin typeface="微软雅黑" panose="020b0503020204020204" charset="-122"/>
                          <a:ea typeface="微软雅黑"/>
                          <a:cs typeface="+mn-cs"/>
                        </a:rPr>
                        <a:t>示例</a:t>
                      </a:r>
                      <a:endParaRPr lang="zh-CN" sz="2565" b="1"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r>
              <a:tr h="4269105">
                <a:tc>
                  <a:txBody>
                    <a:bodyPr vert="horz" wrap="square"/>
                    <a:lstStyle/>
                    <a:p>
                      <a:pPr>
                        <a:lnSpc>
                          <a:spcPct val="130000"/>
                        </a:lnSpc>
                        <a:spcAft>
                          <a:spcPct val="0"/>
                        </a:spcAft>
                      </a:pPr>
                      <a:r>
                        <a:rPr lang="zh-CN" sz="2565" kern="1200">
                          <a:solidFill>
                            <a:prstClr val="black"/>
                          </a:solidFill>
                          <a:latin typeface="微软雅黑" panose="020b0503020204020204" charset="-122"/>
                          <a:ea typeface="微软雅黑"/>
                          <a:cs typeface="+mn-cs"/>
                        </a:rPr>
                        <a:t>描写要有层次性——由远到近或由下而上等。看同一景物</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观察者所处的方位不同、角度</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俯视、仰视、远眺、近看</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不同</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看到的风景也会千姿百态</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变化万千。从不同角度描写</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会使读者对所描写的景物产生更加全面的认识</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获得更完美的体验</a:t>
                      </a:r>
                      <a:endParaRPr lang="zh-CN" sz="2565" kern="1200">
                        <a:solidFill>
                          <a:prstClr val="black"/>
                        </a:solidFill>
                        <a:latin typeface="微软雅黑" panose="020b0503020204020204" charset="-122"/>
                        <a:ea typeface="微软雅黑"/>
                        <a:cs typeface="+mn-cs"/>
                      </a:endParaRPr>
                    </a:p>
                  </a:txBody>
                  <a:tcPr marL="34208" marR="34208"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nSpc>
                          <a:spcPct val="130000"/>
                        </a:lnSpc>
                        <a:spcAft>
                          <a:spcPct val="0"/>
                        </a:spcAft>
                      </a:pPr>
                      <a:r>
                        <a:rPr lang="zh-CN" sz="2565" kern="1200">
                          <a:solidFill>
                            <a:prstClr val="black"/>
                          </a:solidFill>
                          <a:latin typeface="微软雅黑" panose="020b0503020204020204" charset="-122"/>
                          <a:ea typeface="微软雅黑"/>
                          <a:cs typeface="+mn-cs"/>
                        </a:rPr>
                        <a:t>如</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“看万山红遍</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层林尽染</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漫江碧透</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百舸争流。鹰击长空</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鱼翔浅底</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万类霜天竞自由。”</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毛泽东《沁园春·长沙》</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在描绘这幅湘江秋景图时</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作者的视角在不断地变化</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远眺群山</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近观江面</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仰视雄鹰</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俯瞰游鱼</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远近、高低、俯仰等多种层次描绘画面</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并辅以动静结合的手法</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使得整个画面活泼热闹</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富有生机</a:t>
                      </a:r>
                      <a:endParaRPr lang="zh-CN" sz="2565" kern="1200">
                        <a:solidFill>
                          <a:prstClr val="black"/>
                        </a:solidFill>
                        <a:latin typeface="微软雅黑" panose="020b0503020204020204" charset="-122"/>
                        <a:ea typeface="微软雅黑"/>
                        <a:cs typeface="+mn-cs"/>
                      </a:endParaRPr>
                    </a:p>
                  </a:txBody>
                  <a:tcPr marL="34208" marR="34208"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r>
            </a:tbl>
          </a:graphicData>
        </a:graphic>
      </p:graphicFrame>
    </p:spTree>
  </p:cSld>
  <p:clrMapOvr>
    <a:masterClrMapping/>
  </p:clrMapOvr>
  <p:transition>
    <p:pull dir="d"/>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473405"/>
            <a:ext cx="10729629" cy="4627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pPr>
            <a:r>
              <a:rPr lang="en-US" altLang="zh-CN" sz="2565" b="1">
                <a:solidFill>
                  <a:schemeClr val="accent6">
                    <a:lumMod val="75000"/>
                  </a:schemeClr>
                </a:solidFill>
                <a:latin typeface="微软雅黑" panose="020b0503020204020204" charset="-122"/>
                <a:ea typeface="微软雅黑"/>
              </a:rPr>
              <a:t>【</a:t>
            </a:r>
            <a:r>
              <a:rPr lang="zh-CN" altLang="en-US" sz="2565" b="1">
                <a:solidFill>
                  <a:schemeClr val="accent6">
                    <a:lumMod val="75000"/>
                  </a:schemeClr>
                </a:solidFill>
                <a:latin typeface="微软雅黑" panose="020b0503020204020204" charset="-122"/>
                <a:ea typeface="微软雅黑"/>
              </a:rPr>
              <a:t>对点训练</a:t>
            </a:r>
            <a:r>
              <a:rPr lang="en-US" altLang="zh-CN" sz="2565" b="1">
                <a:solidFill>
                  <a:schemeClr val="accent6">
                    <a:lumMod val="75000"/>
                  </a:schemeClr>
                </a:solidFill>
                <a:latin typeface="微软雅黑" panose="020b0503020204020204" charset="-122"/>
                <a:ea typeface="微软雅黑"/>
              </a:rPr>
              <a:t>】</a:t>
            </a:r>
            <a:endParaRPr lang="en-US" altLang="zh-CN" sz="2565" b="1">
              <a:solidFill>
                <a:schemeClr val="accent6">
                  <a:lumMod val="75000"/>
                </a:schemeClr>
              </a:solidFill>
              <a:latin typeface="微软雅黑" panose="020b0503020204020204" charset="-122"/>
              <a:ea typeface="微软雅黑"/>
            </a:endParaRPr>
          </a:p>
          <a:p>
            <a:pPr algn="just">
              <a:lnSpc>
                <a:spcPct val="140000"/>
              </a:lnSpc>
            </a:pPr>
            <a:r>
              <a:rPr lang="en-US" altLang="zh-CN" sz="3080" b="1">
                <a:solidFill>
                  <a:srgbClr val="F79646">
                    <a:lumMod val="75000"/>
                  </a:srgbClr>
                </a:solidFill>
                <a:latin typeface="Times New Roman" panose="02020603050405020304" pitchFamily="18" charset="0"/>
                <a:ea typeface="微软雅黑"/>
                <a:cs typeface="Times New Roman" panose="02020603050405020304" pitchFamily="18" charset="0"/>
              </a:rPr>
              <a:t>17. </a:t>
            </a:r>
            <a:r>
              <a:rPr lang="zh-CN" altLang="en-US" sz="2565">
                <a:solidFill>
                  <a:prstClr val="black"/>
                </a:solidFill>
                <a:latin typeface="微软雅黑" panose="020b0503020204020204" charset="-122"/>
                <a:ea typeface="微软雅黑"/>
              </a:rPr>
              <a:t>阅读下面这首唐诗</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完成题目。</a:t>
            </a:r>
            <a:endParaRPr lang="zh-CN" altLang="en-US" sz="2565">
              <a:solidFill>
                <a:prstClr val="black"/>
              </a:solidFill>
              <a:latin typeface="微软雅黑" panose="020b0503020204020204" charset="-122"/>
              <a:ea typeface="微软雅黑"/>
            </a:endParaRPr>
          </a:p>
          <a:p>
            <a:pPr algn="ctr">
              <a:lnSpc>
                <a:spcPct val="140000"/>
              </a:lnSpc>
            </a:pPr>
            <a:r>
              <a:rPr lang="zh-CN" altLang="en-US" sz="2565" b="1">
                <a:solidFill>
                  <a:prstClr val="black"/>
                </a:solidFill>
                <a:latin typeface="微软雅黑" panose="020b0503020204020204" charset="-122"/>
                <a:ea typeface="微软雅黑"/>
              </a:rPr>
              <a:t>秋日赴阙</a:t>
            </a:r>
            <a:r>
              <a:rPr lang="en-US" altLang="zh-CN" sz="2565" b="1" baseline="30000">
                <a:solidFill>
                  <a:prstClr val="black"/>
                </a:solidFill>
                <a:latin typeface="微软雅黑" panose="020b0503020204020204" charset="-122"/>
                <a:ea typeface="微软雅黑"/>
              </a:rPr>
              <a:t>[</a:t>
            </a:r>
            <a:r>
              <a:rPr lang="zh-CN" altLang="en-US" sz="2565" b="1" baseline="30000">
                <a:solidFill>
                  <a:prstClr val="black"/>
                </a:solidFill>
                <a:latin typeface="微软雅黑" panose="020b0503020204020204" charset="-122"/>
                <a:ea typeface="微软雅黑"/>
              </a:rPr>
              <a:t>注</a:t>
            </a:r>
            <a:r>
              <a:rPr lang="en-US" altLang="zh-CN" sz="2565" b="1" baseline="30000">
                <a:solidFill>
                  <a:prstClr val="black"/>
                </a:solidFill>
                <a:latin typeface="微软雅黑" panose="020b0503020204020204" charset="-122"/>
                <a:ea typeface="微软雅黑"/>
              </a:rPr>
              <a:t>]</a:t>
            </a:r>
            <a:r>
              <a:rPr lang="zh-CN" altLang="en-US" sz="2565" b="1">
                <a:solidFill>
                  <a:prstClr val="black"/>
                </a:solidFill>
                <a:latin typeface="微软雅黑" panose="020b0503020204020204" charset="-122"/>
                <a:ea typeface="微软雅黑"/>
              </a:rPr>
              <a:t>题潼关驿楼</a:t>
            </a:r>
            <a:endParaRPr lang="zh-CN" altLang="en-US" sz="2565" b="1">
              <a:solidFill>
                <a:prstClr val="black"/>
              </a:solidFill>
              <a:latin typeface="微软雅黑" panose="020b0503020204020204" charset="-122"/>
              <a:ea typeface="微软雅黑"/>
            </a:endParaRPr>
          </a:p>
          <a:p>
            <a:pPr algn="ctr">
              <a:lnSpc>
                <a:spcPct val="140000"/>
              </a:lnSpc>
            </a:pPr>
            <a:r>
              <a:rPr lang="zh-CN" altLang="en-US" sz="2565">
                <a:solidFill>
                  <a:prstClr val="black"/>
                </a:solidFill>
                <a:latin typeface="微软雅黑" panose="020b0503020204020204" charset="-122"/>
                <a:ea typeface="微软雅黑"/>
              </a:rPr>
              <a:t>许　浑</a:t>
            </a:r>
            <a:endParaRPr lang="zh-CN" altLang="en-US" sz="2565">
              <a:solidFill>
                <a:prstClr val="black"/>
              </a:solidFill>
              <a:latin typeface="微软雅黑" panose="020b0503020204020204" charset="-122"/>
              <a:ea typeface="微软雅黑"/>
            </a:endParaRPr>
          </a:p>
          <a:p>
            <a:pPr algn="ctr">
              <a:lnSpc>
                <a:spcPct val="140000"/>
              </a:lnSpc>
            </a:pPr>
            <a:r>
              <a:rPr lang="zh-CN" altLang="en-US" sz="2565">
                <a:solidFill>
                  <a:prstClr val="black"/>
                </a:solidFill>
                <a:latin typeface="微软雅黑" panose="020b0503020204020204" charset="-122"/>
                <a:ea typeface="微软雅黑"/>
              </a:rPr>
              <a:t>红叶晚萧萧</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长亭酒一瓢。残云归太华</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疏雨过中条。</a:t>
            </a:r>
            <a:endParaRPr lang="zh-CN" altLang="en-US" sz="2565">
              <a:solidFill>
                <a:prstClr val="black"/>
              </a:solidFill>
              <a:latin typeface="微软雅黑" panose="020b0503020204020204" charset="-122"/>
              <a:ea typeface="微软雅黑"/>
            </a:endParaRPr>
          </a:p>
          <a:p>
            <a:pPr algn="ctr">
              <a:lnSpc>
                <a:spcPct val="140000"/>
              </a:lnSpc>
            </a:pPr>
            <a:r>
              <a:rPr lang="zh-CN" altLang="en-US" sz="2565">
                <a:solidFill>
                  <a:prstClr val="black"/>
                </a:solidFill>
                <a:latin typeface="微软雅黑" panose="020b0503020204020204" charset="-122"/>
                <a:ea typeface="微软雅黑"/>
              </a:rPr>
              <a:t>树色随关迥</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河声入海遥。帝乡明日到</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犹自梦渔樵。</a:t>
            </a:r>
            <a:endParaRPr lang="zh-CN" altLang="en-US" sz="2565">
              <a:solidFill>
                <a:prstClr val="black"/>
              </a:solidFill>
              <a:latin typeface="微软雅黑" panose="020b0503020204020204" charset="-122"/>
              <a:ea typeface="微软雅黑"/>
            </a:endParaRPr>
          </a:p>
          <a:p>
            <a:pPr algn="just">
              <a:lnSpc>
                <a:spcPct val="140000"/>
              </a:lnSpc>
            </a:pPr>
            <a:r>
              <a:rPr lang="en-US" altLang="zh-CN" sz="2565" b="1">
                <a:solidFill>
                  <a:prstClr val="black"/>
                </a:solidFill>
                <a:latin typeface="微软雅黑" panose="020b0503020204020204" charset="-122"/>
                <a:ea typeface="微软雅黑"/>
              </a:rPr>
              <a:t>      [</a:t>
            </a:r>
            <a:r>
              <a:rPr lang="zh-CN" altLang="en-US" sz="2565" b="1">
                <a:solidFill>
                  <a:prstClr val="black"/>
                </a:solidFill>
                <a:latin typeface="微软雅黑" panose="020b0503020204020204" charset="-122"/>
                <a:ea typeface="微软雅黑"/>
              </a:rPr>
              <a:t>注</a:t>
            </a:r>
            <a:r>
              <a:rPr lang="en-US" altLang="zh-CN" sz="2565" b="1">
                <a:solidFill>
                  <a:prstClr val="black"/>
                </a:solidFill>
                <a:latin typeface="微软雅黑" panose="020b0503020204020204" charset="-122"/>
                <a:ea typeface="微软雅黑"/>
              </a:rPr>
              <a:t>] </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阙”指唐代都城长安</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此诗写于作者第一次赴长安途中。</a:t>
            </a:r>
            <a:endParaRPr lang="zh-CN" altLang="en-US" sz="2565">
              <a:solidFill>
                <a:prstClr val="black"/>
              </a:solidFill>
              <a:latin typeface="微软雅黑" panose="020b0503020204020204" charset="-122"/>
              <a:ea typeface="微软雅黑"/>
            </a:endParaRPr>
          </a:p>
          <a:p>
            <a:pPr algn="just">
              <a:lnSpc>
                <a:spcPct val="140000"/>
              </a:lnSpc>
            </a:pPr>
            <a:r>
              <a:rPr lang="zh-CN" altLang="en-US" sz="2565">
                <a:solidFill>
                  <a:prstClr val="black"/>
                </a:solidFill>
                <a:latin typeface="微软雅黑" panose="020b0503020204020204" charset="-122"/>
                <a:ea typeface="微软雅黑"/>
              </a:rPr>
              <a:t>这首诗勾勒了一幅秋日行旅图</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请结合具体诗句分析景物描写的特点。</a:t>
            </a:r>
            <a:endParaRPr lang="zh-CN" altLang="en-US" sz="2565">
              <a:solidFill>
                <a:prstClr val="black"/>
              </a:solidFill>
              <a:latin typeface="微软雅黑" panose="020b0503020204020204" charset="-122"/>
              <a:ea typeface="微软雅黑"/>
            </a:endParaRPr>
          </a:p>
        </p:txBody>
      </p:sp>
    </p:spTree>
  </p:cSld>
  <p:clrMapOvr>
    <a:masterClrMapping/>
  </p:clrMapOvr>
  <p:transition>
    <p:pull dir="d"/>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732019"/>
            <a:ext cx="10729629" cy="305689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2565" b="1">
                <a:solidFill>
                  <a:srgbClr val="A50021"/>
                </a:solidFill>
                <a:latin typeface="微软雅黑" panose="020b0503020204020204" charset="-122"/>
                <a:ea typeface="微软雅黑"/>
                <a:cs typeface="Times New Roman" panose="02020603050405020304" pitchFamily="18" charset="0"/>
              </a:rPr>
              <a:t>[</a:t>
            </a:r>
            <a:r>
              <a:rPr lang="zh-CN" altLang="en-US" sz="2565" b="1">
                <a:solidFill>
                  <a:srgbClr val="A50021"/>
                </a:solidFill>
                <a:latin typeface="微软雅黑" panose="020b0503020204020204" charset="-122"/>
                <a:ea typeface="微软雅黑"/>
                <a:cs typeface="Times New Roman" panose="02020603050405020304" pitchFamily="18" charset="0"/>
              </a:rPr>
              <a:t>答案</a:t>
            </a:r>
            <a:r>
              <a:rPr lang="en-US" altLang="zh-CN" sz="2565" b="1">
                <a:solidFill>
                  <a:srgbClr val="A50021"/>
                </a:solidFill>
                <a:latin typeface="微软雅黑" panose="020b0503020204020204" charset="-122"/>
                <a:ea typeface="微软雅黑"/>
                <a:cs typeface="Times New Roman" panose="02020603050405020304" pitchFamily="18" charset="0"/>
              </a:rPr>
              <a:t>] </a:t>
            </a:r>
            <a:r>
              <a:rPr lang="zh-CN" altLang="en-US" sz="2565">
                <a:solidFill>
                  <a:srgbClr val="A50021"/>
                </a:solidFill>
                <a:latin typeface="微软雅黑" panose="020b0503020204020204" charset="-122"/>
                <a:ea typeface="微软雅黑"/>
                <a:cs typeface="Times New Roman" panose="02020603050405020304" pitchFamily="18" charset="0"/>
              </a:rPr>
              <a:t>①远近结合</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由近到远</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。先从近处着笔</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写枫叶在秋风中的沙沙响声和长亭夜宿独自饮酒的情景</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再描绘四周的远景</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写华山的“残云”</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中条山的“疏雨”</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随关城一路远去的“树色”</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在远处奔腾激荡的河水。②化静为动、以动衬静。赋予华山、中条山等以动感</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显现出生机和活力</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同时反衬出环境的空旷、悠远、宁静。</a:t>
            </a:r>
            <a:endParaRPr lang="zh-CN" altLang="en-US" sz="2565">
              <a:solidFill>
                <a:srgbClr val="A50021"/>
              </a:solidFill>
              <a:latin typeface="微软雅黑" panose="020b0503020204020204" charset="-122"/>
              <a:ea typeface="微软雅黑"/>
              <a:cs typeface="Times New Roman" panose="02020603050405020304" pitchFamily="18" charset="0"/>
            </a:endParaRPr>
          </a:p>
        </p:txBody>
      </p:sp>
    </p:spTree>
  </p:cSld>
  <p:clrMapOvr>
    <a:masterClrMapping/>
  </p:clrMapOvr>
  <p:transition>
    <p:pull dir="d"/>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732019"/>
            <a:ext cx="10729629" cy="54292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lnSpc>
                <a:spcPct val="150000"/>
              </a:lnSpc>
            </a:pPr>
            <a:r>
              <a:rPr lang="en-US" altLang="zh-CN" sz="2565" b="1">
                <a:solidFill>
                  <a:srgbClr val="A50021"/>
                </a:solidFill>
                <a:latin typeface="微软雅黑" panose="020b0503020204020204" charset="-122"/>
                <a:ea typeface="微软雅黑"/>
                <a:cs typeface="Times New Roman" panose="02020603050405020304" pitchFamily="18" charset="0"/>
              </a:rPr>
              <a:t>[</a:t>
            </a:r>
            <a:r>
              <a:rPr lang="zh-CN" altLang="en-US" sz="2565" b="1">
                <a:solidFill>
                  <a:srgbClr val="A50021"/>
                </a:solidFill>
                <a:latin typeface="微软雅黑" panose="020b0503020204020204" charset="-122"/>
                <a:ea typeface="微软雅黑"/>
                <a:cs typeface="Times New Roman" panose="02020603050405020304" pitchFamily="18" charset="0"/>
              </a:rPr>
              <a:t>解析</a:t>
            </a:r>
            <a:r>
              <a:rPr lang="en-US" altLang="zh-CN" sz="2565" b="1">
                <a:solidFill>
                  <a:srgbClr val="A50021"/>
                </a:solidFill>
                <a:latin typeface="微软雅黑" panose="020b0503020204020204" charset="-122"/>
                <a:ea typeface="微软雅黑"/>
                <a:cs typeface="Times New Roman" panose="02020603050405020304" pitchFamily="18" charset="0"/>
              </a:rPr>
              <a:t>] </a:t>
            </a:r>
            <a:r>
              <a:rPr lang="zh-CN" altLang="en-US" sz="2565">
                <a:solidFill>
                  <a:srgbClr val="A50021"/>
                </a:solidFill>
                <a:latin typeface="微软雅黑" panose="020b0503020204020204" charset="-122"/>
                <a:ea typeface="微软雅黑"/>
                <a:cs typeface="Times New Roman" panose="02020603050405020304" pitchFamily="18" charset="0"/>
              </a:rPr>
              <a:t>首联</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诗人先勾勒出一幅秋日行旅图</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把读者引入一个秋浓似酒、旅况萧瑟的境界。“红叶晚萧萧”</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为近景</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枫叶变红</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傍晚时分随风沙沙作响。“长亭”句交代了作者独自饮酒的情景。颔联</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接着描写四周的远景</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残云归太华</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疏雨过中条”</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骋目远望</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南面是主峰高耸的西岳华山</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北面</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隔着黄河</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又可见连绵苍莽的中条山。残云归岫</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意味着天将放晴</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疏雨乍过</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给人一种清新之感。从写景看</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诗人拿“残云”再加“归”字来点染华山</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又拿“疏雨”再加“过”字来烘托中条山</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这样</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太华和中条就不是死景而是活景</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因为其中有动势</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在浩茫无际的沉静中显出了一抹飞动的意趣。这两句描绘了</a:t>
            </a:r>
            <a:endParaRPr lang="zh-CN" altLang="en-US" sz="2565">
              <a:solidFill>
                <a:srgbClr val="A50021"/>
              </a:solidFill>
              <a:latin typeface="微软雅黑" panose="020b0503020204020204" charset="-122"/>
              <a:ea typeface="微软雅黑"/>
              <a:cs typeface="Times New Roman" panose="02020603050405020304" pitchFamily="18" charset="0"/>
            </a:endParaRPr>
          </a:p>
        </p:txBody>
      </p:sp>
    </p:spTree>
  </p:cSld>
  <p:clrMapOvr>
    <a:masterClrMapping/>
  </p:clrMapOvr>
  <p:transition>
    <p:pull dir="d"/>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732019"/>
            <a:ext cx="10729629" cy="36499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565">
                <a:solidFill>
                  <a:srgbClr val="A50021"/>
                </a:solidFill>
                <a:latin typeface="微软雅黑" panose="020b0503020204020204" charset="-122"/>
                <a:ea typeface="微软雅黑"/>
                <a:cs typeface="Times New Roman" panose="02020603050405020304" pitchFamily="18" charset="0"/>
              </a:rPr>
              <a:t>雄浑苍茫的景色</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全是潼关的典型风物。颈联</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诗人把目光略收回来</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就又看见苍苍树色</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随关城一路远去。关外便是黄河</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它从北面奔涌而来</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在潼关外头猛地一转</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径向三门峡冲去</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翻滚的河水咆哮着流入渤海。“河声”后续一“遥”字</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传出诗人站在高处远望倾听的神情。诗人眼见树色苍苍</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耳听河声汹汹</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把场景描写得绘声绘色</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使读者有耳闻目睹的真实感觉。中间两联写景显现出生机和活力</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同时反衬出环境的空旷、悠远、宁静。</a:t>
            </a:r>
            <a:endParaRPr lang="zh-CN" altLang="en-US" sz="2565">
              <a:solidFill>
                <a:srgbClr val="A50021"/>
              </a:solidFill>
              <a:latin typeface="微软雅黑" panose="020b0503020204020204" charset="-122"/>
              <a:ea typeface="微软雅黑"/>
              <a:cs typeface="Times New Roman" panose="02020603050405020304" pitchFamily="18" charset="0"/>
            </a:endParaRPr>
          </a:p>
        </p:txBody>
      </p:sp>
    </p:spTree>
  </p:cSld>
  <p:clrMapOvr>
    <a:masterClrMapping/>
  </p:clrMapOvr>
  <p:transition>
    <p:pull dir="d"/>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732019"/>
            <a:ext cx="10729629" cy="36499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2565" b="1">
                <a:solidFill>
                  <a:srgbClr val="A50021"/>
                </a:solidFill>
                <a:latin typeface="微软雅黑" panose="020b0503020204020204" charset="-122"/>
                <a:ea typeface="微软雅黑"/>
                <a:cs typeface="Times New Roman" panose="02020603050405020304" pitchFamily="18" charset="0"/>
              </a:rPr>
              <a:t>[</a:t>
            </a:r>
            <a:r>
              <a:rPr lang="zh-CN" altLang="en-US" sz="2565" b="1">
                <a:solidFill>
                  <a:srgbClr val="A50021"/>
                </a:solidFill>
                <a:latin typeface="微软雅黑" panose="020b0503020204020204" charset="-122"/>
                <a:ea typeface="微软雅黑"/>
                <a:cs typeface="Times New Roman" panose="02020603050405020304" pitchFamily="18" charset="0"/>
              </a:rPr>
              <a:t>读懂诗歌</a:t>
            </a:r>
            <a:r>
              <a:rPr lang="en-US" altLang="zh-CN" sz="2565" b="1">
                <a:solidFill>
                  <a:srgbClr val="A50021"/>
                </a:solidFill>
                <a:latin typeface="微软雅黑" panose="020b0503020204020204" charset="-122"/>
                <a:ea typeface="微软雅黑"/>
                <a:cs typeface="Times New Roman" panose="02020603050405020304" pitchFamily="18" charset="0"/>
              </a:rPr>
              <a:t>]</a:t>
            </a:r>
            <a:endParaRPr lang="en-US" altLang="zh-CN" sz="2565" b="1">
              <a:solidFill>
                <a:srgbClr val="A50021"/>
              </a:solidFill>
              <a:latin typeface="微软雅黑" panose="020b0503020204020204" charset="-122"/>
              <a:ea typeface="微软雅黑"/>
              <a:cs typeface="Times New Roman" panose="02020603050405020304" pitchFamily="18" charset="0"/>
            </a:endParaRPr>
          </a:p>
          <a:p>
            <a:pPr algn="just">
              <a:lnSpc>
                <a:spcPct val="150000"/>
              </a:lnSpc>
            </a:pPr>
            <a:r>
              <a:rPr lang="zh-CN" altLang="en-US" sz="2565">
                <a:solidFill>
                  <a:srgbClr val="A50021"/>
                </a:solidFill>
                <a:latin typeface="微软雅黑" panose="020b0503020204020204" charset="-122"/>
                <a:ea typeface="微软雅黑"/>
                <a:cs typeface="Times New Roman" panose="02020603050405020304" pitchFamily="18" charset="0"/>
              </a:rPr>
              <a:t>      深秋的晚风迎面吹来</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红叶在风中萧萧作响</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我坐在十里长亭</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举杯畅饮。不经意间</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天上的残云向太华山徐徐飘去</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点点疏雨随风洒落在中条山上。山势绵延千里</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苍翠的树色随着关山伸向远方</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滔滔黄河奔腾不息</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流向遥远的大海。明天我就要抵达长安了</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可我现在仍然向往渔人樵夫们的那种闲适逍遥的生活呀。</a:t>
            </a:r>
            <a:endParaRPr lang="zh-CN" altLang="en-US" sz="2565">
              <a:solidFill>
                <a:srgbClr val="A50021"/>
              </a:solidFill>
              <a:latin typeface="微软雅黑" panose="020b0503020204020204" charset="-122"/>
              <a:ea typeface="微软雅黑"/>
              <a:cs typeface="Times New Roman" panose="02020603050405020304" pitchFamily="18" charset="0"/>
            </a:endParaRPr>
          </a:p>
        </p:txBody>
      </p:sp>
    </p:spTree>
  </p:cSld>
  <p:clrMapOvr>
    <a:masterClrMapping/>
  </p:clrMapOvr>
  <p:transition>
    <p:pull dir="d"/>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547295"/>
            <a:ext cx="10729629" cy="68453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565" b="1">
                <a:solidFill>
                  <a:prstClr val="black"/>
                </a:solidFill>
                <a:latin typeface="微软雅黑" panose="020b0503020204020204" charset="-122"/>
                <a:ea typeface="微软雅黑"/>
              </a:rPr>
              <a:t>6.</a:t>
            </a:r>
            <a:r>
              <a:rPr lang="zh-CN" altLang="en-US" sz="2565" b="1">
                <a:solidFill>
                  <a:prstClr val="black"/>
                </a:solidFill>
                <a:latin typeface="微软雅黑" panose="020b0503020204020204" charset="-122"/>
                <a:ea typeface="微软雅黑"/>
              </a:rPr>
              <a:t>调用多种感官</a:t>
            </a:r>
            <a:r>
              <a:rPr lang="en-US" altLang="zh-CN" sz="2565" b="1">
                <a:solidFill>
                  <a:prstClr val="black"/>
                </a:solidFill>
                <a:latin typeface="微软雅黑" panose="020b0503020204020204" charset="-122"/>
                <a:ea typeface="微软雅黑"/>
              </a:rPr>
              <a:t>(</a:t>
            </a:r>
            <a:r>
              <a:rPr lang="zh-CN" altLang="en-US" sz="2565" b="1">
                <a:solidFill>
                  <a:prstClr val="black"/>
                </a:solidFill>
                <a:latin typeface="微软雅黑" panose="020b0503020204020204" charset="-122"/>
                <a:ea typeface="微软雅黑"/>
              </a:rPr>
              <a:t>视觉、听觉、味觉、触觉、嗅觉</a:t>
            </a:r>
            <a:r>
              <a:rPr lang="en-US" altLang="zh-CN" sz="2565" b="1">
                <a:solidFill>
                  <a:prstClr val="black"/>
                </a:solidFill>
                <a:latin typeface="微软雅黑" panose="020b0503020204020204" charset="-122"/>
                <a:ea typeface="微软雅黑"/>
              </a:rPr>
              <a:t>)</a:t>
            </a:r>
            <a:endParaRPr lang="en-US" altLang="zh-CN" sz="2565">
              <a:solidFill>
                <a:prstClr val="black"/>
              </a:solidFill>
              <a:latin typeface="微软雅黑" panose="020b0503020204020204" charset="-122"/>
              <a:ea typeface="微软雅黑"/>
            </a:endParaRPr>
          </a:p>
        </p:txBody>
      </p:sp>
      <p:graphicFrame>
        <p:nvGraphicFramePr>
          <p:cNvPr id="5" name="表格 4"/>
          <p:cNvGraphicFramePr>
            <a:graphicFrameLocks noGrp="1"/>
          </p:cNvGraphicFramePr>
          <p:nvPr/>
        </p:nvGraphicFramePr>
        <p:xfrm>
          <a:off x="723469" y="1286193"/>
          <a:ext cx="10729595" cy="4248150"/>
        </p:xfrm>
        <a:graphic>
          <a:graphicData uri="http://schemas.openxmlformats.org/drawingml/2006/table">
            <a:tbl>
              <a:tblPr firstRow="1" firstCol="1" bandRow="1"/>
              <a:tblGrid>
                <a:gridCol w="5039995"/>
                <a:gridCol w="5689600"/>
              </a:tblGrid>
              <a:tr h="607060">
                <a:tc>
                  <a:txBody>
                    <a:bodyPr vert="horz" wrap="square"/>
                    <a:lstStyle/>
                    <a:p>
                      <a:pPr algn="ctr">
                        <a:lnSpc>
                          <a:spcPct val="130000"/>
                        </a:lnSpc>
                        <a:spcAft>
                          <a:spcPct val="0"/>
                        </a:spcAft>
                      </a:pPr>
                      <a:r>
                        <a:rPr lang="zh-CN" sz="2565" b="1" kern="1200">
                          <a:solidFill>
                            <a:prstClr val="black"/>
                          </a:solidFill>
                          <a:latin typeface="微软雅黑" panose="020b0503020204020204" charset="-122"/>
                          <a:ea typeface="微软雅黑"/>
                          <a:cs typeface="+mn-cs"/>
                        </a:rPr>
                        <a:t>释义</a:t>
                      </a:r>
                      <a:endParaRPr lang="zh-CN" sz="2565" b="1"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gn="ctr">
                        <a:lnSpc>
                          <a:spcPct val="130000"/>
                        </a:lnSpc>
                        <a:spcAft>
                          <a:spcPct val="0"/>
                        </a:spcAft>
                      </a:pPr>
                      <a:r>
                        <a:rPr lang="zh-CN" sz="2565" b="1" kern="1200">
                          <a:solidFill>
                            <a:prstClr val="black"/>
                          </a:solidFill>
                          <a:latin typeface="微软雅黑" panose="020b0503020204020204" charset="-122"/>
                          <a:ea typeface="微软雅黑"/>
                          <a:cs typeface="+mn-cs"/>
                        </a:rPr>
                        <a:t>示例</a:t>
                      </a:r>
                      <a:endParaRPr lang="zh-CN" sz="2565" b="1"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r>
              <a:tr h="3641090">
                <a:tc>
                  <a:txBody>
                    <a:bodyPr vert="horz" wrap="square"/>
                    <a:lstStyle/>
                    <a:p>
                      <a:pPr>
                        <a:lnSpc>
                          <a:spcPct val="130000"/>
                        </a:lnSpc>
                        <a:spcAft>
                          <a:spcPct val="0"/>
                        </a:spcAft>
                      </a:pPr>
                      <a:r>
                        <a:rPr lang="zh-CN" sz="2565" kern="1200">
                          <a:solidFill>
                            <a:prstClr val="black"/>
                          </a:solidFill>
                          <a:latin typeface="微软雅黑" panose="020b0503020204020204" charset="-122"/>
                          <a:ea typeface="微软雅黑"/>
                          <a:cs typeface="+mn-cs"/>
                        </a:rPr>
                        <a:t>描写要选取不同角度</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以增强描写的立体感。描写大多采用视觉描写</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但为了多方面地表现所写之物的特点</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更加方便地抒发感情</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常常辅之以听觉描写、嗅觉描写、触觉描写、味觉描写等</a:t>
                      </a:r>
                      <a:endParaRPr lang="zh-CN" sz="2565" kern="1200">
                        <a:solidFill>
                          <a:prstClr val="black"/>
                        </a:solidFill>
                        <a:latin typeface="微软雅黑" panose="020b0503020204020204" charset="-122"/>
                        <a:ea typeface="微软雅黑"/>
                        <a:cs typeface="+mn-cs"/>
                      </a:endParaRPr>
                    </a:p>
                  </a:txBody>
                  <a:tcPr marL="34208" marR="34208"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nSpc>
                          <a:spcPct val="130000"/>
                        </a:lnSpc>
                        <a:spcAft>
                          <a:spcPct val="0"/>
                        </a:spcAft>
                      </a:pPr>
                      <a:r>
                        <a:rPr lang="zh-CN" sz="2565" kern="1200">
                          <a:solidFill>
                            <a:prstClr val="black"/>
                          </a:solidFill>
                          <a:latin typeface="微软雅黑" panose="020b0503020204020204" charset="-122"/>
                          <a:ea typeface="微软雅黑"/>
                          <a:cs typeface="+mn-cs"/>
                        </a:rPr>
                        <a:t>如《声声慢》</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作者“守着窗儿”</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感受天气“乍暖还寒”</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是触觉</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“守着窗儿”看到菊花铺地、孤雁南飞</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是视觉</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“守着窗儿”</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听着雨打梧桐到天明</a:t>
                      </a:r>
                      <a:r>
                        <a:rPr lang="en-US" sz="2565" kern="1200">
                          <a:solidFill>
                            <a:prstClr val="black"/>
                          </a:solidFill>
                          <a:latin typeface="微软雅黑" panose="020b0503020204020204" charset="-122"/>
                          <a:ea typeface="微软雅黑"/>
                          <a:cs typeface="+mn-cs"/>
                        </a:rPr>
                        <a:t>,</a:t>
                      </a:r>
                      <a:r>
                        <a:rPr lang="zh-CN" sz="2565" kern="1200" spc="0">
                          <a:solidFill>
                            <a:prstClr val="black"/>
                          </a:solidFill>
                          <a:latin typeface="微软雅黑" panose="020b0503020204020204" charset="-122"/>
                          <a:ea typeface="微软雅黑"/>
                          <a:cs typeface="+mn-cs"/>
                        </a:rPr>
                        <a:t>是听觉</a:t>
                      </a:r>
                      <a:r>
                        <a:rPr lang="en-US" sz="2565" kern="1200" spc="0" smtClean="0">
                          <a:solidFill>
                            <a:prstClr val="black"/>
                          </a:solidFill>
                          <a:latin typeface="微软雅黑" panose="020b0503020204020204" charset="-122"/>
                          <a:ea typeface="微软雅黑"/>
                          <a:cs typeface="+mn-cs"/>
                        </a:rPr>
                        <a:t>;</a:t>
                      </a:r>
                      <a:endParaRPr lang="en-US" sz="2565" kern="1200" spc="0" smtClean="0">
                        <a:solidFill>
                          <a:prstClr val="black"/>
                        </a:solidFill>
                        <a:latin typeface="微软雅黑" panose="020b0503020204020204" charset="-122"/>
                        <a:ea typeface="微软雅黑"/>
                        <a:cs typeface="+mn-cs"/>
                      </a:endParaRPr>
                    </a:p>
                    <a:p>
                      <a:pPr>
                        <a:lnSpc>
                          <a:spcPct val="130000"/>
                        </a:lnSpc>
                        <a:spcAft>
                          <a:spcPct val="0"/>
                        </a:spcAft>
                      </a:pPr>
                      <a:r>
                        <a:rPr lang="zh-CN" sz="2565" kern="1200" smtClean="0">
                          <a:solidFill>
                            <a:prstClr val="black"/>
                          </a:solidFill>
                          <a:latin typeface="微软雅黑" panose="020b0503020204020204" charset="-122"/>
                          <a:ea typeface="微软雅黑"/>
                          <a:cs typeface="+mn-cs"/>
                        </a:rPr>
                        <a:t>“守着窗儿”</a:t>
                      </a:r>
                      <a:r>
                        <a:rPr lang="zh-CN" sz="2565" kern="1200">
                          <a:solidFill>
                            <a:prstClr val="black"/>
                          </a:solidFill>
                          <a:latin typeface="微软雅黑" panose="020b0503020204020204" charset="-122"/>
                          <a:ea typeface="微软雅黑"/>
                          <a:cs typeface="+mn-cs"/>
                        </a:rPr>
                        <a:t>借酒浇愁</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是味觉。多种感官的调动</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写尽作者的愁苦心情</a:t>
                      </a:r>
                      <a:endParaRPr lang="zh-CN" sz="2565" kern="1200">
                        <a:solidFill>
                          <a:prstClr val="black"/>
                        </a:solidFill>
                        <a:latin typeface="微软雅黑" panose="020b0503020204020204" charset="-122"/>
                        <a:ea typeface="微软雅黑"/>
                        <a:cs typeface="+mn-cs"/>
                      </a:endParaRPr>
                    </a:p>
                  </a:txBody>
                  <a:tcPr marL="34208" marR="34208"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r>
            </a:tbl>
          </a:graphicData>
        </a:graphic>
      </p:graphicFrame>
    </p:spTree>
  </p:cSld>
  <p:clrMapOvr>
    <a:masterClrMapping/>
  </p:clrMapOvr>
  <p:transition>
    <p:pull dir="d"/>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473405"/>
            <a:ext cx="10729629" cy="4627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pPr>
            <a:r>
              <a:rPr lang="en-US" altLang="zh-CN" sz="2565" b="1">
                <a:solidFill>
                  <a:schemeClr val="accent6">
                    <a:lumMod val="75000"/>
                  </a:schemeClr>
                </a:solidFill>
                <a:latin typeface="微软雅黑" panose="020b0503020204020204" charset="-122"/>
                <a:ea typeface="微软雅黑"/>
              </a:rPr>
              <a:t>【</a:t>
            </a:r>
            <a:r>
              <a:rPr lang="zh-CN" altLang="en-US" sz="2565" b="1">
                <a:solidFill>
                  <a:schemeClr val="accent6">
                    <a:lumMod val="75000"/>
                  </a:schemeClr>
                </a:solidFill>
                <a:latin typeface="微软雅黑" panose="020b0503020204020204" charset="-122"/>
                <a:ea typeface="微软雅黑"/>
              </a:rPr>
              <a:t>对点训练</a:t>
            </a:r>
            <a:r>
              <a:rPr lang="en-US" altLang="zh-CN" sz="2565" b="1">
                <a:solidFill>
                  <a:schemeClr val="accent6">
                    <a:lumMod val="75000"/>
                  </a:schemeClr>
                </a:solidFill>
                <a:latin typeface="微软雅黑" panose="020b0503020204020204" charset="-122"/>
                <a:ea typeface="微软雅黑"/>
              </a:rPr>
              <a:t>】</a:t>
            </a:r>
            <a:endParaRPr lang="en-US" altLang="zh-CN" sz="2565" b="1">
              <a:solidFill>
                <a:schemeClr val="accent6">
                  <a:lumMod val="75000"/>
                </a:schemeClr>
              </a:solidFill>
              <a:latin typeface="微软雅黑" panose="020b0503020204020204" charset="-122"/>
              <a:ea typeface="微软雅黑"/>
            </a:endParaRPr>
          </a:p>
          <a:p>
            <a:pPr algn="just">
              <a:lnSpc>
                <a:spcPct val="140000"/>
              </a:lnSpc>
            </a:pPr>
            <a:r>
              <a:rPr lang="en-US" altLang="zh-CN" sz="2565">
                <a:solidFill>
                  <a:prstClr val="black"/>
                </a:solidFill>
                <a:latin typeface="微软雅黑" panose="020b0503020204020204" charset="-122"/>
                <a:ea typeface="微软雅黑"/>
              </a:rPr>
              <a:t> </a:t>
            </a:r>
            <a:r>
              <a:rPr lang="en-US" altLang="zh-CN" sz="3080" b="1">
                <a:solidFill>
                  <a:srgbClr val="F79646">
                    <a:lumMod val="75000"/>
                  </a:srgbClr>
                </a:solidFill>
                <a:latin typeface="Times New Roman" panose="02020603050405020304" pitchFamily="18" charset="0"/>
                <a:ea typeface="微软雅黑"/>
                <a:cs typeface="Times New Roman" panose="02020603050405020304" pitchFamily="18" charset="0"/>
              </a:rPr>
              <a:t>18.</a:t>
            </a:r>
            <a:r>
              <a:rPr lang="zh-CN" altLang="en-US" sz="2565">
                <a:solidFill>
                  <a:prstClr val="black"/>
                </a:solidFill>
                <a:latin typeface="微软雅黑" panose="020b0503020204020204" charset="-122"/>
                <a:ea typeface="微软雅黑"/>
              </a:rPr>
              <a:t>阅读下面这首明诗</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完成题目。</a:t>
            </a:r>
            <a:endParaRPr lang="zh-CN" altLang="en-US" sz="2565">
              <a:solidFill>
                <a:prstClr val="black"/>
              </a:solidFill>
              <a:latin typeface="微软雅黑" panose="020b0503020204020204" charset="-122"/>
              <a:ea typeface="微软雅黑"/>
            </a:endParaRPr>
          </a:p>
          <a:p>
            <a:pPr algn="ctr">
              <a:lnSpc>
                <a:spcPct val="140000"/>
              </a:lnSpc>
            </a:pPr>
            <a:r>
              <a:rPr lang="zh-CN" altLang="en-US" sz="2565" b="1">
                <a:solidFill>
                  <a:prstClr val="black"/>
                </a:solidFill>
                <a:latin typeface="微软雅黑" panose="020b0503020204020204" charset="-122"/>
                <a:ea typeface="微软雅黑"/>
              </a:rPr>
              <a:t>和萃芳馆主人鲁印山韵</a:t>
            </a:r>
            <a:endParaRPr lang="zh-CN" altLang="en-US" sz="2565" b="1">
              <a:solidFill>
                <a:prstClr val="black"/>
              </a:solidFill>
              <a:latin typeface="微软雅黑" panose="020b0503020204020204" charset="-122"/>
              <a:ea typeface="微软雅黑"/>
            </a:endParaRPr>
          </a:p>
          <a:p>
            <a:pPr algn="ctr">
              <a:lnSpc>
                <a:spcPct val="140000"/>
              </a:lnSpc>
            </a:pPr>
            <a:r>
              <a:rPr lang="zh-CN" altLang="en-US" sz="2565">
                <a:solidFill>
                  <a:prstClr val="black"/>
                </a:solidFill>
                <a:latin typeface="微软雅黑" panose="020b0503020204020204" charset="-122"/>
                <a:ea typeface="微软雅黑"/>
              </a:rPr>
              <a:t>袁宏道</a:t>
            </a:r>
            <a:endParaRPr lang="zh-CN" altLang="en-US" sz="2565">
              <a:solidFill>
                <a:prstClr val="black"/>
              </a:solidFill>
              <a:latin typeface="微软雅黑" panose="020b0503020204020204" charset="-122"/>
              <a:ea typeface="微软雅黑"/>
            </a:endParaRPr>
          </a:p>
          <a:p>
            <a:pPr algn="ctr">
              <a:lnSpc>
                <a:spcPct val="140000"/>
              </a:lnSpc>
            </a:pPr>
            <a:r>
              <a:rPr lang="zh-CN" altLang="en-US" sz="2565">
                <a:solidFill>
                  <a:prstClr val="black"/>
                </a:solidFill>
                <a:latin typeface="微软雅黑" panose="020b0503020204020204" charset="-122"/>
                <a:ea typeface="微软雅黑"/>
              </a:rPr>
              <a:t>爱看幽鸟曝新阳</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每遇嘉阴即倒觞。尽日竹烟消酒去</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有时莺语入帘长。</a:t>
            </a:r>
            <a:endParaRPr lang="zh-CN" altLang="en-US" sz="2565">
              <a:solidFill>
                <a:prstClr val="black"/>
              </a:solidFill>
              <a:latin typeface="微软雅黑" panose="020b0503020204020204" charset="-122"/>
              <a:ea typeface="微软雅黑"/>
            </a:endParaRPr>
          </a:p>
          <a:p>
            <a:pPr algn="ctr">
              <a:lnSpc>
                <a:spcPct val="140000"/>
              </a:lnSpc>
            </a:pPr>
            <a:r>
              <a:rPr lang="zh-CN" altLang="en-US" sz="2565">
                <a:solidFill>
                  <a:prstClr val="black"/>
                </a:solidFill>
                <a:latin typeface="微软雅黑" panose="020b0503020204020204" charset="-122"/>
                <a:ea typeface="微软雅黑"/>
              </a:rPr>
              <a:t>春塘雨过波纹乱</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花坞风回蝶翅香。行到碧桥深柳处</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一帆凉月满吴航</a:t>
            </a:r>
            <a:r>
              <a:rPr lang="en-US" altLang="zh-CN" sz="2565" b="1" baseline="30000">
                <a:solidFill>
                  <a:prstClr val="black"/>
                </a:solidFill>
                <a:latin typeface="微软雅黑" panose="020b0503020204020204" charset="-122"/>
                <a:ea typeface="微软雅黑"/>
              </a:rPr>
              <a:t>[</a:t>
            </a:r>
            <a:r>
              <a:rPr lang="zh-CN" altLang="en-US" sz="2565" b="1" baseline="30000">
                <a:solidFill>
                  <a:prstClr val="black"/>
                </a:solidFill>
                <a:latin typeface="微软雅黑" panose="020b0503020204020204" charset="-122"/>
                <a:ea typeface="微软雅黑"/>
              </a:rPr>
              <a:t>注</a:t>
            </a:r>
            <a:r>
              <a:rPr lang="en-US" altLang="zh-CN" sz="2565" b="1" baseline="30000">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a:t>
            </a:r>
            <a:endParaRPr lang="zh-CN" altLang="en-US" sz="2565">
              <a:solidFill>
                <a:prstClr val="black"/>
              </a:solidFill>
              <a:latin typeface="微软雅黑" panose="020b0503020204020204" charset="-122"/>
              <a:ea typeface="微软雅黑"/>
            </a:endParaRPr>
          </a:p>
          <a:p>
            <a:pPr algn="just">
              <a:lnSpc>
                <a:spcPct val="140000"/>
              </a:lnSpc>
            </a:pPr>
            <a:r>
              <a:rPr lang="en-US" altLang="zh-CN" sz="2565" b="1">
                <a:solidFill>
                  <a:prstClr val="black"/>
                </a:solidFill>
                <a:latin typeface="微软雅黑" panose="020b0503020204020204" charset="-122"/>
                <a:ea typeface="微软雅黑"/>
              </a:rPr>
              <a:t>      [</a:t>
            </a:r>
            <a:r>
              <a:rPr lang="zh-CN" altLang="en-US" sz="2565" b="1">
                <a:solidFill>
                  <a:prstClr val="black"/>
                </a:solidFill>
                <a:latin typeface="微软雅黑" panose="020b0503020204020204" charset="-122"/>
                <a:ea typeface="微软雅黑"/>
              </a:rPr>
              <a:t>注</a:t>
            </a:r>
            <a:r>
              <a:rPr lang="en-US" altLang="zh-CN" sz="2565" b="1">
                <a:solidFill>
                  <a:prstClr val="black"/>
                </a:solidFill>
                <a:latin typeface="微软雅黑" panose="020b0503020204020204" charset="-122"/>
                <a:ea typeface="微软雅黑"/>
              </a:rPr>
              <a:t>] </a:t>
            </a:r>
            <a:r>
              <a:rPr lang="zh-CN" altLang="en-US" sz="2565">
                <a:solidFill>
                  <a:prstClr val="black"/>
                </a:solidFill>
                <a:latin typeface="微软雅黑" panose="020b0503020204020204" charset="-122"/>
                <a:ea typeface="微软雅黑"/>
              </a:rPr>
              <a:t>吴航</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吴地的船。</a:t>
            </a:r>
            <a:endParaRPr lang="en-US" altLang="zh-CN" sz="2565">
              <a:solidFill>
                <a:prstClr val="black"/>
              </a:solidFill>
              <a:latin typeface="微软雅黑" panose="020b0503020204020204" charset="-122"/>
              <a:ea typeface="微软雅黑"/>
            </a:endParaRPr>
          </a:p>
          <a:p>
            <a:pPr algn="just">
              <a:lnSpc>
                <a:spcPct val="140000"/>
              </a:lnSpc>
            </a:pPr>
            <a:r>
              <a:rPr lang="zh-CN" altLang="en-US" sz="2565">
                <a:solidFill>
                  <a:prstClr val="black"/>
                </a:solidFill>
                <a:latin typeface="微软雅黑" panose="020b0503020204020204" charset="-122"/>
                <a:ea typeface="微软雅黑"/>
              </a:rPr>
              <a:t>本诗运用多种感官写景</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试举例并做简要赏析。</a:t>
            </a:r>
            <a:endParaRPr lang="zh-CN" altLang="en-US" sz="2565">
              <a:solidFill>
                <a:prstClr val="black"/>
              </a:solidFill>
              <a:latin typeface="微软雅黑" panose="020b0503020204020204" charset="-122"/>
              <a:ea typeface="微软雅黑"/>
            </a:endParaRPr>
          </a:p>
        </p:txBody>
      </p:sp>
    </p:spTree>
  </p:cSld>
  <p:clrMapOvr>
    <a:masterClrMapping/>
  </p:clrMapOvr>
  <p:transition>
    <p:pull dir="d"/>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600381"/>
            <a:ext cx="10729629" cy="36499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2565" b="1">
                <a:solidFill>
                  <a:srgbClr val="A50021"/>
                </a:solidFill>
                <a:latin typeface="微软雅黑" panose="020b0503020204020204" charset="-122"/>
                <a:ea typeface="微软雅黑"/>
                <a:cs typeface="Times New Roman" panose="02020603050405020304" pitchFamily="18" charset="0"/>
              </a:rPr>
              <a:t>[</a:t>
            </a:r>
            <a:r>
              <a:rPr lang="zh-CN" altLang="en-US" sz="2565" b="1">
                <a:solidFill>
                  <a:srgbClr val="A50021"/>
                </a:solidFill>
                <a:latin typeface="微软雅黑" panose="020b0503020204020204" charset="-122"/>
                <a:ea typeface="微软雅黑"/>
                <a:cs typeface="Times New Roman" panose="02020603050405020304" pitchFamily="18" charset="0"/>
              </a:rPr>
              <a:t>答案</a:t>
            </a:r>
            <a:r>
              <a:rPr lang="en-US" altLang="zh-CN" sz="2565" b="1">
                <a:solidFill>
                  <a:srgbClr val="A50021"/>
                </a:solidFill>
                <a:latin typeface="微软雅黑" panose="020b0503020204020204" charset="-122"/>
                <a:ea typeface="微软雅黑"/>
                <a:cs typeface="Times New Roman" panose="02020603050405020304" pitchFamily="18" charset="0"/>
              </a:rPr>
              <a:t>] </a:t>
            </a:r>
            <a:r>
              <a:rPr lang="zh-CN" altLang="en-US" sz="2565">
                <a:solidFill>
                  <a:srgbClr val="A50021"/>
                </a:solidFill>
                <a:latin typeface="微软雅黑" panose="020b0503020204020204" charset="-122"/>
                <a:ea typeface="微软雅黑"/>
                <a:cs typeface="Times New Roman" panose="02020603050405020304" pitchFamily="18" charset="0"/>
              </a:rPr>
              <a:t>①“莺语入帘长”是从听觉写</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写出了帘外悦耳的鸟鸣声传入室内</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更增添了室内的幽静雅致。②“幽鸟曝新阳”“春塘雨过波纹乱”是从视觉写</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写出了春日里小鸟静静晒太阳</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春雨落在塘里</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激起一圈圈细小的波纹互相交织而显得零乱的景象</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独具意境。③“花坞风回蝶翅香”是从嗅觉写</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不仅写出了风吹来了沁人心脾的花香的美好感觉</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还发挥想象</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似乎那采花回来的蝶的翅也带着花香</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独具意趣。</a:t>
            </a:r>
            <a:endParaRPr lang="zh-CN" altLang="en-US" sz="2565">
              <a:solidFill>
                <a:srgbClr val="A50021"/>
              </a:solidFill>
              <a:latin typeface="微软雅黑" panose="020b0503020204020204" charset="-122"/>
              <a:ea typeface="微软雅黑"/>
              <a:cs typeface="Times New Roman" panose="02020603050405020304" pitchFamily="18" charset="0"/>
            </a:endParaRPr>
          </a:p>
        </p:txBody>
      </p:sp>
    </p:spTree>
  </p:cSld>
  <p:clrMapOvr>
    <a:masterClrMapping/>
  </p:clrMapOvr>
  <p:transition>
    <p:pull dir="d"/>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597250"/>
            <a:ext cx="10729629" cy="54292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2565" b="1">
                <a:solidFill>
                  <a:srgbClr val="A50021"/>
                </a:solidFill>
                <a:latin typeface="微软雅黑" panose="020b0503020204020204" charset="-122"/>
                <a:ea typeface="微软雅黑"/>
                <a:cs typeface="Times New Roman" panose="02020603050405020304" pitchFamily="18" charset="0"/>
              </a:rPr>
              <a:t>[</a:t>
            </a:r>
            <a:r>
              <a:rPr lang="zh-CN" altLang="en-US" sz="2565" b="1">
                <a:solidFill>
                  <a:srgbClr val="A50021"/>
                </a:solidFill>
                <a:latin typeface="微软雅黑" panose="020b0503020204020204" charset="-122"/>
                <a:ea typeface="微软雅黑"/>
                <a:cs typeface="Times New Roman" panose="02020603050405020304" pitchFamily="18" charset="0"/>
              </a:rPr>
              <a:t>解析</a:t>
            </a:r>
            <a:r>
              <a:rPr lang="en-US" altLang="zh-CN" sz="2565" b="1">
                <a:solidFill>
                  <a:srgbClr val="A50021"/>
                </a:solidFill>
                <a:latin typeface="微软雅黑" panose="020b0503020204020204" charset="-122"/>
                <a:ea typeface="微软雅黑"/>
                <a:cs typeface="Times New Roman" panose="02020603050405020304" pitchFamily="18" charset="0"/>
              </a:rPr>
              <a:t>] </a:t>
            </a:r>
            <a:r>
              <a:rPr lang="zh-CN" altLang="en-US" sz="2565">
                <a:solidFill>
                  <a:srgbClr val="A50021"/>
                </a:solidFill>
                <a:latin typeface="微软雅黑" panose="020b0503020204020204" charset="-122"/>
                <a:ea typeface="微软雅黑"/>
                <a:cs typeface="Times New Roman" panose="02020603050405020304" pitchFamily="18" charset="0"/>
              </a:rPr>
              <a:t>第四句“有时莺语入帘长”描写的是黄莺啼叫的声音</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是从听觉进行描写</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描写了黄莺的叫声穿过珠帘传入室内的景象</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以声衬静</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更增添了室内的幽静雅致。首联中“幽鸟曝新阳”、颈联中“春塘雨过波纹乱”是从视觉进行描写</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描写了春日里小鸟静静晒太阳和春雨落在塘里</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激起一圈圈细小的波纹互相交织而显得零乱的景象</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描写生动形象</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意境深远。颈联“花坞风回蝶翅香”描写了从花园风中传来蝴蝶翅膀上的香气</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是从嗅觉进行描写</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蝶翅香”其实是花香</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作者此处发挥想象</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说那采花回来的蝶的翅也带着花香</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独具意趣。全诗调动各种感官进行描写</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生动形象地为我们描绘了生机勃勃、美丽的春景图。</a:t>
            </a:r>
            <a:endParaRPr lang="zh-CN" altLang="en-US" sz="2565">
              <a:solidFill>
                <a:srgbClr val="A50021"/>
              </a:solidFill>
              <a:latin typeface="微软雅黑" panose="020b0503020204020204" charset="-122"/>
              <a:ea typeface="微软雅黑"/>
              <a:cs typeface="Times New Roman" panose="02020603050405020304" pitchFamily="18" charset="0"/>
            </a:endParaRPr>
          </a:p>
        </p:txBody>
      </p:sp>
    </p:spTree>
  </p:cSld>
  <p:clrMapOvr>
    <a:masterClrMapping/>
  </p:clrMapOvr>
  <p:transition>
    <p:pull dir="d"/>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547295"/>
            <a:ext cx="10729629" cy="68453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565" b="1">
                <a:solidFill>
                  <a:prstClr val="black"/>
                </a:solidFill>
                <a:latin typeface="微软雅黑" panose="020b0503020204020204" charset="-122"/>
                <a:ea typeface="微软雅黑"/>
              </a:rPr>
              <a:t>7.</a:t>
            </a:r>
            <a:r>
              <a:rPr lang="zh-CN" altLang="en-US" sz="2565" b="1">
                <a:solidFill>
                  <a:prstClr val="black"/>
                </a:solidFill>
                <a:latin typeface="微软雅黑" panose="020b0503020204020204" charset="-122"/>
                <a:ea typeface="微软雅黑"/>
              </a:rPr>
              <a:t>白描工笔</a:t>
            </a:r>
            <a:endParaRPr lang="en-US" altLang="zh-CN" sz="2565">
              <a:solidFill>
                <a:prstClr val="black"/>
              </a:solidFill>
              <a:latin typeface="微软雅黑" panose="020b0503020204020204" charset="-122"/>
              <a:ea typeface="微软雅黑"/>
            </a:endParaRPr>
          </a:p>
        </p:txBody>
      </p:sp>
      <p:graphicFrame>
        <p:nvGraphicFramePr>
          <p:cNvPr id="3" name="表格 2"/>
          <p:cNvGraphicFramePr>
            <a:graphicFrameLocks noGrp="1"/>
          </p:cNvGraphicFramePr>
          <p:nvPr/>
        </p:nvGraphicFramePr>
        <p:xfrm>
          <a:off x="702120" y="1249248"/>
          <a:ext cx="10750550" cy="4063365"/>
        </p:xfrm>
        <a:graphic>
          <a:graphicData uri="http://schemas.openxmlformats.org/drawingml/2006/table">
            <a:tbl>
              <a:tblPr firstRow="1" firstCol="1" bandRow="1"/>
              <a:tblGrid>
                <a:gridCol w="702310"/>
                <a:gridCol w="3028950"/>
                <a:gridCol w="7019290"/>
              </a:tblGrid>
              <a:tr h="580390">
                <a:tc>
                  <a:txBody>
                    <a:bodyPr vert="horz" wrap="square"/>
                    <a:lstStyle/>
                    <a:p>
                      <a:pPr algn="ctr">
                        <a:lnSpc>
                          <a:spcPct val="130000"/>
                        </a:lnSpc>
                        <a:spcAft>
                          <a:spcPct val="0"/>
                        </a:spcAft>
                      </a:pPr>
                      <a:r>
                        <a:rPr lang="zh-CN" sz="2565" b="1" kern="1200">
                          <a:solidFill>
                            <a:prstClr val="black"/>
                          </a:solidFill>
                          <a:latin typeface="微软雅黑" panose="020b0503020204020204" charset="-122"/>
                          <a:ea typeface="微软雅黑"/>
                          <a:cs typeface="+mn-cs"/>
                        </a:rPr>
                        <a:t>类型</a:t>
                      </a:r>
                      <a:endParaRPr lang="zh-CN" sz="2565" b="1"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gn="ctr">
                        <a:lnSpc>
                          <a:spcPct val="130000"/>
                        </a:lnSpc>
                        <a:spcAft>
                          <a:spcPct val="0"/>
                        </a:spcAft>
                      </a:pPr>
                      <a:r>
                        <a:rPr lang="zh-CN" sz="2565" b="1" kern="1200">
                          <a:solidFill>
                            <a:prstClr val="black"/>
                          </a:solidFill>
                          <a:latin typeface="微软雅黑" panose="020b0503020204020204" charset="-122"/>
                          <a:ea typeface="微软雅黑"/>
                          <a:cs typeface="+mn-cs"/>
                        </a:rPr>
                        <a:t>释义</a:t>
                      </a:r>
                      <a:endParaRPr lang="zh-CN" sz="2565" b="1"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gn="ctr">
                        <a:lnSpc>
                          <a:spcPct val="130000"/>
                        </a:lnSpc>
                        <a:spcAft>
                          <a:spcPct val="0"/>
                        </a:spcAft>
                      </a:pPr>
                      <a:r>
                        <a:rPr lang="zh-CN" sz="2565" b="1" kern="1200">
                          <a:solidFill>
                            <a:prstClr val="black"/>
                          </a:solidFill>
                          <a:latin typeface="微软雅黑" panose="020b0503020204020204" charset="-122"/>
                          <a:ea typeface="微软雅黑"/>
                          <a:cs typeface="+mn-cs"/>
                        </a:rPr>
                        <a:t>示例</a:t>
                      </a:r>
                      <a:endParaRPr lang="zh-CN" sz="2565" b="1"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r>
              <a:tr h="3482975">
                <a:tc>
                  <a:txBody>
                    <a:bodyPr vert="horz" wrap="square"/>
                    <a:lstStyle/>
                    <a:p>
                      <a:pPr algn="ctr">
                        <a:lnSpc>
                          <a:spcPct val="130000"/>
                        </a:lnSpc>
                        <a:spcAft>
                          <a:spcPct val="0"/>
                        </a:spcAft>
                      </a:pPr>
                      <a:r>
                        <a:rPr lang="zh-CN" sz="2565" kern="1200">
                          <a:solidFill>
                            <a:prstClr val="black"/>
                          </a:solidFill>
                          <a:latin typeface="微软雅黑" panose="020b0503020204020204" charset="-122"/>
                          <a:ea typeface="微软雅黑"/>
                          <a:cs typeface="+mn-cs"/>
                        </a:rPr>
                        <a:t>白描</a:t>
                      </a:r>
                      <a:endParaRPr lang="zh-CN" sz="2565"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nSpc>
                          <a:spcPct val="130000"/>
                        </a:lnSpc>
                        <a:spcAft>
                          <a:spcPct val="0"/>
                        </a:spcAft>
                      </a:pPr>
                      <a:r>
                        <a:rPr lang="zh-CN" sz="2565" kern="1200">
                          <a:solidFill>
                            <a:prstClr val="black"/>
                          </a:solidFill>
                          <a:latin typeface="微软雅黑" panose="020b0503020204020204" charset="-122"/>
                          <a:ea typeface="微软雅黑"/>
                          <a:cs typeface="+mn-cs"/>
                        </a:rPr>
                        <a:t>以勾勒特点</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不设喻、少修饰为特征的描写方法</a:t>
                      </a:r>
                      <a:endParaRPr lang="zh-CN" sz="2565" kern="1200">
                        <a:solidFill>
                          <a:prstClr val="black"/>
                        </a:solidFill>
                        <a:latin typeface="微软雅黑" panose="020b0503020204020204" charset="-122"/>
                        <a:ea typeface="微软雅黑"/>
                        <a:cs typeface="+mn-cs"/>
                      </a:endParaRPr>
                    </a:p>
                  </a:txBody>
                  <a:tcPr marL="34208" marR="34208"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nSpc>
                          <a:spcPct val="130000"/>
                        </a:lnSpc>
                        <a:spcAft>
                          <a:spcPct val="0"/>
                        </a:spcAft>
                      </a:pPr>
                      <a:r>
                        <a:rPr lang="zh-CN" sz="2565" kern="1200">
                          <a:solidFill>
                            <a:prstClr val="black"/>
                          </a:solidFill>
                          <a:latin typeface="微软雅黑" panose="020b0503020204020204" charset="-122"/>
                          <a:ea typeface="微软雅黑"/>
                          <a:cs typeface="+mn-cs"/>
                        </a:rPr>
                        <a:t>“枯藤老树昏鸦</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小桥流水人家</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古道西风瘦马。夕阳西下</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断肠人在天涯。”</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马致远《天净沙·秋思》</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作者用</a:t>
                      </a:r>
                      <a:r>
                        <a:rPr lang="en-US" sz="2565" kern="1200">
                          <a:solidFill>
                            <a:prstClr val="black"/>
                          </a:solidFill>
                          <a:latin typeface="微软雅黑" panose="020b0503020204020204" charset="-122"/>
                          <a:ea typeface="微软雅黑"/>
                          <a:cs typeface="+mn-cs"/>
                        </a:rPr>
                        <a:t>28</a:t>
                      </a:r>
                      <a:r>
                        <a:rPr lang="zh-CN" sz="2565" kern="1200">
                          <a:solidFill>
                            <a:prstClr val="black"/>
                          </a:solidFill>
                          <a:latin typeface="微软雅黑" panose="020b0503020204020204" charset="-122"/>
                          <a:ea typeface="微软雅黑"/>
                          <a:cs typeface="+mn-cs"/>
                        </a:rPr>
                        <a:t>个字勾画出一幅羁旅荒郊图。把十种平淡无奇的客观景物</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巧妙地连缀起来</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通过枯、老、昏、古、西、瘦六个字</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将诗人的无限愁思自然地寓于图景中</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恰当地表现了主题</a:t>
                      </a:r>
                      <a:endParaRPr lang="zh-CN" sz="2565" kern="1200">
                        <a:solidFill>
                          <a:prstClr val="black"/>
                        </a:solidFill>
                        <a:latin typeface="微软雅黑" panose="020b0503020204020204" charset="-122"/>
                        <a:ea typeface="微软雅黑"/>
                        <a:cs typeface="+mn-cs"/>
                      </a:endParaRPr>
                    </a:p>
                  </a:txBody>
                  <a:tcPr marL="34208" marR="34208"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r>
            </a:tbl>
          </a:graphicData>
        </a:graphic>
      </p:graphicFrame>
    </p:spTree>
  </p:cSld>
  <p:clrMapOvr>
    <a:masterClrMapping/>
  </p:clrMapOvr>
  <p:transition>
    <p:pull dir="d"/>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表格 2"/>
          <p:cNvGraphicFramePr>
            <a:graphicFrameLocks noGrp="1"/>
          </p:cNvGraphicFramePr>
          <p:nvPr/>
        </p:nvGraphicFramePr>
        <p:xfrm>
          <a:off x="702120" y="1249248"/>
          <a:ext cx="10727690" cy="3989705"/>
        </p:xfrm>
        <a:graphic>
          <a:graphicData uri="http://schemas.openxmlformats.org/drawingml/2006/table">
            <a:tbl>
              <a:tblPr firstRow="1" firstCol="1" bandRow="1"/>
              <a:tblGrid>
                <a:gridCol w="700405"/>
                <a:gridCol w="3538855"/>
                <a:gridCol w="6488430"/>
              </a:tblGrid>
              <a:tr h="570230">
                <a:tc>
                  <a:txBody>
                    <a:bodyPr vert="horz" wrap="square"/>
                    <a:lstStyle/>
                    <a:p>
                      <a:pPr algn="ctr">
                        <a:lnSpc>
                          <a:spcPct val="130000"/>
                        </a:lnSpc>
                        <a:spcAft>
                          <a:spcPct val="0"/>
                        </a:spcAft>
                      </a:pPr>
                      <a:r>
                        <a:rPr lang="zh-CN" sz="2565" b="1" kern="1200">
                          <a:solidFill>
                            <a:prstClr val="black"/>
                          </a:solidFill>
                          <a:latin typeface="微软雅黑" panose="020b0503020204020204" charset="-122"/>
                          <a:ea typeface="微软雅黑"/>
                          <a:cs typeface="+mn-cs"/>
                        </a:rPr>
                        <a:t>类型</a:t>
                      </a:r>
                      <a:endParaRPr lang="zh-CN" sz="2565" b="1"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gn="ctr">
                        <a:lnSpc>
                          <a:spcPct val="130000"/>
                        </a:lnSpc>
                        <a:spcAft>
                          <a:spcPct val="0"/>
                        </a:spcAft>
                      </a:pPr>
                      <a:r>
                        <a:rPr lang="zh-CN" sz="2565" b="1" kern="1200">
                          <a:solidFill>
                            <a:prstClr val="black"/>
                          </a:solidFill>
                          <a:latin typeface="微软雅黑" panose="020b0503020204020204" charset="-122"/>
                          <a:ea typeface="微软雅黑"/>
                          <a:cs typeface="+mn-cs"/>
                        </a:rPr>
                        <a:t>释义</a:t>
                      </a:r>
                      <a:endParaRPr lang="zh-CN" sz="2565" b="1"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gn="ctr">
                        <a:lnSpc>
                          <a:spcPct val="130000"/>
                        </a:lnSpc>
                        <a:spcAft>
                          <a:spcPct val="0"/>
                        </a:spcAft>
                      </a:pPr>
                      <a:r>
                        <a:rPr lang="zh-CN" sz="2565" b="1" kern="1200">
                          <a:solidFill>
                            <a:prstClr val="black"/>
                          </a:solidFill>
                          <a:latin typeface="微软雅黑" panose="020b0503020204020204" charset="-122"/>
                          <a:ea typeface="微软雅黑"/>
                          <a:cs typeface="+mn-cs"/>
                        </a:rPr>
                        <a:t>示例</a:t>
                      </a:r>
                      <a:endParaRPr lang="zh-CN" sz="2565" b="1"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r>
              <a:tr h="3419475">
                <a:tc>
                  <a:txBody>
                    <a:bodyPr vert="horz" wrap="square"/>
                    <a:lstStyle/>
                    <a:p>
                      <a:pPr algn="ctr">
                        <a:lnSpc>
                          <a:spcPct val="130000"/>
                        </a:lnSpc>
                        <a:spcAft>
                          <a:spcPct val="0"/>
                        </a:spcAft>
                      </a:pPr>
                      <a:r>
                        <a:rPr lang="zh-CN" sz="2565" kern="1200">
                          <a:solidFill>
                            <a:prstClr val="black"/>
                          </a:solidFill>
                          <a:latin typeface="微软雅黑" panose="020b0503020204020204" charset="-122"/>
                          <a:ea typeface="微软雅黑"/>
                          <a:cs typeface="+mn-cs"/>
                        </a:rPr>
                        <a:t>工笔</a:t>
                      </a:r>
                      <a:endParaRPr lang="zh-CN" sz="2565" kern="1200">
                        <a:solidFill>
                          <a:prstClr val="black"/>
                        </a:solidFill>
                        <a:latin typeface="微软雅黑" panose="020b0503020204020204" charset="-122"/>
                        <a:ea typeface="微软雅黑"/>
                        <a:cs typeface="+mn-cs"/>
                      </a:endParaRPr>
                    </a:p>
                  </a:txBody>
                  <a:tcPr marL="0" marR="0"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nSpc>
                          <a:spcPct val="130000"/>
                        </a:lnSpc>
                        <a:spcAft>
                          <a:spcPct val="0"/>
                        </a:spcAft>
                      </a:pPr>
                      <a:r>
                        <a:rPr lang="zh-CN" sz="2565" kern="1200">
                          <a:solidFill>
                            <a:prstClr val="black"/>
                          </a:solidFill>
                          <a:latin typeface="微软雅黑" panose="020b0503020204020204" charset="-122"/>
                          <a:ea typeface="微软雅黑"/>
                          <a:cs typeface="+mn-cs"/>
                        </a:rPr>
                        <a:t>即细节描写</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指用细腻的笔触对重点描写对象做精细的刻画和描绘</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使读者有清晰、深刻的印象</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这与白描大体勾画轮廓的方法恰恰相反</a:t>
                      </a:r>
                      <a:endParaRPr lang="zh-CN" sz="2565" kern="1200">
                        <a:solidFill>
                          <a:prstClr val="black"/>
                        </a:solidFill>
                        <a:latin typeface="微软雅黑" panose="020b0503020204020204" charset="-122"/>
                        <a:ea typeface="微软雅黑"/>
                        <a:cs typeface="+mn-cs"/>
                      </a:endParaRPr>
                    </a:p>
                  </a:txBody>
                  <a:tcPr marL="34208" marR="34208"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c>
                  <a:txBody>
                    <a:bodyPr vert="horz" wrap="square"/>
                    <a:lstStyle/>
                    <a:p>
                      <a:pPr>
                        <a:lnSpc>
                          <a:spcPct val="130000"/>
                        </a:lnSpc>
                        <a:spcAft>
                          <a:spcPct val="0"/>
                        </a:spcAft>
                      </a:pPr>
                      <a:r>
                        <a:rPr lang="zh-CN" sz="2565" kern="1200">
                          <a:solidFill>
                            <a:prstClr val="black"/>
                          </a:solidFill>
                          <a:latin typeface="微软雅黑" panose="020b0503020204020204" charset="-122"/>
                          <a:ea typeface="微软雅黑"/>
                          <a:cs typeface="+mn-cs"/>
                        </a:rPr>
                        <a:t>《登高》首联“风急天高猿啸哀</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渚清沙白鸟飞回”采用工笔细致地描绘了夔州秋景图。具体描绘风的“急”、天的“高”、猿啸的“哀”、渚的“清”、沙的“白”、鸟的回旋的飞</a:t>
                      </a:r>
                      <a:r>
                        <a:rPr lang="en-US" sz="2565" kern="1200">
                          <a:solidFill>
                            <a:prstClr val="black"/>
                          </a:solidFill>
                          <a:latin typeface="微软雅黑" panose="020b0503020204020204" charset="-122"/>
                          <a:ea typeface="微软雅黑"/>
                          <a:cs typeface="+mn-cs"/>
                        </a:rPr>
                        <a:t>,</a:t>
                      </a:r>
                      <a:r>
                        <a:rPr lang="zh-CN" sz="2565" kern="1200">
                          <a:solidFill>
                            <a:prstClr val="black"/>
                          </a:solidFill>
                          <a:latin typeface="微软雅黑" panose="020b0503020204020204" charset="-122"/>
                          <a:ea typeface="微软雅黑"/>
                          <a:cs typeface="+mn-cs"/>
                        </a:rPr>
                        <a:t>从形、声、色、态一一呈现</a:t>
                      </a:r>
                      <a:endParaRPr lang="zh-CN" sz="2565" kern="1200">
                        <a:solidFill>
                          <a:prstClr val="black"/>
                        </a:solidFill>
                        <a:latin typeface="微软雅黑" panose="020b0503020204020204" charset="-122"/>
                        <a:ea typeface="微软雅黑"/>
                        <a:cs typeface="+mn-cs"/>
                      </a:endParaRPr>
                    </a:p>
                  </a:txBody>
                  <a:tcPr marL="34208" marR="34208" marT="0" marB="0" anchor="ctr">
                    <a:lnL w="12700" cap="flat" cmpd="sng" algn="ctr">
                      <a:solidFill>
                        <a:srgbClr val="4C4C4C"/>
                      </a:solidFill>
                      <a:prstDash val="solid"/>
                      <a:round/>
                      <a:headEnd type="none" w="med" len="med"/>
                      <a:tailEnd type="none" w="med" len="med"/>
                    </a:lnL>
                    <a:lnR w="12700" cap="flat" cmpd="sng" algn="ctr">
                      <a:solidFill>
                        <a:srgbClr val="4C4C4C"/>
                      </a:solidFill>
                      <a:prstDash val="solid"/>
                      <a:round/>
                      <a:headEnd type="none" w="med" len="med"/>
                      <a:tailEnd type="none" w="med" len="med"/>
                    </a:lnR>
                    <a:lnT w="12700" cap="flat" cmpd="sng" algn="ctr">
                      <a:solidFill>
                        <a:srgbClr val="4C4C4C"/>
                      </a:solidFill>
                      <a:prstDash val="solid"/>
                      <a:round/>
                      <a:headEnd type="none" w="med" len="med"/>
                      <a:tailEnd type="none" w="med" len="med"/>
                    </a:lnT>
                    <a:lnB w="12700" cap="flat" cmpd="sng" algn="ctr">
                      <a:solidFill>
                        <a:srgbClr val="4C4C4C"/>
                      </a:solidFill>
                      <a:prstDash val="solid"/>
                      <a:round/>
                      <a:headEnd type="none" w="med" len="med"/>
                      <a:tailEnd type="none" w="med" len="med"/>
                    </a:lnB>
                  </a:tcPr>
                </a:tc>
              </a:tr>
            </a:tbl>
          </a:graphicData>
        </a:graphic>
      </p:graphicFrame>
      <p:sp>
        <p:nvSpPr>
          <p:cNvPr id="8" name="矩形 7"/>
          <p:cNvSpPr/>
          <p:nvPr/>
        </p:nvSpPr>
        <p:spPr>
          <a:xfrm>
            <a:off x="700523" y="605599"/>
            <a:ext cx="10729629" cy="68453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zh-CN" altLang="en-US" sz="2565">
                <a:solidFill>
                  <a:prstClr val="black"/>
                </a:solidFill>
                <a:latin typeface="微软雅黑" panose="020b0503020204020204" charset="-122"/>
                <a:ea typeface="微软雅黑"/>
                <a:cs typeface="Times New Roman" panose="02020603050405020304"/>
              </a:rPr>
              <a:t>（续表）</a:t>
            </a:r>
            <a:endParaRPr lang="zh-CN" altLang="en-US" sz="2565">
              <a:solidFill>
                <a:prstClr val="black"/>
              </a:solidFill>
              <a:latin typeface="微软雅黑" panose="020b0503020204020204" charset="-122"/>
              <a:ea typeface="微软雅黑"/>
              <a:cs typeface="Times New Roman" panose="02020603050405020304"/>
            </a:endParaRPr>
          </a:p>
        </p:txBody>
      </p:sp>
    </p:spTree>
  </p:cSld>
  <p:clrMapOvr>
    <a:masterClrMapping/>
  </p:clrMapOvr>
  <p:transition>
    <p:pull dir="d"/>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473405"/>
            <a:ext cx="10729629" cy="62877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pPr>
            <a:r>
              <a:rPr lang="en-US" altLang="zh-CN" sz="2565" b="1">
                <a:solidFill>
                  <a:schemeClr val="accent6">
                    <a:lumMod val="75000"/>
                  </a:schemeClr>
                </a:solidFill>
                <a:latin typeface="微软雅黑" panose="020b0503020204020204" charset="-122"/>
                <a:ea typeface="微软雅黑"/>
              </a:rPr>
              <a:t>【</a:t>
            </a:r>
            <a:r>
              <a:rPr lang="zh-CN" altLang="en-US" sz="2565" b="1">
                <a:solidFill>
                  <a:schemeClr val="accent6">
                    <a:lumMod val="75000"/>
                  </a:schemeClr>
                </a:solidFill>
                <a:latin typeface="微软雅黑" panose="020b0503020204020204" charset="-122"/>
                <a:ea typeface="微软雅黑"/>
              </a:rPr>
              <a:t>对点训练</a:t>
            </a:r>
            <a:r>
              <a:rPr lang="en-US" altLang="zh-CN" sz="2565" b="1">
                <a:solidFill>
                  <a:schemeClr val="accent6">
                    <a:lumMod val="75000"/>
                  </a:schemeClr>
                </a:solidFill>
                <a:latin typeface="微软雅黑" panose="020b0503020204020204" charset="-122"/>
                <a:ea typeface="微软雅黑"/>
              </a:rPr>
              <a:t>】</a:t>
            </a:r>
            <a:endParaRPr lang="en-US" altLang="zh-CN" sz="2565" b="1">
              <a:solidFill>
                <a:schemeClr val="accent6">
                  <a:lumMod val="75000"/>
                </a:schemeClr>
              </a:solidFill>
              <a:latin typeface="微软雅黑" panose="020b0503020204020204" charset="-122"/>
              <a:ea typeface="微软雅黑"/>
            </a:endParaRPr>
          </a:p>
          <a:p>
            <a:pPr algn="just">
              <a:lnSpc>
                <a:spcPct val="140000"/>
              </a:lnSpc>
            </a:pPr>
            <a:r>
              <a:rPr lang="en-US" altLang="zh-CN" sz="3080" b="1">
                <a:solidFill>
                  <a:srgbClr val="F79646">
                    <a:lumMod val="75000"/>
                  </a:srgbClr>
                </a:solidFill>
                <a:latin typeface="Times New Roman" panose="02020603050405020304" pitchFamily="18" charset="0"/>
                <a:ea typeface="微软雅黑"/>
                <a:cs typeface="Times New Roman" panose="02020603050405020304" pitchFamily="18" charset="0"/>
              </a:rPr>
              <a:t>19.</a:t>
            </a:r>
            <a:r>
              <a:rPr lang="zh-CN" altLang="en-US" sz="2565">
                <a:solidFill>
                  <a:prstClr val="black"/>
                </a:solidFill>
                <a:latin typeface="微软雅黑" panose="020b0503020204020204" charset="-122"/>
                <a:ea typeface="微软雅黑"/>
              </a:rPr>
              <a:t>阅读下面这首诗</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完成题目。</a:t>
            </a:r>
            <a:endParaRPr lang="zh-CN" altLang="en-US" sz="2565">
              <a:solidFill>
                <a:prstClr val="black"/>
              </a:solidFill>
              <a:latin typeface="微软雅黑" panose="020b0503020204020204" charset="-122"/>
              <a:ea typeface="微软雅黑"/>
            </a:endParaRPr>
          </a:p>
          <a:p>
            <a:pPr algn="ctr">
              <a:lnSpc>
                <a:spcPct val="140000"/>
              </a:lnSpc>
            </a:pPr>
            <a:r>
              <a:rPr lang="zh-CN" altLang="en-US" sz="2565" b="1">
                <a:solidFill>
                  <a:prstClr val="black"/>
                </a:solidFill>
                <a:latin typeface="微软雅黑" panose="020b0503020204020204" charset="-122"/>
                <a:ea typeface="微软雅黑"/>
              </a:rPr>
              <a:t>方虚日斜再行宿乌山二首</a:t>
            </a:r>
            <a:r>
              <a:rPr lang="en-US" altLang="zh-CN" sz="2565" b="1">
                <a:solidFill>
                  <a:prstClr val="black"/>
                </a:solidFill>
                <a:latin typeface="微软雅黑" panose="020b0503020204020204" charset="-122"/>
                <a:ea typeface="微软雅黑"/>
              </a:rPr>
              <a:t>(</a:t>
            </a:r>
            <a:r>
              <a:rPr lang="zh-CN" altLang="en-US" sz="2565" b="1">
                <a:solidFill>
                  <a:prstClr val="black"/>
                </a:solidFill>
                <a:latin typeface="微软雅黑" panose="020b0503020204020204" charset="-122"/>
                <a:ea typeface="微软雅黑"/>
              </a:rPr>
              <a:t>其二</a:t>
            </a:r>
            <a:r>
              <a:rPr lang="en-US" altLang="zh-CN" sz="2565" b="1">
                <a:solidFill>
                  <a:prstClr val="black"/>
                </a:solidFill>
                <a:latin typeface="微软雅黑" panose="020b0503020204020204" charset="-122"/>
                <a:ea typeface="微软雅黑"/>
              </a:rPr>
              <a:t>)</a:t>
            </a:r>
            <a:r>
              <a:rPr lang="en-US" altLang="zh-CN" sz="2565" b="1" baseline="30000">
                <a:solidFill>
                  <a:prstClr val="black"/>
                </a:solidFill>
                <a:latin typeface="微软雅黑" panose="020b0503020204020204" charset="-122"/>
                <a:ea typeface="微软雅黑"/>
              </a:rPr>
              <a:t>[</a:t>
            </a:r>
            <a:r>
              <a:rPr lang="zh-CN" altLang="en-US" sz="2565" b="1" baseline="30000">
                <a:solidFill>
                  <a:prstClr val="black"/>
                </a:solidFill>
                <a:latin typeface="微软雅黑" panose="020b0503020204020204" charset="-122"/>
                <a:ea typeface="微软雅黑"/>
              </a:rPr>
              <a:t>注</a:t>
            </a:r>
            <a:r>
              <a:rPr lang="en-US" altLang="zh-CN" sz="2565" b="1" baseline="30000">
                <a:solidFill>
                  <a:prstClr val="black"/>
                </a:solidFill>
                <a:latin typeface="微软雅黑" panose="020b0503020204020204" charset="-122"/>
                <a:ea typeface="微软雅黑"/>
              </a:rPr>
              <a:t>]</a:t>
            </a:r>
            <a:endParaRPr lang="en-US" altLang="zh-CN" sz="2565" b="1" baseline="30000">
              <a:solidFill>
                <a:prstClr val="black"/>
              </a:solidFill>
              <a:latin typeface="微软雅黑" panose="020b0503020204020204" charset="-122"/>
              <a:ea typeface="微软雅黑"/>
            </a:endParaRPr>
          </a:p>
          <a:p>
            <a:pPr algn="ctr">
              <a:lnSpc>
                <a:spcPct val="140000"/>
              </a:lnSpc>
            </a:pPr>
            <a:r>
              <a:rPr lang="zh-CN" altLang="en-US" sz="2565">
                <a:solidFill>
                  <a:prstClr val="black"/>
                </a:solidFill>
                <a:latin typeface="微软雅黑" panose="020b0503020204020204" charset="-122"/>
                <a:ea typeface="微软雅黑"/>
              </a:rPr>
              <a:t>杨万里</a:t>
            </a:r>
            <a:endParaRPr lang="zh-CN" altLang="en-US" sz="2565">
              <a:solidFill>
                <a:prstClr val="black"/>
              </a:solidFill>
              <a:latin typeface="微软雅黑" panose="020b0503020204020204" charset="-122"/>
              <a:ea typeface="微软雅黑"/>
            </a:endParaRPr>
          </a:p>
          <a:p>
            <a:pPr algn="ctr">
              <a:lnSpc>
                <a:spcPct val="140000"/>
              </a:lnSpc>
            </a:pPr>
            <a:r>
              <a:rPr lang="zh-CN" altLang="en-US" sz="2565">
                <a:solidFill>
                  <a:prstClr val="black"/>
                </a:solidFill>
                <a:latin typeface="微软雅黑" panose="020b0503020204020204" charset="-122"/>
                <a:ea typeface="微软雅黑"/>
              </a:rPr>
              <a:t>多稼村村过</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垂杨店店迎。偶然逢客子</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问得好山名。</a:t>
            </a:r>
            <a:endParaRPr lang="zh-CN" altLang="en-US" sz="2565">
              <a:solidFill>
                <a:prstClr val="black"/>
              </a:solidFill>
              <a:latin typeface="微软雅黑" panose="020b0503020204020204" charset="-122"/>
              <a:ea typeface="微软雅黑"/>
            </a:endParaRPr>
          </a:p>
          <a:p>
            <a:pPr algn="ctr">
              <a:lnSpc>
                <a:spcPct val="140000"/>
              </a:lnSpc>
            </a:pPr>
            <a:r>
              <a:rPr lang="zh-CN" altLang="en-US" sz="2565">
                <a:solidFill>
                  <a:prstClr val="black"/>
                </a:solidFill>
                <a:latin typeface="微软雅黑" panose="020b0503020204020204" charset="-122"/>
                <a:ea typeface="微软雅黑"/>
              </a:rPr>
              <a:t>投宿忻犹早</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斜阳落更明。仆人休进扇</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得似晚风清。</a:t>
            </a:r>
            <a:endParaRPr lang="zh-CN" altLang="en-US" sz="2565">
              <a:solidFill>
                <a:prstClr val="black"/>
              </a:solidFill>
              <a:latin typeface="微软雅黑" panose="020b0503020204020204" charset="-122"/>
              <a:ea typeface="微软雅黑"/>
            </a:endParaRPr>
          </a:p>
          <a:p>
            <a:pPr algn="just">
              <a:lnSpc>
                <a:spcPct val="140000"/>
              </a:lnSpc>
            </a:pPr>
            <a:r>
              <a:rPr lang="en-US" altLang="zh-CN" sz="2565" b="1">
                <a:solidFill>
                  <a:prstClr val="black"/>
                </a:solidFill>
                <a:latin typeface="微软雅黑" panose="020b0503020204020204" charset="-122"/>
                <a:ea typeface="微软雅黑"/>
              </a:rPr>
              <a:t>       [</a:t>
            </a:r>
            <a:r>
              <a:rPr lang="zh-CN" altLang="en-US" sz="2565" b="1">
                <a:solidFill>
                  <a:prstClr val="black"/>
                </a:solidFill>
                <a:latin typeface="微软雅黑" panose="020b0503020204020204" charset="-122"/>
                <a:ea typeface="微软雅黑"/>
              </a:rPr>
              <a:t>注</a:t>
            </a:r>
            <a:r>
              <a:rPr lang="en-US" altLang="zh-CN" sz="2565" b="1">
                <a:solidFill>
                  <a:prstClr val="black"/>
                </a:solidFill>
                <a:latin typeface="微软雅黑" panose="020b0503020204020204" charset="-122"/>
                <a:ea typeface="微软雅黑"/>
              </a:rPr>
              <a:t>] </a:t>
            </a:r>
            <a:r>
              <a:rPr lang="zh-CN" altLang="en-US" sz="2565">
                <a:solidFill>
                  <a:prstClr val="black"/>
                </a:solidFill>
                <a:latin typeface="微软雅黑" panose="020b0503020204020204" charset="-122"/>
                <a:ea typeface="微软雅黑"/>
              </a:rPr>
              <a:t>这首诗是诗人隐退前于绍熙二年</a:t>
            </a:r>
            <a:r>
              <a:rPr lang="en-US" altLang="zh-CN" sz="2565">
                <a:solidFill>
                  <a:prstClr val="black"/>
                </a:solidFill>
                <a:latin typeface="微软雅黑" panose="020b0503020204020204" charset="-122"/>
                <a:ea typeface="微软雅黑"/>
              </a:rPr>
              <a:t>(1191)</a:t>
            </a:r>
            <a:r>
              <a:rPr lang="zh-CN" altLang="en-US" sz="2565">
                <a:solidFill>
                  <a:prstClr val="black"/>
                </a:solidFill>
                <a:latin typeface="微软雅黑" panose="020b0503020204020204" charset="-122"/>
                <a:ea typeface="微软雅黑"/>
              </a:rPr>
              <a:t>秋</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以秘书监外补江东转运副使</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宋代以金陵、太平、宁国、广德为江南东路</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巡察溧水东南一带时所作。方虚即今南京市溧水经济开发区柘塘东侧的一个村庄</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宋代在此设方虚铺</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乌山</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县城西北</a:t>
            </a:r>
            <a:r>
              <a:rPr lang="en-US" altLang="zh-CN" sz="2565">
                <a:solidFill>
                  <a:prstClr val="black"/>
                </a:solidFill>
                <a:latin typeface="微软雅黑" panose="020b0503020204020204" charset="-122"/>
                <a:ea typeface="微软雅黑"/>
              </a:rPr>
              <a:t>25</a:t>
            </a:r>
            <a:r>
              <a:rPr lang="zh-CN" altLang="en-US" sz="2565">
                <a:solidFill>
                  <a:prstClr val="black"/>
                </a:solidFill>
                <a:latin typeface="微软雅黑" panose="020b0503020204020204" charset="-122"/>
                <a:ea typeface="微软雅黑"/>
              </a:rPr>
              <a:t>里</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宋代在此设乌山铺。</a:t>
            </a:r>
            <a:endParaRPr lang="zh-CN" altLang="en-US" sz="2565">
              <a:solidFill>
                <a:prstClr val="black"/>
              </a:solidFill>
              <a:latin typeface="微软雅黑" panose="020b0503020204020204" charset="-122"/>
              <a:ea typeface="微软雅黑"/>
            </a:endParaRPr>
          </a:p>
          <a:p>
            <a:pPr algn="just">
              <a:lnSpc>
                <a:spcPct val="140000"/>
              </a:lnSpc>
            </a:pPr>
            <a:r>
              <a:rPr lang="zh-CN" altLang="en-US" sz="2565">
                <a:solidFill>
                  <a:prstClr val="black"/>
                </a:solidFill>
                <a:latin typeface="微软雅黑" panose="020b0503020204020204" charset="-122"/>
                <a:ea typeface="微软雅黑"/>
              </a:rPr>
              <a:t>这首诗的主要表达方式是什么</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表达了怎样的思想感情</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请简要赏析。</a:t>
            </a:r>
            <a:endParaRPr lang="zh-CN" altLang="en-US" sz="2565">
              <a:solidFill>
                <a:prstClr val="black"/>
              </a:solidFill>
              <a:latin typeface="微软雅黑" panose="020b0503020204020204" charset="-122"/>
              <a:ea typeface="微软雅黑"/>
            </a:endParaRPr>
          </a:p>
        </p:txBody>
      </p:sp>
    </p:spTree>
  </p:cSld>
  <p:clrMapOvr>
    <a:masterClrMapping/>
  </p:clrMapOvr>
  <p:transition>
    <p:pull dir="d"/>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522316"/>
            <a:ext cx="10729629" cy="602234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2565" b="1">
                <a:solidFill>
                  <a:srgbClr val="A50021"/>
                </a:solidFill>
                <a:latin typeface="微软雅黑" panose="020b0503020204020204" charset="-122"/>
                <a:ea typeface="微软雅黑"/>
                <a:cs typeface="Times New Roman" panose="02020603050405020304" pitchFamily="18" charset="0"/>
              </a:rPr>
              <a:t>[</a:t>
            </a:r>
            <a:r>
              <a:rPr lang="zh-CN" altLang="en-US" sz="2565" b="1">
                <a:solidFill>
                  <a:srgbClr val="A50021"/>
                </a:solidFill>
                <a:latin typeface="微软雅黑" panose="020b0503020204020204" charset="-122"/>
                <a:ea typeface="微软雅黑"/>
                <a:cs typeface="Times New Roman" panose="02020603050405020304" pitchFamily="18" charset="0"/>
              </a:rPr>
              <a:t>答案</a:t>
            </a:r>
            <a:r>
              <a:rPr lang="en-US" altLang="zh-CN" sz="2565" b="1">
                <a:solidFill>
                  <a:srgbClr val="A50021"/>
                </a:solidFill>
                <a:latin typeface="微软雅黑" panose="020b0503020204020204" charset="-122"/>
                <a:ea typeface="微软雅黑"/>
                <a:cs typeface="Times New Roman" panose="02020603050405020304" pitchFamily="18" charset="0"/>
              </a:rPr>
              <a:t>] </a:t>
            </a:r>
            <a:r>
              <a:rPr lang="zh-CN" altLang="en-US" sz="2565">
                <a:solidFill>
                  <a:srgbClr val="A50021"/>
                </a:solidFill>
                <a:latin typeface="微软雅黑" panose="020b0503020204020204" charset="-122"/>
                <a:ea typeface="微软雅黑"/>
                <a:cs typeface="Times New Roman" panose="02020603050405020304" pitchFamily="18" charset="0"/>
              </a:rPr>
              <a:t>诗人运用白描手法</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描写了沿途庄稼丰收在望、百姓安居乐业的夕阳秋景图</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为我们展示了一幅夕阳西下、环境宜人的旅途水墨画</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衬托出诗人闲适、愉快的心情。</a:t>
            </a:r>
            <a:endParaRPr lang="zh-CN" altLang="en-US" sz="2565">
              <a:solidFill>
                <a:srgbClr val="A50021"/>
              </a:solidFill>
              <a:latin typeface="微软雅黑" panose="020b0503020204020204" charset="-122"/>
              <a:ea typeface="微软雅黑"/>
              <a:cs typeface="Times New Roman" panose="02020603050405020304" pitchFamily="18" charset="0"/>
            </a:endParaRPr>
          </a:p>
          <a:p>
            <a:pPr algn="just">
              <a:lnSpc>
                <a:spcPct val="150000"/>
              </a:lnSpc>
            </a:pPr>
            <a:r>
              <a:rPr lang="en-US" altLang="zh-CN" sz="2565" b="1">
                <a:solidFill>
                  <a:srgbClr val="A50021"/>
                </a:solidFill>
                <a:latin typeface="微软雅黑" panose="020b0503020204020204" charset="-122"/>
                <a:ea typeface="微软雅黑"/>
                <a:cs typeface="Times New Roman" panose="02020603050405020304" pitchFamily="18" charset="0"/>
              </a:rPr>
              <a:t>[</a:t>
            </a:r>
            <a:r>
              <a:rPr lang="zh-CN" altLang="en-US" sz="2565" b="1">
                <a:solidFill>
                  <a:srgbClr val="A50021"/>
                </a:solidFill>
                <a:latin typeface="微软雅黑" panose="020b0503020204020204" charset="-122"/>
                <a:ea typeface="微软雅黑"/>
                <a:cs typeface="Times New Roman" panose="02020603050405020304" pitchFamily="18" charset="0"/>
              </a:rPr>
              <a:t>解析</a:t>
            </a:r>
            <a:r>
              <a:rPr lang="en-US" altLang="zh-CN" sz="2565" b="1">
                <a:solidFill>
                  <a:srgbClr val="A50021"/>
                </a:solidFill>
                <a:latin typeface="微软雅黑" panose="020b0503020204020204" charset="-122"/>
                <a:ea typeface="微软雅黑"/>
                <a:cs typeface="Times New Roman" panose="02020603050405020304" pitchFamily="18" charset="0"/>
              </a:rPr>
              <a:t>] </a:t>
            </a:r>
            <a:r>
              <a:rPr lang="zh-CN" altLang="en-US" sz="2565">
                <a:solidFill>
                  <a:srgbClr val="A50021"/>
                </a:solidFill>
                <a:latin typeface="微软雅黑" panose="020b0503020204020204" charset="-122"/>
                <a:ea typeface="微软雅黑"/>
                <a:cs typeface="Times New Roman" panose="02020603050405020304" pitchFamily="18" charset="0"/>
              </a:rPr>
              <a:t>解答此题</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首先要判断表达方式</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主要”二字限定了鉴赏的角度。根据诗歌内容可知</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每句诗都展现了真实的场景</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且没有过多的描述</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所以初步判断表达方式为白描。然后结合诗句分析这种手法是如何体现的。首联写经过种有各种庄稼的一个个村庄</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路边的店铺一个接一个</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可以想象那庄稼必定长势喜人</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店铺林立</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来来往往的行人不断</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所以有颔联的遇到一个旅客</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颈联和尾联的写景暗示了环境气候十分宜人</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晚风习习</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无需扇子。这样的情景</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当然让人感到舒适、愉快。</a:t>
            </a:r>
            <a:endParaRPr lang="zh-CN" altLang="en-US" sz="2565">
              <a:solidFill>
                <a:srgbClr val="A50021"/>
              </a:solidFill>
              <a:latin typeface="微软雅黑" panose="020b0503020204020204" charset="-122"/>
              <a:ea typeface="微软雅黑"/>
              <a:cs typeface="Times New Roman" panose="02020603050405020304" pitchFamily="18" charset="0"/>
            </a:endParaRPr>
          </a:p>
        </p:txBody>
      </p:sp>
    </p:spTree>
  </p:cSld>
  <p:clrMapOvr>
    <a:masterClrMapping/>
  </p:clrMapOvr>
  <p:transition>
    <p:pull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 calcmode="lin" valueType="num">
                                      <p:cBhvr additive="base">
                                        <p:cTn id="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547295"/>
            <a:ext cx="10729629" cy="305689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565" b="1">
                <a:solidFill>
                  <a:schemeClr val="accent6">
                    <a:lumMod val="75000"/>
                  </a:schemeClr>
                </a:solidFill>
                <a:latin typeface="微软雅黑" panose="020b0503020204020204" charset="-122"/>
                <a:ea typeface="微软雅黑"/>
              </a:rPr>
              <a:t>二、抒情方式</a:t>
            </a:r>
            <a:endParaRPr lang="zh-CN" altLang="en-US" sz="2565" b="1">
              <a:solidFill>
                <a:schemeClr val="accent6">
                  <a:lumMod val="75000"/>
                </a:schemeClr>
              </a:solidFill>
              <a:latin typeface="微软雅黑" panose="020b0503020204020204" charset="-122"/>
              <a:ea typeface="微软雅黑"/>
            </a:endParaRPr>
          </a:p>
          <a:p>
            <a:pPr>
              <a:lnSpc>
                <a:spcPct val="150000"/>
              </a:lnSpc>
            </a:pPr>
            <a:r>
              <a:rPr lang="en-US" altLang="zh-CN" sz="2565" b="1">
                <a:solidFill>
                  <a:prstClr val="black"/>
                </a:solidFill>
                <a:latin typeface="微软雅黑" panose="020b0503020204020204" charset="-122"/>
                <a:ea typeface="微软雅黑"/>
              </a:rPr>
              <a:t>1.</a:t>
            </a:r>
            <a:r>
              <a:rPr lang="zh-CN" altLang="en-US" sz="2565" b="1">
                <a:solidFill>
                  <a:prstClr val="black"/>
                </a:solidFill>
                <a:latin typeface="微软雅黑" panose="020b0503020204020204" charset="-122"/>
                <a:ea typeface="微软雅黑"/>
              </a:rPr>
              <a:t>直接抒情</a:t>
            </a:r>
            <a:endParaRPr lang="zh-CN" altLang="en-US" sz="2565" b="1">
              <a:solidFill>
                <a:prstClr val="black"/>
              </a:solidFill>
              <a:latin typeface="微软雅黑" panose="020b0503020204020204" charset="-122"/>
              <a:ea typeface="微软雅黑"/>
            </a:endParaRPr>
          </a:p>
          <a:p>
            <a:pPr>
              <a:lnSpc>
                <a:spcPct val="150000"/>
              </a:lnSpc>
            </a:pPr>
            <a:r>
              <a:rPr lang="zh-CN" altLang="en-US" sz="2565">
                <a:solidFill>
                  <a:prstClr val="black"/>
                </a:solidFill>
                <a:latin typeface="微软雅黑" panose="020b0503020204020204" charset="-122"/>
                <a:ea typeface="微软雅黑"/>
              </a:rPr>
              <a:t>       直接抒情也叫直抒胸臆</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是指作者在其作品中袒露襟怀、不加掩饰地抒发激情、快意或愁绪。如李白在</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梦游天姥吟留别</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中写道</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安能摧眉折腰事权贵</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使我不得开心颜</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诗句直接抒发了作者蔑视权贵之情。</a:t>
            </a:r>
            <a:endParaRPr lang="zh-CN" altLang="en-US" sz="2565">
              <a:solidFill>
                <a:prstClr val="black"/>
              </a:solidFill>
              <a:latin typeface="微软雅黑" panose="020b0503020204020204" charset="-122"/>
              <a:ea typeface="微软雅黑"/>
            </a:endParaRPr>
          </a:p>
        </p:txBody>
      </p:sp>
    </p:spTree>
  </p:cSld>
  <p:clrMapOvr>
    <a:masterClrMapping/>
  </p:clrMapOvr>
  <p:transition>
    <p:pull dir="d"/>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473405"/>
            <a:ext cx="10729629" cy="62877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pPr>
            <a:r>
              <a:rPr lang="en-US" altLang="zh-CN" sz="2565" b="1">
                <a:solidFill>
                  <a:schemeClr val="accent6">
                    <a:lumMod val="75000"/>
                  </a:schemeClr>
                </a:solidFill>
                <a:latin typeface="微软雅黑" panose="020b0503020204020204" charset="-122"/>
                <a:ea typeface="微软雅黑"/>
              </a:rPr>
              <a:t>【</a:t>
            </a:r>
            <a:r>
              <a:rPr lang="zh-CN" altLang="en-US" sz="2565" b="1">
                <a:solidFill>
                  <a:schemeClr val="accent6">
                    <a:lumMod val="75000"/>
                  </a:schemeClr>
                </a:solidFill>
                <a:latin typeface="微软雅黑" panose="020b0503020204020204" charset="-122"/>
                <a:ea typeface="微软雅黑"/>
              </a:rPr>
              <a:t>对点训练</a:t>
            </a:r>
            <a:r>
              <a:rPr lang="en-US" altLang="zh-CN" sz="2565" b="1">
                <a:solidFill>
                  <a:schemeClr val="accent6">
                    <a:lumMod val="75000"/>
                  </a:schemeClr>
                </a:solidFill>
                <a:latin typeface="微软雅黑" panose="020b0503020204020204" charset="-122"/>
                <a:ea typeface="微软雅黑"/>
              </a:rPr>
              <a:t>】</a:t>
            </a:r>
            <a:endParaRPr lang="en-US" altLang="zh-CN" sz="2565" b="1">
              <a:solidFill>
                <a:schemeClr val="accent6">
                  <a:lumMod val="75000"/>
                </a:schemeClr>
              </a:solidFill>
              <a:latin typeface="微软雅黑" panose="020b0503020204020204" charset="-122"/>
              <a:ea typeface="微软雅黑"/>
            </a:endParaRPr>
          </a:p>
          <a:p>
            <a:pPr algn="just">
              <a:lnSpc>
                <a:spcPct val="140000"/>
              </a:lnSpc>
            </a:pPr>
            <a:r>
              <a:rPr lang="en-US" altLang="zh-CN" sz="3080" b="1">
                <a:solidFill>
                  <a:srgbClr val="F79646">
                    <a:lumMod val="75000"/>
                  </a:srgbClr>
                </a:solidFill>
                <a:latin typeface="Times New Roman" panose="02020603050405020304" pitchFamily="18" charset="0"/>
                <a:ea typeface="微软雅黑"/>
                <a:cs typeface="Times New Roman" panose="02020603050405020304" pitchFamily="18" charset="0"/>
              </a:rPr>
              <a:t>20. </a:t>
            </a:r>
            <a:r>
              <a:rPr lang="zh-CN" altLang="en-US" sz="2565">
                <a:solidFill>
                  <a:prstClr val="black"/>
                </a:solidFill>
                <a:latin typeface="微软雅黑" panose="020b0503020204020204" charset="-122"/>
                <a:ea typeface="微软雅黑"/>
              </a:rPr>
              <a:t>阅读下面这首唐诗</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完成题目。</a:t>
            </a:r>
            <a:endParaRPr lang="zh-CN" altLang="en-US" sz="2565">
              <a:solidFill>
                <a:prstClr val="black"/>
              </a:solidFill>
              <a:latin typeface="微软雅黑" panose="020b0503020204020204" charset="-122"/>
              <a:ea typeface="微软雅黑"/>
            </a:endParaRPr>
          </a:p>
          <a:p>
            <a:pPr algn="ctr">
              <a:lnSpc>
                <a:spcPct val="140000"/>
              </a:lnSpc>
            </a:pPr>
            <a:r>
              <a:rPr lang="zh-CN" altLang="en-US" sz="2565" b="1">
                <a:solidFill>
                  <a:prstClr val="black"/>
                </a:solidFill>
                <a:latin typeface="微软雅黑" panose="020b0503020204020204" charset="-122"/>
                <a:ea typeface="微软雅黑"/>
              </a:rPr>
              <a:t>赠怀素</a:t>
            </a:r>
            <a:r>
              <a:rPr lang="en-US" altLang="zh-CN" sz="2565" b="1" baseline="30000">
                <a:solidFill>
                  <a:prstClr val="black"/>
                </a:solidFill>
                <a:latin typeface="微软雅黑" panose="020b0503020204020204" charset="-122"/>
                <a:ea typeface="微软雅黑"/>
              </a:rPr>
              <a:t>[</a:t>
            </a:r>
            <a:r>
              <a:rPr lang="zh-CN" altLang="en-US" sz="2565" b="1" baseline="30000">
                <a:solidFill>
                  <a:prstClr val="black"/>
                </a:solidFill>
                <a:latin typeface="微软雅黑" panose="020b0503020204020204" charset="-122"/>
                <a:ea typeface="微软雅黑"/>
              </a:rPr>
              <a:t>注</a:t>
            </a:r>
            <a:r>
              <a:rPr lang="en-US" altLang="zh-CN" sz="2565" b="1" baseline="30000">
                <a:solidFill>
                  <a:prstClr val="black"/>
                </a:solidFill>
                <a:latin typeface="微软雅黑" panose="020b0503020204020204" charset="-122"/>
                <a:ea typeface="微软雅黑"/>
              </a:rPr>
              <a:t>]</a:t>
            </a:r>
            <a:r>
              <a:rPr lang="zh-CN" altLang="en-US" sz="2565" b="1">
                <a:solidFill>
                  <a:prstClr val="black"/>
                </a:solidFill>
                <a:latin typeface="微软雅黑" panose="020b0503020204020204" charset="-122"/>
                <a:ea typeface="微软雅黑"/>
              </a:rPr>
              <a:t>草书歌</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节选</a:t>
            </a:r>
            <a:r>
              <a:rPr lang="en-US" altLang="zh-CN" sz="2565">
                <a:solidFill>
                  <a:prstClr val="black"/>
                </a:solidFill>
                <a:latin typeface="微软雅黑" panose="020b0503020204020204" charset="-122"/>
                <a:ea typeface="微软雅黑"/>
              </a:rPr>
              <a:t>)</a:t>
            </a:r>
            <a:endParaRPr lang="en-US" altLang="zh-CN" sz="2565">
              <a:solidFill>
                <a:prstClr val="black"/>
              </a:solidFill>
              <a:latin typeface="微软雅黑" panose="020b0503020204020204" charset="-122"/>
              <a:ea typeface="微软雅黑"/>
            </a:endParaRPr>
          </a:p>
          <a:p>
            <a:pPr algn="ctr">
              <a:lnSpc>
                <a:spcPct val="140000"/>
              </a:lnSpc>
            </a:pPr>
            <a:r>
              <a:rPr lang="zh-CN" altLang="en-US" sz="2565">
                <a:solidFill>
                  <a:prstClr val="black"/>
                </a:solidFill>
                <a:latin typeface="微软雅黑" panose="020b0503020204020204" charset="-122"/>
                <a:ea typeface="微软雅黑"/>
              </a:rPr>
              <a:t>李　白</a:t>
            </a:r>
            <a:endParaRPr lang="zh-CN" altLang="en-US" sz="2565">
              <a:solidFill>
                <a:prstClr val="black"/>
              </a:solidFill>
              <a:latin typeface="微软雅黑" panose="020b0503020204020204" charset="-122"/>
              <a:ea typeface="微软雅黑"/>
            </a:endParaRPr>
          </a:p>
          <a:p>
            <a:pPr algn="ctr">
              <a:lnSpc>
                <a:spcPct val="140000"/>
              </a:lnSpc>
            </a:pPr>
            <a:r>
              <a:rPr lang="zh-CN" altLang="en-US" sz="2565">
                <a:solidFill>
                  <a:prstClr val="black"/>
                </a:solidFill>
                <a:latin typeface="微软雅黑" panose="020b0503020204020204" charset="-122"/>
                <a:ea typeface="微软雅黑"/>
              </a:rPr>
              <a:t>吾师醉后倚绳床</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须臾扫尽数千张。飘风骤雨惊飒飒</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落花飞雪何茫茫。</a:t>
            </a:r>
            <a:endParaRPr lang="zh-CN" altLang="en-US" sz="2565">
              <a:solidFill>
                <a:prstClr val="black"/>
              </a:solidFill>
              <a:latin typeface="微软雅黑" panose="020b0503020204020204" charset="-122"/>
              <a:ea typeface="微软雅黑"/>
            </a:endParaRPr>
          </a:p>
          <a:p>
            <a:pPr algn="ctr">
              <a:lnSpc>
                <a:spcPct val="140000"/>
              </a:lnSpc>
            </a:pPr>
            <a:r>
              <a:rPr lang="zh-CN" altLang="en-US" sz="2565">
                <a:solidFill>
                  <a:prstClr val="black"/>
                </a:solidFill>
                <a:latin typeface="微软雅黑" panose="020b0503020204020204" charset="-122"/>
                <a:ea typeface="微软雅黑"/>
              </a:rPr>
              <a:t>恍恍如闻神鬼惊</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时时只见龙蛇走。左盘右蹙如惊电</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状同楚汉相攻战。</a:t>
            </a:r>
            <a:endParaRPr lang="zh-CN" altLang="en-US" sz="2565">
              <a:solidFill>
                <a:prstClr val="black"/>
              </a:solidFill>
              <a:latin typeface="微软雅黑" panose="020b0503020204020204" charset="-122"/>
              <a:ea typeface="微软雅黑"/>
            </a:endParaRPr>
          </a:p>
          <a:p>
            <a:pPr algn="just">
              <a:lnSpc>
                <a:spcPct val="140000"/>
              </a:lnSpc>
            </a:pPr>
            <a:r>
              <a:rPr lang="zh-CN" altLang="en-US" sz="2565">
                <a:solidFill>
                  <a:prstClr val="black"/>
                </a:solidFill>
                <a:latin typeface="微软雅黑" panose="020b0503020204020204" charset="-122"/>
                <a:ea typeface="微软雅黑"/>
              </a:rPr>
              <a:t>   湖南七郡凡几家</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家家屏障书题遍。</a:t>
            </a:r>
            <a:endParaRPr lang="zh-CN" altLang="en-US" sz="2565">
              <a:solidFill>
                <a:prstClr val="black"/>
              </a:solidFill>
              <a:latin typeface="微软雅黑" panose="020b0503020204020204" charset="-122"/>
              <a:ea typeface="微软雅黑"/>
            </a:endParaRPr>
          </a:p>
          <a:p>
            <a:pPr algn="just">
              <a:lnSpc>
                <a:spcPct val="140000"/>
              </a:lnSpc>
            </a:pPr>
            <a:r>
              <a:rPr lang="en-US" altLang="zh-CN" sz="2565" b="1">
                <a:solidFill>
                  <a:prstClr val="black"/>
                </a:solidFill>
                <a:latin typeface="微软雅黑" panose="020b0503020204020204" charset="-122"/>
                <a:ea typeface="微软雅黑"/>
              </a:rPr>
              <a:t>       [</a:t>
            </a:r>
            <a:r>
              <a:rPr lang="zh-CN" altLang="en-US" sz="2565" b="1">
                <a:solidFill>
                  <a:prstClr val="black"/>
                </a:solidFill>
                <a:latin typeface="微软雅黑" panose="020b0503020204020204" charset="-122"/>
                <a:ea typeface="微软雅黑"/>
              </a:rPr>
              <a:t>注</a:t>
            </a:r>
            <a:r>
              <a:rPr lang="en-US" altLang="zh-CN" sz="2565" b="1">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怀素</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唐代书法家</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以“狂草”名世</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史称“草圣”。</a:t>
            </a:r>
            <a:endParaRPr lang="zh-CN" altLang="en-US" sz="2565">
              <a:solidFill>
                <a:prstClr val="black"/>
              </a:solidFill>
              <a:latin typeface="微软雅黑" panose="020b0503020204020204" charset="-122"/>
              <a:ea typeface="微软雅黑"/>
            </a:endParaRPr>
          </a:p>
          <a:p>
            <a:pPr algn="just">
              <a:lnSpc>
                <a:spcPct val="140000"/>
              </a:lnSpc>
            </a:pPr>
            <a:r>
              <a:rPr lang="zh-CN" altLang="en-US" sz="2565">
                <a:solidFill>
                  <a:prstClr val="black"/>
                </a:solidFill>
                <a:latin typeface="微软雅黑" panose="020b0503020204020204" charset="-122"/>
                <a:ea typeface="微软雅黑"/>
              </a:rPr>
              <a:t>“自有草书以来</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未有能形容此妙者。”南宋诗论家刘克庄高度评价本诗</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但也有学者怀疑本诗非李白所作。请你从表现手法的角度</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分析本诗与</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蜀道难</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的相似之处</a:t>
            </a:r>
            <a:r>
              <a:rPr lang="en-US" altLang="zh-CN" sz="2565">
                <a:solidFill>
                  <a:prstClr val="black"/>
                </a:solidFill>
                <a:latin typeface="微软雅黑" panose="020b0503020204020204" charset="-122"/>
                <a:ea typeface="微软雅黑"/>
              </a:rPr>
              <a:t>,</a:t>
            </a:r>
            <a:r>
              <a:rPr lang="zh-CN" altLang="en-US" sz="2565">
                <a:solidFill>
                  <a:prstClr val="black"/>
                </a:solidFill>
                <a:latin typeface="微软雅黑" panose="020b0503020204020204" charset="-122"/>
                <a:ea typeface="微软雅黑"/>
              </a:rPr>
              <a:t>来证明本诗确为李白所作。</a:t>
            </a:r>
            <a:endParaRPr lang="zh-CN" altLang="en-US" sz="2565">
              <a:solidFill>
                <a:prstClr val="black"/>
              </a:solidFill>
              <a:latin typeface="微软雅黑" panose="020b0503020204020204" charset="-122"/>
              <a:ea typeface="微软雅黑"/>
            </a:endParaRPr>
          </a:p>
        </p:txBody>
      </p:sp>
    </p:spTree>
  </p:cSld>
  <p:clrMapOvr>
    <a:masterClrMapping/>
  </p:clrMapOvr>
  <p:transition>
    <p:pull dir="d"/>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732019"/>
            <a:ext cx="10729629" cy="48361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2565" b="1">
                <a:solidFill>
                  <a:srgbClr val="A50021"/>
                </a:solidFill>
                <a:latin typeface="微软雅黑" panose="020b0503020204020204" charset="-122"/>
                <a:ea typeface="微软雅黑"/>
                <a:cs typeface="Times New Roman" panose="02020603050405020304" pitchFamily="18" charset="0"/>
              </a:rPr>
              <a:t>[</a:t>
            </a:r>
            <a:r>
              <a:rPr lang="zh-CN" altLang="en-US" sz="2565" b="1">
                <a:solidFill>
                  <a:srgbClr val="A50021"/>
                </a:solidFill>
                <a:latin typeface="微软雅黑" panose="020b0503020204020204" charset="-122"/>
                <a:ea typeface="微软雅黑"/>
                <a:cs typeface="Times New Roman" panose="02020603050405020304" pitchFamily="18" charset="0"/>
              </a:rPr>
              <a:t>答案</a:t>
            </a:r>
            <a:r>
              <a:rPr lang="en-US" altLang="zh-CN" sz="2565" b="1">
                <a:solidFill>
                  <a:srgbClr val="A50021"/>
                </a:solidFill>
                <a:latin typeface="微软雅黑" panose="020b0503020204020204" charset="-122"/>
                <a:ea typeface="微软雅黑"/>
                <a:cs typeface="Times New Roman" panose="02020603050405020304" pitchFamily="18" charset="0"/>
              </a:rPr>
              <a:t>] </a:t>
            </a:r>
            <a:r>
              <a:rPr lang="zh-CN" altLang="en-US" sz="2565">
                <a:solidFill>
                  <a:srgbClr val="A50021"/>
                </a:solidFill>
                <a:latin typeface="微软雅黑" panose="020b0503020204020204" charset="-122"/>
                <a:ea typeface="微软雅黑"/>
                <a:cs typeface="Times New Roman" panose="02020603050405020304" pitchFamily="18" charset="0"/>
              </a:rPr>
              <a:t>①都运用了大胆的夸张、新奇的比喻。本诗“须臾扫尽数千张”“家家屏障书题遍”“左盘右蹙如惊电”与“蜀道之难</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难于上青天”的夸张和“飞湍瀑流争喧豗</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砅崖转石万壑雷”的比喻</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都用来表现自己强烈的感情。②都运用了联想和想象。本诗“恍恍如闻神鬼惊”“状同楚汉相攻战”与“地崩山摧壮士死</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然后天梯石栈相钩连”都用联想和想象来描摹事物抒发情感。③都直抒胸臆</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具有强烈的主观色彩与浪漫主义情调。如“吾师醉后倚绳床</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须臾扫尽数千张”与“其险也如此</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嗟尔远道之人胡为乎来哉</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。以上内容都能证明本诗是李白所作。</a:t>
            </a:r>
            <a:endParaRPr lang="zh-CN" altLang="en-US" sz="2565">
              <a:solidFill>
                <a:srgbClr val="A50021"/>
              </a:solidFill>
              <a:latin typeface="微软雅黑" panose="020b0503020204020204" charset="-122"/>
              <a:ea typeface="微软雅黑"/>
              <a:cs typeface="Times New Roman" panose="02020603050405020304" pitchFamily="18" charset="0"/>
            </a:endParaRPr>
          </a:p>
        </p:txBody>
      </p:sp>
    </p:spTree>
  </p:cSld>
  <p:clrMapOvr>
    <a:masterClrMapping/>
  </p:clrMapOvr>
  <p:transition>
    <p:pull dir="d"/>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732019"/>
            <a:ext cx="10729629" cy="54292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lnSpc>
                <a:spcPct val="150000"/>
              </a:lnSpc>
            </a:pPr>
            <a:r>
              <a:rPr lang="en-US" altLang="zh-CN" sz="2565" b="1">
                <a:solidFill>
                  <a:srgbClr val="A50021"/>
                </a:solidFill>
                <a:latin typeface="微软雅黑" panose="020b0503020204020204" charset="-122"/>
                <a:ea typeface="微软雅黑"/>
                <a:cs typeface="Times New Roman" panose="02020603050405020304" pitchFamily="18" charset="0"/>
              </a:rPr>
              <a:t>[</a:t>
            </a:r>
            <a:r>
              <a:rPr lang="zh-CN" altLang="en-US" sz="2565" b="1">
                <a:solidFill>
                  <a:srgbClr val="A50021"/>
                </a:solidFill>
                <a:latin typeface="微软雅黑" panose="020b0503020204020204" charset="-122"/>
                <a:ea typeface="微软雅黑"/>
                <a:cs typeface="Times New Roman" panose="02020603050405020304" pitchFamily="18" charset="0"/>
              </a:rPr>
              <a:t>解析</a:t>
            </a:r>
            <a:r>
              <a:rPr lang="en-US" altLang="zh-CN" sz="2565" b="1">
                <a:solidFill>
                  <a:srgbClr val="A50021"/>
                </a:solidFill>
                <a:latin typeface="微软雅黑" panose="020b0503020204020204" charset="-122"/>
                <a:ea typeface="微软雅黑"/>
                <a:cs typeface="Times New Roman" panose="02020603050405020304" pitchFamily="18" charset="0"/>
              </a:rPr>
              <a:t>] </a:t>
            </a:r>
            <a:r>
              <a:rPr lang="zh-CN" altLang="en-US" sz="2565">
                <a:solidFill>
                  <a:srgbClr val="A50021"/>
                </a:solidFill>
                <a:latin typeface="微软雅黑" panose="020b0503020204020204" charset="-122"/>
                <a:ea typeface="微软雅黑"/>
                <a:cs typeface="Times New Roman" panose="02020603050405020304" pitchFamily="18" charset="0"/>
              </a:rPr>
              <a:t>从修辞手法的角度分析</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两首诗都使用了夸张、比喻的手法。</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蜀道难</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中“连峰去天不盈尺</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枯松倒挂倚绝壁”</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运用夸张</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所守或匪亲</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化为狼与豺”运用比喻手法。本诗“须臾扫尽数千张”</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须臾”强调时间极短</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数千张”强调数量极多</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运用了夸张说法</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写出怀素创作之速。此外</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飘风骤雨惊飒飒</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落花飞雪何范茫”意为</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如同疾风骤雨一样</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飒飒惊魂</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又像落花飞雪飘飘扬扬</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一片苍茫。运用比喻的手法写出怀素创作书法时候的情景</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表现了对怀素的赞叹之情。从表现手法的角度分析</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都运用了联想和想象。本诗“恍恍如闻神鬼惊”“状同楚汉相攻战”与“地崩山摧壮士死</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然后天梯石栈相钩连”都用联想和想象来描摹事物抒发情感。</a:t>
            </a:r>
            <a:endParaRPr lang="zh-CN" altLang="en-US" sz="2565">
              <a:solidFill>
                <a:srgbClr val="A50021"/>
              </a:solidFill>
              <a:latin typeface="微软雅黑" panose="020b0503020204020204" charset="-122"/>
              <a:ea typeface="微软雅黑"/>
              <a:cs typeface="Times New Roman" panose="02020603050405020304" pitchFamily="18" charset="0"/>
            </a:endParaRPr>
          </a:p>
        </p:txBody>
      </p:sp>
    </p:spTree>
  </p:cSld>
  <p:clrMapOvr>
    <a:masterClrMapping/>
  </p:clrMapOvr>
  <p:transition>
    <p:pull dir="d"/>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23469" y="621184"/>
            <a:ext cx="10729629" cy="602234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565">
                <a:solidFill>
                  <a:srgbClr val="A50021"/>
                </a:solidFill>
                <a:latin typeface="微软雅黑" panose="020b0503020204020204" charset="-122"/>
                <a:ea typeface="微软雅黑"/>
                <a:cs typeface="Times New Roman" panose="02020603050405020304" pitchFamily="18" charset="0"/>
              </a:rPr>
              <a:t>两首诗也都使用了正侧面结合的方法</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比如</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蜀道难</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既从正面描写了蜀道陡峭崎岖的特点</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也从人的感受侧面烘托了这一特点。</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赠怀素草书歌</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中“须臾扫尽数千张”正面描写怀素创作之速</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飘风骤雨惊飒飒</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落花飞雪何茫茫”从侧面的环境烘托怀素创作的情景。从抒情手法的角度分析</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两首诗都使用了直抒胸臆的手法。</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蜀道难</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中“锦城虽云乐</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不如早还家。蜀道之难</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难于上青天</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侧身西望长咨嗟”直抒胸臆。本诗中“惊”“恍恍”直接抒发了诗人的直观感受</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属于直抒胸臆。总体来看</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这首诗运用大胆的夸张、新奇的比喻等修辞手法来刻画形象</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善于借助联想和想象来描摹事物</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抒发情感</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又喜欢直抒胸臆</a:t>
            </a:r>
            <a:r>
              <a:rPr lang="en-US" altLang="zh-CN" sz="2565">
                <a:solidFill>
                  <a:srgbClr val="A50021"/>
                </a:solidFill>
                <a:latin typeface="微软雅黑" panose="020b0503020204020204" charset="-122"/>
                <a:ea typeface="微软雅黑"/>
                <a:cs typeface="Times New Roman" panose="02020603050405020304" pitchFamily="18" charset="0"/>
              </a:rPr>
              <a:t>,</a:t>
            </a:r>
            <a:r>
              <a:rPr lang="zh-CN" altLang="en-US" sz="2565">
                <a:solidFill>
                  <a:srgbClr val="A50021"/>
                </a:solidFill>
                <a:latin typeface="微软雅黑" panose="020b0503020204020204" charset="-122"/>
                <a:ea typeface="微软雅黑"/>
                <a:cs typeface="Times New Roman" panose="02020603050405020304" pitchFamily="18" charset="0"/>
              </a:rPr>
              <a:t>情感抒发具有强烈的主观色彩与浪漫主义情调。符合李白诗作的风格特点。</a:t>
            </a:r>
            <a:endParaRPr lang="zh-CN" altLang="en-US" sz="2565">
              <a:solidFill>
                <a:srgbClr val="A50021"/>
              </a:solidFill>
              <a:latin typeface="微软雅黑" panose="020b0503020204020204" charset="-122"/>
              <a:ea typeface="微软雅黑"/>
              <a:cs typeface="Times New Roman" panose="02020603050405020304" pitchFamily="18" charset="0"/>
            </a:endParaRPr>
          </a:p>
        </p:txBody>
      </p:sp>
    </p:spTree>
  </p:cSld>
  <p:clrMapOvr>
    <a:masterClrMapping/>
  </p:clrMapOvr>
  <p:transition>
    <p:pull dir="d"/>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https://d.book118.com/127106150045006032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gs>
            <a:gs pos="100000">
              <a:schemeClr val="phClr">
                <a:lumMod val="85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40</Slides>
  <Notes>37</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40</vt:i4>
      </vt:variant>
    </vt:vector>
  </HeadingPairs>
  <TitlesOfParts>
    <vt:vector baseType="lpstr" size="49">
      <vt:lpstr>Arial</vt:lpstr>
      <vt:lpstr>Calibri</vt:lpstr>
      <vt:lpstr>微软雅黑</vt:lpstr>
      <vt:lpstr>Wingdings</vt:lpstr>
      <vt:lpstr>宋体</vt:lpstr>
      <vt:lpstr>黑体</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2024-09-05T00:50:33.243</cp:lastPrinted>
  <dcterms:created xsi:type="dcterms:W3CDTF">2024-09-04T16:50:33Z</dcterms:created>
  <dcterms:modified xsi:type="dcterms:W3CDTF">2024-09-04T16:50:35Z</dcterms:modified>
</cp:coreProperties>
</file>