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1" r:id="rId26"/>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tags" Target="tags/tag1.xml" /><Relationship Id="rId28" Type="http://schemas.openxmlformats.org/officeDocument/2006/relationships/presProps" Target="presProps.xml" /><Relationship Id="rId29" Type="http://schemas.openxmlformats.org/officeDocument/2006/relationships/viewProps" Target="viewProps.xml" /><Relationship Id="rId3" Type="http://schemas.openxmlformats.org/officeDocument/2006/relationships/slideMaster" Target="slideMasters/slideMaster3.xml" /><Relationship Id="rId30" Type="http://schemas.openxmlformats.org/officeDocument/2006/relationships/theme" Target="theme/theme1.xml" /><Relationship Id="rId31"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DF2FFA56-D33E-45C3-9A73-826F0A33344F}"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3" name="PlaceHolder 1"/>
          <p:cNvSpPr>
            <a:spLocks noGrp="1"/>
          </p:cNvSpPr>
          <p:nvPr>
            <p:ph type="sldImg"/>
          </p:nvPr>
        </p:nvSpPr>
        <p:spPr>
          <a:xfrm>
            <a:off x="685800" y="1143000"/>
            <a:ext cx="5486040" cy="3085920"/>
          </a:xfrm>
          <a:prstGeom prst="rect">
            <a:avLst/>
          </a:prstGeom>
          <a:ln w="0">
            <a:noFill/>
          </a:ln>
        </p:spPr>
      </p:sp>
      <p:sp>
        <p:nvSpPr>
          <p:cNvPr id="354"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5"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6" name="PlaceHolder 1"/>
          <p:cNvSpPr>
            <a:spLocks noGrp="1"/>
          </p:cNvSpPr>
          <p:nvPr>
            <p:ph type="sldImg"/>
          </p:nvPr>
        </p:nvSpPr>
        <p:spPr>
          <a:xfrm>
            <a:off x="685800" y="1143000"/>
            <a:ext cx="5486040" cy="3085920"/>
          </a:xfrm>
          <a:prstGeom prst="rect">
            <a:avLst/>
          </a:prstGeom>
          <a:ln w="0">
            <a:noFill/>
          </a:ln>
        </p:spPr>
      </p:sp>
      <p:sp>
        <p:nvSpPr>
          <p:cNvPr id="357"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58"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59" name="PlaceHolder 1"/>
          <p:cNvSpPr>
            <a:spLocks noGrp="1"/>
          </p:cNvSpPr>
          <p:nvPr>
            <p:ph type="sldImg"/>
          </p:nvPr>
        </p:nvSpPr>
        <p:spPr>
          <a:xfrm>
            <a:off x="685800" y="1143000"/>
            <a:ext cx="5486040" cy="3085920"/>
          </a:xfrm>
          <a:prstGeom prst="rect">
            <a:avLst/>
          </a:prstGeom>
          <a:ln w="0">
            <a:noFill/>
          </a:ln>
        </p:spPr>
      </p:sp>
      <p:sp>
        <p:nvSpPr>
          <p:cNvPr id="360"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1"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2" name="PlaceHolder 1"/>
          <p:cNvSpPr>
            <a:spLocks noGrp="1"/>
          </p:cNvSpPr>
          <p:nvPr>
            <p:ph type="sldImg"/>
          </p:nvPr>
        </p:nvSpPr>
        <p:spPr>
          <a:xfrm>
            <a:off x="685800" y="1143000"/>
            <a:ext cx="5486040" cy="3085920"/>
          </a:xfrm>
          <a:prstGeom prst="rect">
            <a:avLst/>
          </a:prstGeom>
          <a:ln w="0">
            <a:noFill/>
          </a:ln>
        </p:spPr>
      </p:sp>
      <p:sp>
        <p:nvSpPr>
          <p:cNvPr id="363"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4"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5" name="PlaceHolder 1"/>
          <p:cNvSpPr>
            <a:spLocks noGrp="1"/>
          </p:cNvSpPr>
          <p:nvPr>
            <p:ph type="sldImg"/>
          </p:nvPr>
        </p:nvSpPr>
        <p:spPr>
          <a:xfrm>
            <a:off x="685800" y="1143000"/>
            <a:ext cx="5486040" cy="3085920"/>
          </a:xfrm>
          <a:prstGeom prst="rect">
            <a:avLst/>
          </a:prstGeom>
          <a:ln w="0">
            <a:noFill/>
          </a:ln>
        </p:spPr>
      </p:sp>
      <p:sp>
        <p:nvSpPr>
          <p:cNvPr id="366"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67"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68" name="PlaceHolder 1"/>
          <p:cNvSpPr>
            <a:spLocks noGrp="1"/>
          </p:cNvSpPr>
          <p:nvPr>
            <p:ph type="sldImg"/>
          </p:nvPr>
        </p:nvSpPr>
        <p:spPr>
          <a:xfrm>
            <a:off x="685800" y="1143000"/>
            <a:ext cx="5486040" cy="3085920"/>
          </a:xfrm>
          <a:prstGeom prst="rect">
            <a:avLst/>
          </a:prstGeom>
          <a:ln w="0">
            <a:noFill/>
          </a:ln>
        </p:spPr>
      </p:sp>
      <p:sp>
        <p:nvSpPr>
          <p:cNvPr id="369"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0"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1" name="PlaceHolder 1"/>
          <p:cNvSpPr>
            <a:spLocks noGrp="1"/>
          </p:cNvSpPr>
          <p:nvPr>
            <p:ph type="sldImg"/>
          </p:nvPr>
        </p:nvSpPr>
        <p:spPr>
          <a:xfrm>
            <a:off x="685800" y="1143000"/>
            <a:ext cx="5486040" cy="3085920"/>
          </a:xfrm>
          <a:prstGeom prst="rect">
            <a:avLst/>
          </a:prstGeom>
          <a:ln w="0">
            <a:noFill/>
          </a:ln>
        </p:spPr>
      </p:sp>
      <p:sp>
        <p:nvSpPr>
          <p:cNvPr id="372" name="PlaceHolder 2"/>
          <p:cNvSpPr>
            <a:spLocks noGrp="1"/>
          </p:cNvSpPr>
          <p:nvPr>
            <p:ph type="body" idx="44"/>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3" name="PlaceHolder 3"/>
          <p:cNvSpPr>
            <a:spLocks noGrp="1"/>
          </p:cNvSpPr>
          <p:nvPr>
            <p:ph type="sldNum" idx="43"/>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74" name="PlaceHolder 1"/>
          <p:cNvSpPr>
            <a:spLocks noGrp="1"/>
          </p:cNvSpPr>
          <p:nvPr>
            <p:ph type="sldImg"/>
          </p:nvPr>
        </p:nvSpPr>
        <p:spPr>
          <a:xfrm>
            <a:off x="685800" y="1143000"/>
            <a:ext cx="5486040" cy="3085920"/>
          </a:xfrm>
          <a:prstGeom prst="rect">
            <a:avLst/>
          </a:prstGeom>
          <a:ln w="0">
            <a:noFill/>
          </a:ln>
        </p:spPr>
      </p:sp>
      <p:sp>
        <p:nvSpPr>
          <p:cNvPr id="375" name="PlaceHolder 2"/>
          <p:cNvSpPr>
            <a:spLocks noGrp="1"/>
          </p:cNvSpPr>
          <p:nvPr>
            <p:ph type="body" idx="45"/>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76" name="PlaceHolder 3"/>
          <p:cNvSpPr>
            <a:spLocks noGrp="1"/>
          </p:cNvSpPr>
          <p:nvPr>
            <p:ph type="sldNum" idx="44"/>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5CF6BFC-9474-46F5-A2B2-B995DAD3F5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E94057-F4CD-48F2-961C-25D62F0DB3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1DAE3E6-4C7F-420B-9972-DC591CCB2E7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7055FAA-EB03-4BF5-8FC2-64D74505D71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FB8E639-5BE2-40B6-AD0C-F63E70970D0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257F0EF-6AA6-4BF1-B288-6B940F5F9C7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725944D-77D2-48E8-9EAE-B7D25018B43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68525C9-3D36-4BFA-86E3-DE937D13080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FE482A1-35CE-4CB9-AEE8-4325E673241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5206CA8-2FA3-4A5C-9093-FE830215F83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6B0CC50-CCE2-443D-9769-0C5160AE0B0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3F0BDEF8-88C4-4C43-BE5A-8F9610B604D8}"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8569C769-DA01-4442-8001-B6614E442885}"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 Id="rId3" Type="http://schemas.openxmlformats.org/officeDocument/2006/relationships/image" Target="../media/image3.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8.xml" /><Relationship Id="rId3" Type="http://schemas.openxmlformats.org/officeDocument/2006/relationships/image" Target="../media/image1.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2711014501100605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21000"/>
          </a:blip>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体育健身行业安全生产规章制度培训</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3</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80000"/>
          </a:blip>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体育健身行业安全生产规章制度培训</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安全生产管理体系建设</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安全设备与防护措施</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事故应急管理</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员工安全培训与教育</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总结与展望</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7</a:t>
            </a:r>
            <a:r>
              <a:rPr lang="zh-CN" sz="3000" b="0" strike="noStrike" spc="-1">
                <a:solidFill>
                  <a:schemeClr val="dk1"/>
                </a:solidFill>
                <a:latin typeface="微软雅黑"/>
                <a:ea typeface="微软雅黑"/>
              </a:rPr>
              <a:t>章  总结与展望</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5000"/>
          </a:blip>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体育健身行业安全生产规章制度培训</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体育健身行业安全生产规章制度概览</a:t>
            </a:r>
            <a:endParaRPr lang="en-US" sz="3500" b="0" strike="noStrike" spc="-1">
              <a:solidFill>
                <a:srgbClr val="000000"/>
              </a:solidFill>
              <a:latin typeface="Arial"/>
            </a:endParaRPr>
          </a:p>
        </p:txBody>
      </p:sp>
      <p:sp>
        <p:nvSpPr>
          <p:cNvPr id="8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体育健身行业安全生产规章制度对于员工和客户的保障至关重要。了解规章制度的内容包括安全操作指导、应急处理能力等方面，可以有效降低事故发生率，提高安全意识。</a:t>
            </a:r>
            <a:endParaRPr lang="en-US" sz="2500" b="0" strike="noStrike" spc="-1">
              <a:solidFill>
                <a:srgbClr val="000000"/>
              </a:solidFill>
              <a:latin typeface="Arial"/>
            </a:endParaRPr>
          </a:p>
        </p:txBody>
      </p:sp>
      <p:sp>
        <p:nvSpPr>
          <p:cNvPr id="8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4"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体育健身行业安全生产的意义</a:t>
            </a:r>
            <a:endParaRPr lang="en-US" sz="3600" b="0" strike="noStrike" spc="-1">
              <a:solidFill>
                <a:schemeClr val="dk1"/>
              </a:solidFill>
              <a:latin typeface="Arial"/>
            </a:endParaRPr>
          </a:p>
        </p:txBody>
      </p:sp>
      <p:sp>
        <p:nvSpPr>
          <p:cNvPr id="85"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安全生产对体育健身行业的重要性不可忽视，事故给企业和员工带来严重影响。</a:t>
            </a:r>
            <a:endParaRPr lang="en-US" sz="2000" b="0" strike="noStrike" spc="-1">
              <a:solidFill>
                <a:srgbClr val="000000"/>
              </a:solidFill>
              <a:latin typeface="Arial"/>
            </a:endParaRPr>
          </a:p>
        </p:txBody>
      </p:sp>
      <p:sp>
        <p:nvSpPr>
          <p:cNvPr id="86"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重要性</a:t>
            </a:r>
            <a:endParaRPr lang="en-US" sz="3000" b="0" strike="noStrike" spc="-1">
              <a:solidFill>
                <a:srgbClr val="000000"/>
              </a:solidFill>
              <a:latin typeface="Arial"/>
            </a:endParaRPr>
          </a:p>
        </p:txBody>
      </p:sp>
      <p:sp>
        <p:nvSpPr>
          <p:cNvPr id="87"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88"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89"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3000" b="1" strike="noStrike" spc="-1">
                <a:solidFill>
                  <a:schemeClr val="dk1"/>
                </a:solidFill>
                <a:latin typeface="微软雅黑"/>
                <a:ea typeface="微软雅黑"/>
              </a:rPr>
              <a:t> </a:t>
            </a:r>
            <a:endParaRPr lang="en-US" sz="3000" b="0" strike="noStrike" spc="-1">
              <a:solidFill>
                <a:srgbClr val="000000"/>
              </a:solidFill>
              <a:latin typeface="Arial"/>
            </a:endParaRPr>
          </a:p>
        </p:txBody>
      </p:sp>
      <p:sp>
        <p:nvSpPr>
          <p:cNvPr id="90"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91"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规章制度的建立是为了保障员工和客户的安全，在紧急情况下能够有效应对。</a:t>
            </a:r>
            <a:endParaRPr lang="en-US" sz="2000" b="0" strike="noStrike" spc="-1">
              <a:solidFill>
                <a:srgbClr val="000000"/>
              </a:solidFill>
              <a:latin typeface="Arial"/>
            </a:endParaRPr>
          </a:p>
        </p:txBody>
      </p:sp>
      <p:sp>
        <p:nvSpPr>
          <p:cNvPr id="92"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必要性</a:t>
            </a:r>
            <a:endParaRPr lang="en-US" sz="3000" b="0" strike="noStrike" spc="-1">
              <a:solidFill>
                <a:srgbClr val="000000"/>
              </a:solidFill>
              <a:latin typeface="Arial"/>
            </a:endParaRPr>
          </a:p>
        </p:txBody>
      </p:sp>
      <p:sp>
        <p:nvSpPr>
          <p:cNvPr id="93"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9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体育健身行业安全生产规章制度培训的目的</a:t>
            </a:r>
            <a:endParaRPr lang="en-US" sz="3600" b="0" strike="noStrike" spc="-1">
              <a:solidFill>
                <a:schemeClr val="dk1"/>
              </a:solidFill>
              <a:latin typeface="Arial"/>
            </a:endParaRPr>
          </a:p>
        </p:txBody>
      </p:sp>
      <p:sp>
        <p:nvSpPr>
          <p:cNvPr id="9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提供员工安全操作知识和技能，保障工作安全。</a:t>
            </a:r>
            <a:endParaRPr lang="en-US" sz="1500" b="0" strike="noStrike" spc="-1">
              <a:solidFill>
                <a:srgbClr val="000000"/>
              </a:solidFill>
              <a:latin typeface="Arial"/>
            </a:endParaRPr>
          </a:p>
        </p:txBody>
      </p:sp>
      <p:sp>
        <p:nvSpPr>
          <p:cNvPr id="9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安全操作指导</a:t>
            </a:r>
            <a:endParaRPr lang="en-US" sz="2200" b="0" strike="noStrike" spc="-1">
              <a:solidFill>
                <a:srgbClr val="000000"/>
              </a:solidFill>
              <a:latin typeface="Arial"/>
            </a:endParaRPr>
          </a:p>
        </p:txBody>
      </p:sp>
      <p:sp>
        <p:nvSpPr>
          <p:cNvPr id="9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通过规章制度培训，预防事故的发生，减少损失。</a:t>
            </a:r>
            <a:endParaRPr lang="en-US" sz="1500" b="0" strike="noStrike" spc="-1">
              <a:solidFill>
                <a:srgbClr val="000000"/>
              </a:solidFill>
              <a:latin typeface="Arial"/>
            </a:endParaRPr>
          </a:p>
        </p:txBody>
      </p:sp>
      <p:sp>
        <p:nvSpPr>
          <p:cNvPr id="9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降低事故发生率</a:t>
            </a:r>
            <a:endParaRPr lang="en-US" sz="2200" b="0" strike="noStrike" spc="-1">
              <a:solidFill>
                <a:srgbClr val="000000"/>
              </a:solidFill>
              <a:latin typeface="Arial"/>
            </a:endParaRPr>
          </a:p>
        </p:txBody>
      </p:sp>
      <p:sp>
        <p:nvSpPr>
          <p:cNvPr id="9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培养员工对危险的识别和对应的安全意识。</a:t>
            </a:r>
            <a:endParaRPr lang="en-US" sz="1500" b="0" strike="noStrike" spc="-1">
              <a:solidFill>
                <a:srgbClr val="000000"/>
              </a:solidFill>
              <a:latin typeface="Arial"/>
            </a:endParaRPr>
          </a:p>
        </p:txBody>
      </p:sp>
      <p:sp>
        <p:nvSpPr>
          <p:cNvPr id="10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提高安全意识</a:t>
            </a:r>
            <a:endParaRPr lang="en-US" sz="2200" b="0" strike="noStrike" spc="-1">
              <a:solidFill>
                <a:srgbClr val="000000"/>
              </a:solidFill>
              <a:latin typeface="Arial"/>
            </a:endParaRPr>
          </a:p>
        </p:txBody>
      </p:sp>
      <p:sp>
        <p:nvSpPr>
          <p:cNvPr id="10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0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48000"/>
          </a:blip>
          <a:stretch>
            <a:fillRect/>
          </a:stretch>
        </a:blipFill>
      </p:bgPr>
    </p:bg>
    <p:spTree>
      <p:nvGrpSpPr>
        <p:cNvPr id="1" name=""/>
        <p:cNvGrpSpPr/>
        <p:nvPr/>
      </p:nvGrpSpPr>
      <p:grpSpPr>
        <a:xfrm>
          <a:off x="0" y="0"/>
          <a:ext cx="0" cy="0"/>
        </a:xfrm>
      </p:grpSpPr>
      <p:sp>
        <p:nvSpPr>
          <p:cNvPr id="103"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4"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定期安全生产培训</a:t>
            </a:r>
            <a:endParaRPr lang="en-US" sz="2200" b="0" strike="noStrike" spc="-1">
              <a:solidFill>
                <a:srgbClr val="000000"/>
              </a:solidFill>
              <a:latin typeface="Arial"/>
            </a:endParaRPr>
          </a:p>
        </p:txBody>
      </p:sp>
      <p:sp>
        <p:nvSpPr>
          <p:cNvPr id="105"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定期组织员工参与安全生产培训，强化安全意识。</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更新安全技能和知识，提高员工的安全素养。</a:t>
            </a:r>
            <a:endParaRPr lang="en-US" sz="1500" b="0" strike="noStrike" spc="-1">
              <a:solidFill>
                <a:srgbClr val="000000"/>
              </a:solidFill>
              <a:latin typeface="Arial"/>
            </a:endParaRPr>
          </a:p>
        </p:txBody>
      </p:sp>
      <p:sp>
        <p:nvSpPr>
          <p:cNvPr id="106"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7"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应急演练和模拟实践</a:t>
            </a:r>
            <a:endParaRPr lang="en-US" sz="2200" b="0" strike="noStrike" spc="-1">
              <a:solidFill>
                <a:srgbClr val="000000"/>
              </a:solidFill>
              <a:latin typeface="Arial"/>
            </a:endParaRPr>
          </a:p>
        </p:txBody>
      </p:sp>
      <p:sp>
        <p:nvSpPr>
          <p:cNvPr id="108"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定期组织应急演练，检验员工的应急处理能力。</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通过模拟实践，提高员工的危机处理水平。</a:t>
            </a:r>
            <a:endParaRPr lang="en-US" sz="1500" b="0" strike="noStrike" spc="-1">
              <a:solidFill>
                <a:srgbClr val="000000"/>
              </a:solidFill>
              <a:latin typeface="Arial"/>
            </a:endParaRPr>
          </a:p>
        </p:txBody>
      </p:sp>
      <p:sp>
        <p:nvSpPr>
          <p:cNvPr id="109"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0"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11"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12"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体育健身行业安全生产规章制度培训的范围</a:t>
            </a:r>
            <a:endParaRPr lang="en-US" sz="3600" b="0" strike="noStrike" spc="-1">
              <a:solidFill>
                <a:schemeClr val="dk1"/>
              </a:solidFill>
              <a:latin typeface="Arial"/>
            </a:endParaRPr>
          </a:p>
        </p:txBody>
      </p:sp>
      <p:sp>
        <p:nvSpPr>
          <p:cNvPr id="113"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4"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员工岗前培训</a:t>
            </a:r>
            <a:endParaRPr lang="en-US" sz="2200" b="0" strike="noStrike" spc="-1">
              <a:solidFill>
                <a:srgbClr val="000000"/>
              </a:solidFill>
              <a:latin typeface="Arial"/>
            </a:endParaRPr>
          </a:p>
        </p:txBody>
      </p:sp>
      <p:sp>
        <p:nvSpPr>
          <p:cNvPr id="115"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新员工进入岗位前必须接受相关安全培训。</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包括应急处理、安全操作规程等内容。</a:t>
            </a:r>
            <a:endParaRPr lang="en-US" sz="15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34000"/>
          </a:blip>
          <a:stretch>
            <a:fillRect/>
          </a:stretch>
        </a:blipFill>
      </p:bgPr>
    </p:bg>
    <p:spTree>
      <p:nvGrpSpPr>
        <p:cNvPr id="1" name=""/>
        <p:cNvGrpSpPr/>
        <p:nvPr/>
      </p:nvGrpSpPr>
      <p:grpSpPr>
        <a:xfrm>
          <a:off x="0" y="0"/>
          <a:ext cx="0" cy="0"/>
        </a:xfrm>
      </p:grpSpPr>
      <p:sp>
        <p:nvSpPr>
          <p:cNvPr id="116"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总结</a:t>
            </a:r>
            <a:endParaRPr lang="en-US" sz="3600" b="0" strike="noStrike" spc="-1">
              <a:solidFill>
                <a:schemeClr val="dk1"/>
              </a:solidFill>
              <a:latin typeface="Arial"/>
            </a:endParaRPr>
          </a:p>
        </p:txBody>
      </p:sp>
      <p:sp>
        <p:nvSpPr>
          <p:cNvPr id="117"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体育健身行业安全生产规章制度培训是保障员工和客户安全的重要措施，在规章制度的指导下，员工能够有效预防事故发生，应对突发情况，提高整体安全水平。</a:t>
            </a:r>
            <a:endParaRPr lang="en-US" sz="25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5000"/>
          </a:blip>
          <a:stretch>
            <a:fillRect/>
          </a:stretch>
        </a:blipFill>
      </p:bgPr>
    </p:bg>
    <p:spTree>
      <p:nvGrpSpPr>
        <p:cNvPr id="1" name=""/>
        <p:cNvGrpSpPr/>
        <p:nvPr/>
      </p:nvGrpSpPr>
      <p:grpSpPr>
        <a:xfrm>
          <a:off x="0" y="0"/>
          <a:ext cx="0" cy="0"/>
        </a:xfrm>
      </p:grpSpPr>
      <p:sp>
        <p:nvSpPr>
          <p:cNvPr id="118"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19"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安全生产管理体系建设</a:t>
            </a:r>
            <a:endParaRPr lang="en-US" sz="3600" b="0" strike="noStrike" spc="-1">
              <a:solidFill>
                <a:schemeClr val="dk1"/>
              </a:solidFill>
              <a:latin typeface="Arial"/>
            </a:endParaRPr>
          </a:p>
        </p:txBody>
      </p:sp>
      <p:sp>
        <p:nvSpPr>
          <p:cNvPr id="120"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34000"/>
          </a:blip>
          <a:stretch>
            <a:fillRect/>
          </a:stretch>
        </a:blipFill>
      </p:bgPr>
    </p:bg>
    <p:spTree>
      <p:nvGrpSpPr>
        <p:cNvPr id="1" name=""/>
        <p:cNvGrpSpPr/>
        <p:nvPr/>
      </p:nvGrpSpPr>
      <p:grpSpPr>
        <a:xfrm>
          <a:off x="0" y="0"/>
          <a:ext cx="0" cy="0"/>
        </a:xfrm>
      </p:grpSpPr>
      <p:sp>
        <p:nvSpPr>
          <p:cNvPr id="121"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安全生产管理体系的构建</a:t>
            </a:r>
            <a:endParaRPr lang="en-US" sz="3600" b="0" strike="noStrike" spc="-1">
              <a:solidFill>
                <a:schemeClr val="dk1"/>
              </a:solidFill>
              <a:latin typeface="Arial"/>
            </a:endParaRPr>
          </a:p>
        </p:txBody>
      </p:sp>
      <p:sp>
        <p:nvSpPr>
          <p:cNvPr id="122"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建立安全生产管理的基本框架是确保健身行业安全生产的重要基础。规划安全生产管理的流程和制度，并且制定安全生产管理的目标和职责，是每个健身中心必须要重视的方面。只有建立结构完善的安全生产管理体系，才能有效预防事故的发生。</a:t>
            </a:r>
            <a:endParaRPr lang="en-US" sz="25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123"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安全生产管理体系的要素</a:t>
            </a:r>
            <a:endParaRPr lang="en-US" sz="3600" b="0" strike="noStrike" spc="-1">
              <a:solidFill>
                <a:schemeClr val="dk1"/>
              </a:solidFill>
              <a:latin typeface="Arial"/>
            </a:endParaRPr>
          </a:p>
        </p:txBody>
      </p:sp>
      <p:sp>
        <p:nvSpPr>
          <p:cNvPr id="124"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确保安全生产工作得到领导层的高度重视和支持</a:t>
            </a:r>
            <a:endParaRPr lang="en-US" sz="1500" b="0" strike="noStrike" spc="-1">
              <a:solidFill>
                <a:srgbClr val="000000"/>
              </a:solidFill>
              <a:latin typeface="Arial"/>
            </a:endParaRPr>
          </a:p>
        </p:txBody>
      </p:sp>
      <p:sp>
        <p:nvSpPr>
          <p:cNvPr id="125"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领导支持和承诺</a:t>
            </a:r>
            <a:endParaRPr lang="en-US" sz="2200" b="0" strike="noStrike" spc="-1">
              <a:solidFill>
                <a:srgbClr val="000000"/>
              </a:solidFill>
              <a:latin typeface="Arial"/>
            </a:endParaRPr>
          </a:p>
        </p:txBody>
      </p:sp>
      <p:sp>
        <p:nvSpPr>
          <p:cNvPr id="126"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明确全员的安全责任，确保每个员工都参与到安全管理中来</a:t>
            </a:r>
            <a:endParaRPr lang="en-US" sz="1500" b="0" strike="noStrike" spc="-1">
              <a:solidFill>
                <a:srgbClr val="000000"/>
              </a:solidFill>
              <a:latin typeface="Arial"/>
            </a:endParaRPr>
          </a:p>
        </p:txBody>
      </p:sp>
      <p:sp>
        <p:nvSpPr>
          <p:cNvPr id="127"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安全责任制度</a:t>
            </a:r>
            <a:endParaRPr lang="en-US" sz="2200" b="0" strike="noStrike" spc="-1">
              <a:solidFill>
                <a:srgbClr val="000000"/>
              </a:solidFill>
              <a:latin typeface="Arial"/>
            </a:endParaRPr>
          </a:p>
        </p:txBody>
      </p:sp>
      <p:sp>
        <p:nvSpPr>
          <p:cNvPr id="128"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定期开展安全培训，提高员工对安全生产的认识和技能</a:t>
            </a:r>
            <a:endParaRPr lang="en-US" sz="1500" b="0" strike="noStrike" spc="-1">
              <a:solidFill>
                <a:srgbClr val="000000"/>
              </a:solidFill>
              <a:latin typeface="Arial"/>
            </a:endParaRPr>
          </a:p>
        </p:txBody>
      </p:sp>
      <p:sp>
        <p:nvSpPr>
          <p:cNvPr id="129"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安全生产教育培训</a:t>
            </a:r>
            <a:endParaRPr lang="en-US" sz="2200" b="0" strike="noStrike" spc="-1">
              <a:solidFill>
                <a:srgbClr val="000000"/>
              </a:solidFill>
              <a:latin typeface="Arial"/>
            </a:endParaRPr>
          </a:p>
        </p:txBody>
      </p:sp>
      <p:sp>
        <p:nvSpPr>
          <p:cNvPr id="130"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建立监督检查机制，及时发现和纠正安全隐患</a:t>
            </a:r>
            <a:endParaRPr lang="en-US" sz="1500" b="0" strike="noStrike" spc="-1">
              <a:solidFill>
                <a:srgbClr val="000000"/>
              </a:solidFill>
              <a:latin typeface="Arial"/>
            </a:endParaRPr>
          </a:p>
        </p:txBody>
      </p:sp>
      <p:sp>
        <p:nvSpPr>
          <p:cNvPr id="131"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安全生产监督检查</a:t>
            </a:r>
            <a:endParaRPr lang="en-US" sz="22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2"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安全生产管理体系的持续改进</a:t>
            </a:r>
            <a:endParaRPr lang="en-US" sz="3600" b="0" strike="noStrike" spc="-1">
              <a:solidFill>
                <a:schemeClr val="dk1"/>
              </a:solidFill>
              <a:latin typeface="Arial"/>
            </a:endParaRPr>
          </a:p>
        </p:txBody>
      </p:sp>
      <p:sp>
        <p:nvSpPr>
          <p:cNvPr id="133"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及时调整和改进制度，适应行业和市场的变化</a:t>
            </a:r>
            <a:endParaRPr lang="en-US" sz="2000" b="0" strike="noStrike" spc="-1">
              <a:solidFill>
                <a:srgbClr val="000000"/>
              </a:solidFill>
              <a:latin typeface="Arial"/>
            </a:endParaRPr>
          </a:p>
        </p:txBody>
      </p:sp>
      <p:sp>
        <p:nvSpPr>
          <p:cNvPr id="134"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不断完善规章制度</a:t>
            </a:r>
            <a:endParaRPr lang="en-US" sz="3000" b="0" strike="noStrike" spc="-1">
              <a:solidFill>
                <a:srgbClr val="000000"/>
              </a:solidFill>
              <a:latin typeface="Arial"/>
            </a:endParaRPr>
          </a:p>
        </p:txBody>
      </p:sp>
      <p:sp>
        <p:nvSpPr>
          <p:cNvPr id="135"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36"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通过实际演练，检验安全预案的可行性，提高应急处置能力</a:t>
            </a:r>
            <a:endParaRPr lang="en-US" sz="2000" b="0" strike="noStrike" spc="-1">
              <a:solidFill>
                <a:srgbClr val="000000"/>
              </a:solidFill>
              <a:latin typeface="Arial"/>
            </a:endParaRPr>
          </a:p>
        </p:txBody>
      </p:sp>
      <p:sp>
        <p:nvSpPr>
          <p:cNvPr id="137"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定期开展安全演练和模拟实践</a:t>
            </a:r>
            <a:endParaRPr lang="en-US" sz="3000" b="0" strike="noStrike" spc="-1">
              <a:solidFill>
                <a:srgbClr val="000000"/>
              </a:solidFill>
              <a:latin typeface="Arial"/>
            </a:endParaRPr>
          </a:p>
        </p:txBody>
      </p:sp>
      <p:sp>
        <p:nvSpPr>
          <p:cNvPr id="138"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39"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定期开展安全生产宣传教育活动，提高员工的安全意识</a:t>
            </a:r>
            <a:endParaRPr lang="en-US" sz="2000" b="0" strike="noStrike" spc="-1">
              <a:solidFill>
                <a:srgbClr val="000000"/>
              </a:solidFill>
              <a:latin typeface="Arial"/>
            </a:endParaRPr>
          </a:p>
        </p:txBody>
      </p:sp>
      <p:sp>
        <p:nvSpPr>
          <p:cNvPr id="140"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持续改进员工安全生产意识</a:t>
            </a:r>
            <a:endParaRPr lang="en-US" sz="3000" b="0" strike="noStrike" spc="-1">
              <a:solidFill>
                <a:srgbClr val="000000"/>
              </a:solidFill>
              <a:latin typeface="Arial"/>
            </a:endParaRPr>
          </a:p>
        </p:txBody>
      </p:sp>
      <p:sp>
        <p:nvSpPr>
          <p:cNvPr id="141"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48000"/>
          </a:blip>
          <a:stretch>
            <a:fillRect/>
          </a:stretch>
        </a:blipFill>
      </p:bgPr>
    </p:bg>
    <p:spTree>
      <p:nvGrpSpPr>
        <p:cNvPr id="1" name=""/>
        <p:cNvGrpSpPr/>
        <p:nvPr/>
      </p:nvGrpSpPr>
      <p:grpSpPr>
        <a:xfrm>
          <a:off x="0" y="0"/>
          <a:ext cx="0" cy="0"/>
        </a:xfrm>
      </p:grpSpPr>
      <p:sp>
        <p:nvSpPr>
          <p:cNvPr id="142"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3"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通过</a:t>
            </a:r>
            <a:r>
              <a:rPr lang="en-US" sz="2200" b="1" strike="noStrike" spc="-1">
                <a:solidFill>
                  <a:schemeClr val="dk1"/>
                </a:solidFill>
                <a:latin typeface="微软雅黑"/>
                <a:ea typeface="微软雅黑"/>
              </a:rPr>
              <a:t>ISO</a:t>
            </a:r>
            <a:r>
              <a:rPr lang="zh-CN" sz="2200" b="1" strike="noStrike" spc="-1">
                <a:solidFill>
                  <a:schemeClr val="dk1"/>
                </a:solidFill>
                <a:latin typeface="微软雅黑"/>
                <a:ea typeface="微软雅黑"/>
              </a:rPr>
              <a:t>等认证机构的认证</a:t>
            </a:r>
            <a:endParaRPr lang="en-US" sz="2200" b="0" strike="noStrike" spc="-1">
              <a:solidFill>
                <a:srgbClr val="000000"/>
              </a:solidFill>
              <a:latin typeface="Arial"/>
            </a:endParaRPr>
          </a:p>
        </p:txBody>
      </p:sp>
      <p:sp>
        <p:nvSpPr>
          <p:cNvPr id="144"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积极申请</a:t>
            </a:r>
            <a:r>
              <a:rPr lang="en-US" sz="1500" b="0" strike="noStrike" spc="-1">
                <a:solidFill>
                  <a:schemeClr val="dk1">
                    <a:lumMod val="85000"/>
                    <a:lumOff val="15000"/>
                  </a:schemeClr>
                </a:solidFill>
                <a:latin typeface="微软雅黑"/>
                <a:ea typeface="微软雅黑"/>
              </a:rPr>
              <a:t>ISO</a:t>
            </a:r>
            <a:r>
              <a:rPr lang="zh-CN" sz="1500" b="0" strike="noStrike" spc="-1">
                <a:solidFill>
                  <a:schemeClr val="dk1">
                    <a:lumMod val="85000"/>
                    <a:lumOff val="15000"/>
                  </a:schemeClr>
                </a:solidFill>
                <a:latin typeface="微软雅黑"/>
                <a:ea typeface="微软雅黑"/>
              </a:rPr>
              <a:t>等国际标准的认证，提升企业形象和竞争力</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遵循国际标准，将安全生产管理水平提升到一定的国际水平</a:t>
            </a:r>
            <a:endParaRPr lang="en-US" sz="1500" b="0" strike="noStrike" spc="-1">
              <a:solidFill>
                <a:srgbClr val="000000"/>
              </a:solidFill>
              <a:latin typeface="Arial"/>
            </a:endParaRPr>
          </a:p>
        </p:txBody>
      </p:sp>
      <p:sp>
        <p:nvSpPr>
          <p:cNvPr id="145"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6"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提升企业的安全生产管理水平</a:t>
            </a:r>
            <a:endParaRPr lang="en-US" sz="2200" b="0" strike="noStrike" spc="-1">
              <a:solidFill>
                <a:srgbClr val="000000"/>
              </a:solidFill>
              <a:latin typeface="Arial"/>
            </a:endParaRPr>
          </a:p>
        </p:txBody>
      </p:sp>
      <p:sp>
        <p:nvSpPr>
          <p:cNvPr id="147"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不断提高管理水平，提高员工的安全生产意识和技能</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依托认证机构的认证，进一步提升企业的安全管理水平</a:t>
            </a:r>
            <a:endParaRPr lang="en-US" sz="1500" b="0" strike="noStrike" spc="-1">
              <a:solidFill>
                <a:srgbClr val="000000"/>
              </a:solidFill>
              <a:latin typeface="Arial"/>
            </a:endParaRPr>
          </a:p>
        </p:txBody>
      </p:sp>
      <p:sp>
        <p:nvSpPr>
          <p:cNvPr id="148"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9"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50"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51"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安全生产管理体系的评估与认证</a:t>
            </a:r>
            <a:endParaRPr lang="en-US" sz="3600" b="0" strike="noStrike" spc="-1">
              <a:solidFill>
                <a:schemeClr val="dk1"/>
              </a:solidFill>
              <a:latin typeface="Arial"/>
            </a:endParaRPr>
          </a:p>
        </p:txBody>
      </p:sp>
      <p:sp>
        <p:nvSpPr>
          <p:cNvPr id="152"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3"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安全生产管理体系的审核评估</a:t>
            </a:r>
            <a:endParaRPr lang="en-US" sz="2200" b="0" strike="noStrike" spc="-1">
              <a:solidFill>
                <a:srgbClr val="000000"/>
              </a:solidFill>
              <a:latin typeface="Arial"/>
            </a:endParaRPr>
          </a:p>
        </p:txBody>
      </p:sp>
      <p:sp>
        <p:nvSpPr>
          <p:cNvPr id="154"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定期对安全生产管理体系进行内部审核和评估，发现问题及时纠正</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建立健全的评估机制，提高管理体系的运行效率</a:t>
            </a:r>
            <a:endParaRPr lang="en-US" sz="15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5"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6"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总结</a:t>
            </a:r>
            <a:endParaRPr lang="en-US" sz="3500" b="0" strike="noStrike" spc="-1">
              <a:solidFill>
                <a:srgbClr val="000000"/>
              </a:solidFill>
              <a:latin typeface="Arial"/>
            </a:endParaRPr>
          </a:p>
        </p:txBody>
      </p:sp>
      <p:sp>
        <p:nvSpPr>
          <p:cNvPr id="157"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建立健全的安全生产管理体系是体育健身行业安全生产的基础，只有不断完善和提升管理体系，才能确保员工和顾客的安全。加强安全培训和演练，定期评估和认证管理体系，将为健身中心的可持续发展提供保障。</a:t>
            </a:r>
            <a:endParaRPr lang="en-US" sz="2500" b="0" strike="noStrike" spc="-1">
              <a:solidFill>
                <a:srgbClr val="000000"/>
              </a:solidFill>
              <a:latin typeface="Arial"/>
            </a:endParaRPr>
          </a:p>
        </p:txBody>
      </p:sp>
      <p:sp>
        <p:nvSpPr>
          <p:cNvPr id="158"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5000"/>
          </a:blip>
          <a:stretch>
            <a:fillRect/>
          </a:stretch>
        </a:blipFill>
      </p:bgPr>
    </p:bg>
    <p:spTree>
      <p:nvGrpSpPr>
        <p:cNvPr id="1" name=""/>
        <p:cNvGrpSpPr/>
        <p:nvPr/>
      </p:nvGrpSpPr>
      <p:grpSpPr>
        <a:xfrm>
          <a:off x="0" y="0"/>
          <a:ext cx="0" cy="0"/>
        </a:xfrm>
      </p:grpSpPr>
      <p:sp>
        <p:nvSpPr>
          <p:cNvPr id="159"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60"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安全设备与防护措施</a:t>
            </a:r>
            <a:endParaRPr lang="en-US" sz="3600" b="0" strike="noStrike" spc="-1">
              <a:solidFill>
                <a:schemeClr val="dk1"/>
              </a:solidFill>
              <a:latin typeface="Arial"/>
            </a:endParaRPr>
          </a:p>
        </p:txBody>
      </p:sp>
      <p:sp>
        <p:nvSpPr>
          <p:cNvPr id="16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3"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体育健身场馆的安全设备</a:t>
            </a:r>
            <a:endParaRPr lang="en-US" sz="3500" b="0" strike="noStrike" spc="-1">
              <a:solidFill>
                <a:srgbClr val="000000"/>
              </a:solidFill>
              <a:latin typeface="Arial"/>
            </a:endParaRPr>
          </a:p>
        </p:txBody>
      </p:sp>
      <p:sp>
        <p:nvSpPr>
          <p:cNvPr id="164"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体育健身场馆必须配备火灾报警设备，以确保在紧急情况下能及时发出警报。此外，紧急疏散通道和器材的设置也是至关重要的，确保人员能够迅速安全地撤离。安全照明和应急设备的存在能够降低事故发生的风险。</a:t>
            </a:r>
            <a:endParaRPr lang="en-US" sz="2500" b="0" strike="noStrike" spc="-1">
              <a:solidFill>
                <a:srgbClr val="000000"/>
              </a:solidFill>
              <a:latin typeface="Arial"/>
            </a:endParaRPr>
          </a:p>
        </p:txBody>
      </p:sp>
      <p:sp>
        <p:nvSpPr>
          <p:cNvPr id="16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48000"/>
          </a:blip>
          <a:stretch>
            <a:fillRect/>
          </a:stretch>
        </a:blipFill>
      </p:bgPr>
    </p:bg>
    <p:spTree>
      <p:nvGrpSpPr>
        <p:cNvPr id="1" name=""/>
        <p:cNvGrpSpPr/>
        <p:nvPr/>
      </p:nvGrpSpPr>
      <p:grpSpPr>
        <a:xfrm>
          <a:off x="0" y="0"/>
          <a:ext cx="0" cy="0"/>
        </a:xfrm>
      </p:grpSpPr>
      <p:sp>
        <p:nvSpPr>
          <p:cNvPr id="166"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7"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健身器材维护的注意事项</a:t>
            </a:r>
            <a:endParaRPr lang="en-US" sz="2200" b="0" strike="noStrike" spc="-1">
              <a:solidFill>
                <a:srgbClr val="000000"/>
              </a:solidFill>
              <a:latin typeface="Arial"/>
            </a:endParaRPr>
          </a:p>
        </p:txBody>
      </p:sp>
      <p:sp>
        <p:nvSpPr>
          <p:cNvPr id="168"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及时清洁和维护健身器材，保持其正常使用状态，延长器材的使用寿命。</a:t>
            </a:r>
            <a:endParaRPr lang="en-US" sz="1500" b="0" strike="noStrike" spc="-1">
              <a:solidFill>
                <a:srgbClr val="000000"/>
              </a:solidFill>
              <a:latin typeface="Arial"/>
            </a:endParaRPr>
          </a:p>
        </p:txBody>
      </p:sp>
      <p:sp>
        <p:nvSpPr>
          <p:cNvPr id="169"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0"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避免器材造成的安全隐患</a:t>
            </a:r>
            <a:endParaRPr lang="en-US" sz="2200" b="0" strike="noStrike" spc="-1">
              <a:solidFill>
                <a:srgbClr val="000000"/>
              </a:solidFill>
              <a:latin typeface="Arial"/>
            </a:endParaRPr>
          </a:p>
        </p:txBody>
      </p:sp>
      <p:sp>
        <p:nvSpPr>
          <p:cNvPr id="171"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教育用户正确使用健身器材，避免错误操作导致意外伤害。</a:t>
            </a:r>
            <a:endParaRPr lang="en-US" sz="1500" b="0" strike="noStrike" spc="-1">
              <a:solidFill>
                <a:srgbClr val="000000"/>
              </a:solidFill>
              <a:latin typeface="Arial"/>
            </a:endParaRPr>
          </a:p>
        </p:txBody>
      </p:sp>
      <p:sp>
        <p:nvSpPr>
          <p:cNvPr id="172"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3"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74"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75"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健身器材的安全性与维护</a:t>
            </a:r>
            <a:endParaRPr lang="en-US" sz="3600" b="0" strike="noStrike" spc="-1">
              <a:solidFill>
                <a:schemeClr val="dk1"/>
              </a:solidFill>
              <a:latin typeface="Arial"/>
            </a:endParaRPr>
          </a:p>
        </p:txBody>
      </p:sp>
      <p:sp>
        <p:nvSpPr>
          <p:cNvPr id="176"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7"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定期检查器材的安全性</a:t>
            </a:r>
            <a:endParaRPr lang="en-US" sz="2200" b="0" strike="noStrike" spc="-1">
              <a:solidFill>
                <a:srgbClr val="000000"/>
              </a:solidFill>
              <a:latin typeface="Arial"/>
            </a:endParaRPr>
          </a:p>
        </p:txBody>
      </p:sp>
      <p:sp>
        <p:nvSpPr>
          <p:cNvPr id="178"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定期检查健身器材的稳定性和结构，确保运动过程中不会出现安全隐患。</a:t>
            </a:r>
            <a:endParaRPr lang="en-US" sz="15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179"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人员防护措施</a:t>
            </a:r>
            <a:endParaRPr lang="en-US" sz="3600" b="0" strike="noStrike" spc="-1">
              <a:solidFill>
                <a:schemeClr val="dk1"/>
              </a:solidFill>
              <a:latin typeface="Arial"/>
            </a:endParaRPr>
          </a:p>
        </p:txBody>
      </p:sp>
      <p:sp>
        <p:nvSpPr>
          <p:cNvPr id="180"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保障员工的安全工作环境</a:t>
            </a:r>
            <a:endParaRPr lang="en-US" sz="1500" b="0" strike="noStrike" spc="-1">
              <a:solidFill>
                <a:srgbClr val="000000"/>
              </a:solidFill>
              <a:latin typeface="Arial"/>
            </a:endParaRPr>
          </a:p>
        </p:txBody>
      </p:sp>
      <p:sp>
        <p:nvSpPr>
          <p:cNvPr id="181"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员工穿着安全装备的要求</a:t>
            </a:r>
            <a:endParaRPr lang="en-US" sz="2200" b="0" strike="noStrike" spc="-1">
              <a:solidFill>
                <a:srgbClr val="000000"/>
              </a:solidFill>
              <a:latin typeface="Arial"/>
            </a:endParaRPr>
          </a:p>
        </p:txBody>
      </p:sp>
      <p:sp>
        <p:nvSpPr>
          <p:cNvPr id="182"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提醒健身者注意安全问题</a:t>
            </a:r>
            <a:endParaRPr lang="en-US" sz="1500" b="0" strike="noStrike" spc="-1">
              <a:solidFill>
                <a:srgbClr val="000000"/>
              </a:solidFill>
              <a:latin typeface="Arial"/>
            </a:endParaRPr>
          </a:p>
        </p:txBody>
      </p:sp>
      <p:sp>
        <p:nvSpPr>
          <p:cNvPr id="183"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健身者的安全须知</a:t>
            </a:r>
            <a:endParaRPr lang="en-US" sz="2200" b="0" strike="noStrike" spc="-1">
              <a:solidFill>
                <a:srgbClr val="000000"/>
              </a:solidFill>
              <a:latin typeface="Arial"/>
            </a:endParaRPr>
          </a:p>
        </p:txBody>
      </p:sp>
      <p:sp>
        <p:nvSpPr>
          <p:cNvPr id="184"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制定有效的安全防护措施</a:t>
            </a:r>
            <a:endParaRPr lang="en-US" sz="1500" b="0" strike="noStrike" spc="-1">
              <a:solidFill>
                <a:srgbClr val="000000"/>
              </a:solidFill>
              <a:latin typeface="Arial"/>
            </a:endParaRPr>
          </a:p>
        </p:txBody>
      </p:sp>
      <p:sp>
        <p:nvSpPr>
          <p:cNvPr id="185"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防止人员受伤的措施</a:t>
            </a:r>
            <a:endParaRPr lang="en-US" sz="2200" b="0" strike="noStrike" spc="-1">
              <a:solidFill>
                <a:srgbClr val="000000"/>
              </a:solidFill>
              <a:latin typeface="Arial"/>
            </a:endParaRPr>
          </a:p>
        </p:txBody>
      </p:sp>
      <p:sp>
        <p:nvSpPr>
          <p:cNvPr id="186"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87"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8"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环境安全管理</a:t>
            </a:r>
            <a:endParaRPr lang="en-US" sz="3600" b="0" strike="noStrike" spc="-1">
              <a:solidFill>
                <a:schemeClr val="dk1"/>
              </a:solidFill>
              <a:latin typeface="Arial"/>
            </a:endParaRPr>
          </a:p>
        </p:txBody>
      </p:sp>
      <p:sp>
        <p:nvSpPr>
          <p:cNvPr id="189"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定期检查场馆设施设备，确保安全可靠</a:t>
            </a:r>
            <a:endParaRPr lang="en-US" sz="2000" b="0" strike="noStrike" spc="-1">
              <a:solidFill>
                <a:srgbClr val="000000"/>
              </a:solidFill>
              <a:latin typeface="Arial"/>
            </a:endParaRPr>
          </a:p>
        </p:txBody>
      </p:sp>
      <p:sp>
        <p:nvSpPr>
          <p:cNvPr id="190"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场馆内的安全维护</a:t>
            </a:r>
            <a:endParaRPr lang="en-US" sz="3000" b="0" strike="noStrike" spc="-1">
              <a:solidFill>
                <a:srgbClr val="000000"/>
              </a:solidFill>
              <a:latin typeface="Arial"/>
            </a:endParaRPr>
          </a:p>
        </p:txBody>
      </p:sp>
      <p:sp>
        <p:nvSpPr>
          <p:cNvPr id="191"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92"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合理设置消防设备和出口，提高应急响应能力</a:t>
            </a:r>
            <a:endParaRPr lang="en-US" sz="2000" b="0" strike="noStrike" spc="-1">
              <a:solidFill>
                <a:srgbClr val="000000"/>
              </a:solidFill>
              <a:latin typeface="Arial"/>
            </a:endParaRPr>
          </a:p>
        </p:txBody>
      </p:sp>
      <p:sp>
        <p:nvSpPr>
          <p:cNvPr id="193"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消防设备和安全出口设置</a:t>
            </a:r>
            <a:endParaRPr lang="en-US" sz="3000" b="0" strike="noStrike" spc="-1">
              <a:solidFill>
                <a:srgbClr val="000000"/>
              </a:solidFill>
              <a:latin typeface="Arial"/>
            </a:endParaRPr>
          </a:p>
        </p:txBody>
      </p:sp>
      <p:sp>
        <p:nvSpPr>
          <p:cNvPr id="194"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95"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保持空气清新，提高运动效果</a:t>
            </a:r>
            <a:endParaRPr lang="en-US" sz="2000" b="0" strike="noStrike" spc="-1">
              <a:solidFill>
                <a:srgbClr val="000000"/>
              </a:solidFill>
              <a:latin typeface="Arial"/>
            </a:endParaRPr>
          </a:p>
        </p:txBody>
      </p:sp>
      <p:sp>
        <p:nvSpPr>
          <p:cNvPr id="196"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室内空气质量保障</a:t>
            </a:r>
            <a:endParaRPr lang="en-US" sz="3000" b="0" strike="noStrike" spc="-1">
              <a:solidFill>
                <a:srgbClr val="000000"/>
              </a:solidFill>
              <a:latin typeface="Arial"/>
            </a:endParaRPr>
          </a:p>
        </p:txBody>
      </p:sp>
      <p:sp>
        <p:nvSpPr>
          <p:cNvPr id="197"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34000"/>
          </a:blip>
          <a:stretch>
            <a:fillRect/>
          </a:stretch>
        </a:blipFill>
      </p:bgPr>
    </p:bg>
    <p:spTree>
      <p:nvGrpSpPr>
        <p:cNvPr id="1" name=""/>
        <p:cNvGrpSpPr/>
        <p:nvPr/>
      </p:nvGrpSpPr>
      <p:grpSpPr>
        <a:xfrm>
          <a:off x="0" y="0"/>
          <a:ext cx="0" cy="0"/>
        </a:xfrm>
      </p:grpSpPr>
      <p:sp>
        <p:nvSpPr>
          <p:cNvPr id="198"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总结</a:t>
            </a:r>
            <a:endParaRPr lang="en-US" sz="3600" b="0" strike="noStrike" spc="-1">
              <a:solidFill>
                <a:schemeClr val="dk1"/>
              </a:solidFill>
              <a:latin typeface="Arial"/>
            </a:endParaRPr>
          </a:p>
        </p:txBody>
      </p:sp>
      <p:sp>
        <p:nvSpPr>
          <p:cNvPr id="199"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体育健身场馆的安全设备与防护措施至关重要，能够有效预防事故发生，保障健身者和员工的安全。定期维护和检查设备，加强人员防护措施，以及环境安全管理是体育健身行业安全生产的重要保障措施。</a:t>
            </a:r>
            <a:endParaRPr lang="en-US" sz="2500" b="0" strike="noStrike" spc="-1">
              <a:solidFill>
                <a:srgbClr val="000000"/>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5000"/>
          </a:blip>
          <a:stretch>
            <a:fillRect/>
          </a:stretch>
        </a:blipFill>
      </p:bgPr>
    </p:bg>
    <p:spTree>
      <p:nvGrpSpPr>
        <p:cNvPr id="1" name=""/>
        <p:cNvGrpSpPr/>
        <p:nvPr/>
      </p:nvGrpSpPr>
      <p:grpSpPr>
        <a:xfrm>
          <a:off x="0" y="0"/>
          <a:ext cx="0" cy="0"/>
        </a:xfrm>
      </p:grpSpPr>
      <p:sp>
        <p:nvSpPr>
          <p:cNvPr id="200"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04</a:t>
            </a:r>
            <a:endParaRPr lang="en-US" sz="1800" b="0" strike="noStrike" spc="148">
              <a:solidFill>
                <a:schemeClr val="dk1">
                  <a:lumMod val="65000"/>
                  <a:lumOff val="35000"/>
                </a:schemeClr>
              </a:solidFill>
              <a:latin typeface="Arial"/>
            </a:endParaRPr>
          </a:p>
        </p:txBody>
      </p:sp>
      <p:sp>
        <p:nvSpPr>
          <p:cNvPr id="201"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第四章 事故应急管理</a:t>
            </a:r>
            <a:endParaRPr lang="en-US" sz="3600" b="0" strike="noStrike" spc="-1">
              <a:solidFill>
                <a:schemeClr val="dk1"/>
              </a:solidFill>
              <a:latin typeface="Arial"/>
            </a:endParaRPr>
          </a:p>
        </p:txBody>
      </p:sp>
      <p:sp>
        <p:nvSpPr>
          <p:cNvPr id="202"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https://d.book118.com/127110145011006055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130</Paragraphs>
  <Slides>22</Slides>
  <Notes>8</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22</vt:i4>
      </vt:variant>
    </vt:vector>
  </HeadingPairs>
  <TitlesOfParts>
    <vt:vector baseType="lpstr" size="30">
      <vt:lpstr>Arial</vt:lpstr>
      <vt:lpstr>Calibri</vt:lpstr>
      <vt:lpstr>微软雅黑</vt:lpstr>
      <vt:lpstr>Times New Roman</vt:lpstr>
      <vt:lpstr>Wingdings</vt:lpstr>
      <vt:lpstr>Symbol</vt:lpstr>
      <vt:lpstr>DejaVu Sans</vt:lpstr>
      <vt:lpstr>Office Theme</vt:lpstr>
      <vt:lpstr>体育健身行业安全生产规章制度培训</vt:lpstr>
      <vt:lpstr>目录</vt:lpstr>
      <vt:lpstr>第1章 体育健身行业安全生产规章制度培训</vt:lpstr>
      <vt:lpstr> </vt:lpstr>
      <vt:lpstr>体育健身行业安全生产的意义</vt:lpstr>
      <vt:lpstr>体育健身行业安全生产规章制度培训的目的</vt:lpstr>
      <vt:lpstr>体育健身行业安全生产规章制度培训的范围</vt:lpstr>
      <vt:lpstr>总结</vt:lpstr>
      <vt:lpstr>第2章 安全生产管理体系建设</vt:lpstr>
      <vt:lpstr>安全生产管理体系的构建</vt:lpstr>
      <vt:lpstr>安全生产管理体系的要素</vt:lpstr>
      <vt:lpstr>安全生产管理体系的持续改进</vt:lpstr>
      <vt:lpstr>安全生产管理体系的评估与认证</vt:lpstr>
      <vt:lpstr> </vt:lpstr>
      <vt:lpstr>第3章 安全设备与防护措施</vt:lpstr>
      <vt:lpstr> </vt:lpstr>
      <vt:lpstr>健身器材的安全性与维护</vt:lpstr>
      <vt:lpstr>人员防护措施</vt:lpstr>
      <vt:lpstr>环境安全管理</vt:lpstr>
      <vt:lpstr>总结</vt:lpstr>
      <vt:lpstr>第四章 事故应急管理</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2024-09-29T14:18:34.742</cp:lastPrinted>
  <dcterms:created xsi:type="dcterms:W3CDTF">2024-09-29T06:18:34Z</dcterms:created>
  <dcterms:modified xsi:type="dcterms:W3CDTF">2024-09-29T06:18:36Z</dcterms:modified>
</cp:coreProperties>
</file>