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D0336A0-75A6-466B-943E-A15CB8517F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C3E4B2-AB38-4646-ADF5-9C6A702E0E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540DA5A-7DA5-42EA-BC1C-7866BDB258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08DCF55-1D79-4C7E-8354-56F71F4FC9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88945E5-D678-4FEA-BC97-E39F00BB951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5B20B68-EB14-4993-9BF7-A092917FA82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B690C68-B6A1-4A45-8646-97AC38C3A5B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1E64A6-D760-4671-AB38-436A6CD24F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A670D2-83FB-4F20-912A-2BE256576E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8FBBF5-A467-4B75-AD5A-D35912019D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39E8A1-D64B-40B8-8D76-5F64E81AF8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4.png" /><Relationship Id="rId3" Type="http://schemas.openxmlformats.org/officeDocument/2006/relationships/image" Target="../media/image5.png" /><Relationship Id="rId4" Type="http://schemas.openxmlformats.org/officeDocument/2006/relationships/image" Target="../media/image6.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7.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8.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7131135111006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picture 1"/>
          <p:cNvPicPr>
            <a:picLocks noChangeAspect="1"/>
          </p:cNvPicPr>
          <p:nvPr/>
        </p:nvPicPr>
        <p:blipFill>
          <a:blip r:embed="rId2"/>
          <a:stretch>
            <a:fillRect/>
          </a:stretch>
        </p:blipFill>
        <p:spPr>
          <a:xfrm rot="21600000">
            <a:off x="0" y="0"/>
            <a:ext cx="12192000" cy="6858000"/>
          </a:xfrm>
          <a:prstGeom prst="rect">
            <a:avLst/>
          </a:prstGeom>
        </p:spPr>
      </p:pic>
      <p:sp>
        <p:nvSpPr>
          <p:cNvPr id="2" name="textbox 2"/>
          <p:cNvSpPr/>
          <p:nvPr/>
        </p:nvSpPr>
        <p:spPr>
          <a:xfrm>
            <a:off x="1014323" y="2000001"/>
            <a:ext cx="4615815" cy="161416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9930"/>
              </a:lnSpc>
            </a:pPr>
            <a:endParaRPr lang="Arial" altLang="Arial" sz="100"/>
          </a:p>
          <a:p>
            <a:pPr marL="12700" algn="l" rtl="0" eaLnBrk="0">
              <a:lnSpc>
                <a:spcPct val="83000"/>
              </a:lnSpc>
            </a:pPr>
            <a:r>
              <a:rPr sz="5100" spc="70">
                <a:ln w="12700" cap="flat" cmpd="sng">
                  <a:solidFill>
                    <a:srgbClr val="000000">
                      <a:alpha val="100000"/>
                    </a:srgbClr>
                  </a:solidFill>
                  <a:miter lim="0"/>
                </a:ln>
                <a:solidFill>
                  <a:srgbClr val="0084FF">
                    <a:alpha val="100000"/>
                  </a:srgbClr>
                </a:solidFill>
                <a:latin typeface="Microsoft YaHei"/>
                <a:ea typeface="Microsoft YaHei"/>
                <a:cs typeface="Microsoft YaHei"/>
              </a:rPr>
              <a:t>灰石活性分析</a:t>
            </a:r>
            <a:r>
              <a:rPr sz="5100" spc="20">
                <a:ln w="12700" cap="flat" cmpd="sng">
                  <a:solidFill>
                    <a:srgbClr val="000000">
                      <a:alpha val="100000"/>
                    </a:srgbClr>
                  </a:solidFill>
                  <a:miter lim="0"/>
                </a:ln>
                <a:solidFill>
                  <a:srgbClr val="0084FF">
                    <a:alpha val="100000"/>
                  </a:srgbClr>
                </a:solidFill>
                <a:latin typeface="Microsoft YaHei"/>
                <a:ea typeface="Microsoft YaHei"/>
                <a:cs typeface="Microsoft YaHei"/>
              </a:rPr>
              <a:t>报</a:t>
            </a:r>
            <a:endParaRPr lang="Microsoft YaHei" altLang="Microsoft YaHei" sz="5100"/>
          </a:p>
          <a:p>
            <a:pPr marL="18614" algn="l" rtl="0" eaLnBrk="0">
              <a:lnSpc>
                <a:spcPts val="7420"/>
              </a:lnSpc>
            </a:pPr>
            <a:r>
              <a:rPr sz="5100" spc="0">
                <a:ln w="12700" cap="flat" cmpd="sng">
                  <a:solidFill>
                    <a:srgbClr val="000000">
                      <a:alpha val="100000"/>
                    </a:srgbClr>
                  </a:solidFill>
                  <a:miter lim="0"/>
                </a:ln>
                <a:solidFill>
                  <a:srgbClr val="0084FF">
                    <a:alpha val="100000"/>
                  </a:srgbClr>
                </a:solidFill>
                <a:latin typeface="Microsoft YaHei"/>
                <a:ea typeface="Microsoft YaHei"/>
                <a:cs typeface="Microsoft YaHei"/>
              </a:rPr>
              <a:t>告</a:t>
            </a:r>
            <a:endParaRPr lang="Microsoft YaHei" altLang="Microsoft YaHei" sz="5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rect"/>
          <p:cNvSpPr/>
          <p:nvPr/>
        </p:nvSpPr>
        <p:spPr>
          <a:xfrm>
            <a:off x="0" y="0"/>
            <a:ext cx="12192000" cy="6858000"/>
          </a:xfrm>
          <a:prstGeom prst="rect">
            <a:avLst/>
          </a:prstGeom>
          <a:solidFill>
            <a:srgbClr val="D9EFFD">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2" name="group 2"/>
          <p:cNvGrpSpPr/>
          <p:nvPr/>
        </p:nvGrpSpPr>
        <p:grpSpPr>
          <a:xfrm rot="21600000">
            <a:off x="297488" y="810385"/>
            <a:ext cx="5298182" cy="5298185"/>
            <a:chExt cx="5298182" cy="5298185"/>
          </a:xfrm>
        </p:grpSpPr>
        <p:grpSp>
          <p:nvGrpSpPr>
            <p:cNvPr id="4" name="group 4"/>
            <p:cNvGrpSpPr/>
            <p:nvPr/>
          </p:nvGrpSpPr>
          <p:grpSpPr>
            <a:xfrm rot="21600000">
              <a:off x="0" y="0"/>
              <a:ext cx="5298182" cy="5298185"/>
              <a:chExt cx="5298182" cy="5298185"/>
            </a:xfrm>
          </p:grpSpPr>
          <p:sp>
            <p:nvSpPr>
              <p:cNvPr id="11" name="path"/>
              <p:cNvSpPr/>
              <p:nvPr/>
            </p:nvSpPr>
            <p:spPr>
              <a:xfrm>
                <a:off x="0" y="0"/>
                <a:ext cx="5298182" cy="5298185"/>
              </a:xfrm>
              <a:custGeom>
                <a:rect l="0" t="0" r="0" b="0"/>
                <a:pathLst>
                  <a:path w="8343" h="8343">
                    <a:moveTo>
                      <a:pt x="0" y="4171"/>
                    </a:moveTo>
                    <a:cubicBezTo>
                      <a:pt x="0" y="1867"/>
                      <a:pt x="1867" y="0"/>
                      <a:pt x="4171" y="0"/>
                    </a:cubicBezTo>
                    <a:lnTo>
                      <a:pt x="4171" y="0"/>
                    </a:lnTo>
                    <a:lnTo>
                      <a:pt x="4171" y="0"/>
                    </a:lnTo>
                    <a:lnTo>
                      <a:pt x="4171" y="0"/>
                    </a:lnTo>
                    <a:cubicBezTo>
                      <a:pt x="6475" y="0"/>
                      <a:pt x="8343" y="1867"/>
                      <a:pt x="8343" y="4171"/>
                    </a:cubicBezTo>
                    <a:lnTo>
                      <a:pt x="8343" y="4171"/>
                    </a:lnTo>
                    <a:cubicBezTo>
                      <a:pt x="8343" y="4171"/>
                      <a:pt x="8343" y="4171"/>
                      <a:pt x="8343" y="4171"/>
                    </a:cubicBezTo>
                    <a:lnTo>
                      <a:pt x="8343" y="4171"/>
                    </a:lnTo>
                    <a:lnTo>
                      <a:pt x="8343" y="4171"/>
                    </a:lnTo>
                    <a:lnTo>
                      <a:pt x="8343" y="4171"/>
                    </a:lnTo>
                    <a:cubicBezTo>
                      <a:pt x="8343" y="6475"/>
                      <a:pt x="6475" y="8343"/>
                      <a:pt x="4171" y="8343"/>
                    </a:cubicBezTo>
                    <a:lnTo>
                      <a:pt x="4171" y="8343"/>
                    </a:lnTo>
                    <a:lnTo>
                      <a:pt x="4171" y="8343"/>
                    </a:lnTo>
                    <a:lnTo>
                      <a:pt x="4171" y="8343"/>
                    </a:lnTo>
                    <a:cubicBezTo>
                      <a:pt x="1867" y="8343"/>
                      <a:pt x="0" y="6475"/>
                      <a:pt x="0" y="4171"/>
                    </a:cubicBezTo>
                    <a:lnTo>
                      <a:pt x="0" y="4171"/>
                    </a:lnTo>
                    <a:close/>
                  </a:path>
                </a:pathLst>
              </a:custGeom>
              <a:solidFill>
                <a:srgbClr val="0084FF">
                  <a:alpha val="14117"/>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 name="path"/>
              <p:cNvSpPr/>
              <p:nvPr/>
            </p:nvSpPr>
            <p:spPr>
              <a:xfrm>
                <a:off x="640909" y="640910"/>
                <a:ext cx="4016364" cy="4016367"/>
              </a:xfrm>
              <a:custGeom>
                <a:rect l="0" t="0" r="0" b="0"/>
                <a:pathLst>
                  <a:path w="6324" h="6324">
                    <a:moveTo>
                      <a:pt x="0" y="3162"/>
                    </a:moveTo>
                    <a:cubicBezTo>
                      <a:pt x="0" y="1415"/>
                      <a:pt x="1415" y="0"/>
                      <a:pt x="3162" y="0"/>
                    </a:cubicBezTo>
                    <a:lnTo>
                      <a:pt x="3162" y="0"/>
                    </a:lnTo>
                    <a:lnTo>
                      <a:pt x="3162" y="0"/>
                    </a:lnTo>
                    <a:lnTo>
                      <a:pt x="3162" y="0"/>
                    </a:lnTo>
                    <a:cubicBezTo>
                      <a:pt x="4909" y="0"/>
                      <a:pt x="6324" y="1415"/>
                      <a:pt x="6324" y="3162"/>
                    </a:cubicBezTo>
                    <a:lnTo>
                      <a:pt x="6324" y="3162"/>
                    </a:lnTo>
                    <a:cubicBezTo>
                      <a:pt x="6324" y="3162"/>
                      <a:pt x="6324" y="3162"/>
                      <a:pt x="6324" y="3162"/>
                    </a:cubicBezTo>
                    <a:lnTo>
                      <a:pt x="6324" y="3162"/>
                    </a:lnTo>
                    <a:lnTo>
                      <a:pt x="6324" y="3162"/>
                    </a:lnTo>
                    <a:lnTo>
                      <a:pt x="6324" y="3162"/>
                    </a:lnTo>
                    <a:cubicBezTo>
                      <a:pt x="6324" y="4909"/>
                      <a:pt x="4909" y="6324"/>
                      <a:pt x="3162" y="6324"/>
                    </a:cubicBezTo>
                    <a:lnTo>
                      <a:pt x="3162" y="6324"/>
                    </a:lnTo>
                    <a:lnTo>
                      <a:pt x="3162" y="6324"/>
                    </a:lnTo>
                    <a:lnTo>
                      <a:pt x="3162" y="6324"/>
                    </a:lnTo>
                    <a:cubicBezTo>
                      <a:pt x="1415" y="6324"/>
                      <a:pt x="0" y="4909"/>
                      <a:pt x="0" y="3162"/>
                    </a:cubicBezTo>
                    <a:lnTo>
                      <a:pt x="0" y="3162"/>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6" name="textbox 6"/>
            <p:cNvSpPr/>
            <p:nvPr/>
          </p:nvSpPr>
          <p:spPr>
            <a:xfrm>
              <a:off x="-12700" y="-12700"/>
              <a:ext cx="5323840" cy="543940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06000"/>
                </a:lnSpc>
              </a:pPr>
              <a:endParaRPr lang="Arial" altLang="Arial" sz="1000"/>
            </a:p>
            <a:p>
              <a:pPr algn="l" rtl="0" eaLnBrk="0">
                <a:lnSpc>
                  <a:spcPct val="106000"/>
                </a:lnSpc>
              </a:pPr>
              <a:endParaRPr lang="Arial" altLang="Arial" sz="1000"/>
            </a:p>
            <a:p>
              <a:pPr algn="l" rtl="0" eaLnBrk="0">
                <a:lnSpc>
                  <a:spcPct val="106000"/>
                </a:lnSpc>
              </a:pPr>
              <a:endParaRPr lang="Arial" altLang="Arial" sz="1000"/>
            </a:p>
            <a:p>
              <a:pPr algn="l" rtl="0" eaLnBrk="0">
                <a:lnSpc>
                  <a:spcPct val="106000"/>
                </a:lnSpc>
              </a:pPr>
              <a:endParaRPr lang="Arial" altLang="Arial" sz="1000"/>
            </a:p>
            <a:p>
              <a:pPr algn="l" rtl="0" eaLnBrk="0">
                <a:lnSpc>
                  <a:spcPct val="106000"/>
                </a:lnSpc>
              </a:pPr>
              <a:endParaRPr lang="Arial" altLang="Arial" sz="1000"/>
            </a:p>
            <a:p>
              <a:pPr algn="l" rtl="0" eaLnBrk="0">
                <a:lnSpc>
                  <a:spcPct val="106000"/>
                </a:lnSpc>
              </a:pPr>
              <a:endParaRPr lang="Arial" altLang="Arial" sz="1000"/>
            </a:p>
            <a:p>
              <a:pPr algn="l" rtl="0" eaLnBrk="0">
                <a:lnSpc>
                  <a:spcPct val="106000"/>
                </a:lnSpc>
              </a:pPr>
              <a:endParaRPr lang="Arial" altLang="Arial" sz="1000"/>
            </a:p>
            <a:p>
              <a:pPr algn="l" rtl="0" eaLnBrk="0">
                <a:lnSpc>
                  <a:spcPct val="106000"/>
                </a:lnSpc>
              </a:pPr>
              <a:endParaRPr lang="Arial" altLang="Arial" sz="1000"/>
            </a:p>
            <a:p>
              <a:pPr algn="l" rtl="0" eaLnBrk="0">
                <a:lnSpc>
                  <a:spcPct val="107000"/>
                </a:lnSpc>
              </a:pPr>
              <a:endParaRPr lang="Arial" altLang="Arial" sz="1000"/>
            </a:p>
            <a:p>
              <a:pPr algn="l" rtl="0" eaLnBrk="0">
                <a:lnSpc>
                  <a:spcPct val="107000"/>
                </a:lnSpc>
              </a:pPr>
              <a:endParaRPr lang="Arial" altLang="Arial" sz="1000"/>
            </a:p>
            <a:p>
              <a:pPr algn="l" rtl="0" eaLnBrk="0">
                <a:lnSpc>
                  <a:spcPct val="6247"/>
                </a:lnSpc>
              </a:pPr>
              <a:endParaRPr lang="Arial" altLang="Arial" sz="100"/>
            </a:p>
            <a:p>
              <a:pPr marL="2001270" algn="l" rtl="0" eaLnBrk="0">
                <a:lnSpc>
                  <a:spcPts val="3485"/>
                </a:lnSpc>
              </a:pPr>
              <a:r>
                <a:rPr sz="2700" spc="-20">
                  <a:solidFill>
                    <a:srgbClr val="FFFFFF">
                      <a:alpha val="100000"/>
                    </a:srgbClr>
                  </a:solidFill>
                  <a:latin typeface="Microsoft YaHei"/>
                  <a:ea typeface="Microsoft YaHei"/>
                  <a:cs typeface="Microsoft YaHei"/>
                </a:rPr>
                <a:t>conten</a:t>
              </a:r>
              <a:r>
                <a:rPr sz="2700" spc="-10">
                  <a:solidFill>
                    <a:srgbClr val="FFFFFF">
                      <a:alpha val="100000"/>
                    </a:srgbClr>
                  </a:solidFill>
                  <a:latin typeface="Microsoft YaHei"/>
                  <a:ea typeface="Microsoft YaHei"/>
                  <a:cs typeface="Microsoft YaHei"/>
                </a:rPr>
                <a:t>t</a:t>
              </a:r>
              <a:r>
                <a:rPr sz="2700" spc="0">
                  <a:solidFill>
                    <a:srgbClr val="FFFFFF">
                      <a:alpha val="100000"/>
                    </a:srgbClr>
                  </a:solidFill>
                  <a:latin typeface="Microsoft YaHei"/>
                  <a:ea typeface="Microsoft YaHei"/>
                  <a:cs typeface="Microsoft YaHei"/>
                </a:rPr>
                <a:t>s</a:t>
              </a:r>
              <a:endParaRPr lang="Microsoft YaHei" altLang="Microsoft YaHei" sz="2700"/>
            </a:p>
            <a:p>
              <a:pPr algn="l" rtl="0" eaLnBrk="0">
                <a:lnSpc>
                  <a:spcPct val="161000"/>
                </a:lnSpc>
              </a:pPr>
              <a:endParaRPr lang="Arial" altLang="Arial" sz="1000"/>
            </a:p>
            <a:p>
              <a:pPr algn="l" rtl="0" eaLnBrk="0">
                <a:lnSpc>
                  <a:spcPct val="100000"/>
                </a:lnSpc>
              </a:pPr>
              <a:endParaRPr lang="Arial" altLang="Arial" sz="1900"/>
            </a:p>
            <a:p>
              <a:pPr algn="l" rtl="0" eaLnBrk="0">
                <a:lnSpc>
                  <a:spcPct val="8902"/>
                </a:lnSpc>
              </a:pPr>
              <a:endParaRPr lang="Arial" altLang="Arial" sz="100"/>
            </a:p>
            <a:p>
              <a:pPr marL="1933457" algn="l" rtl="0" eaLnBrk="0">
                <a:lnSpc>
                  <a:spcPct val="89000"/>
                </a:lnSpc>
              </a:pPr>
              <a:r>
                <a:rPr sz="7600" spc="-200">
                  <a:ln w="22225" cap="flat" cmpd="sng">
                    <a:solidFill>
                      <a:srgbClr val="000000">
                        <a:alpha val="100000"/>
                      </a:srgbClr>
                    </a:solidFill>
                    <a:miter lim="0"/>
                  </a:ln>
                  <a:solidFill>
                    <a:srgbClr val="FFFFFF">
                      <a:alpha val="100000"/>
                    </a:srgbClr>
                  </a:solidFill>
                  <a:latin typeface="Microsoft YaHei"/>
                  <a:ea typeface="Microsoft YaHei"/>
                  <a:cs typeface="Microsoft YaHei"/>
                </a:rPr>
                <a:t>目</a:t>
              </a:r>
              <a:r>
                <a:rPr sz="7600" spc="-190">
                  <a:ln w="22225" cap="flat" cmpd="sng">
                    <a:solidFill>
                      <a:srgbClr val="000000">
                        <a:alpha val="100000"/>
                      </a:srgbClr>
                    </a:solidFill>
                    <a:miter lim="0"/>
                  </a:ln>
                  <a:solidFill>
                    <a:srgbClr val="FFFFFF">
                      <a:alpha val="100000"/>
                    </a:srgbClr>
                  </a:solidFill>
                  <a:latin typeface="Microsoft YaHei"/>
                  <a:ea typeface="Microsoft YaHei"/>
                  <a:cs typeface="Microsoft YaHei"/>
                </a:rPr>
                <a:t>录</a:t>
              </a:r>
              <a:endParaRPr lang="Microsoft YaHei" altLang="Microsoft YaHei" sz="7600"/>
            </a:p>
          </p:txBody>
        </p:sp>
      </p:grpSp>
      <p:sp>
        <p:nvSpPr>
          <p:cNvPr id="7" name="textbox 7"/>
          <p:cNvSpPr/>
          <p:nvPr/>
        </p:nvSpPr>
        <p:spPr>
          <a:xfrm>
            <a:off x="6050183" y="1935639"/>
            <a:ext cx="3565525" cy="310197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4855"/>
              </a:lnSpc>
            </a:pPr>
            <a:endParaRPr lang="Arial" altLang="Arial" sz="100"/>
          </a:p>
          <a:p>
            <a:pPr marL="12700" algn="l" rtl="0" eaLnBrk="0">
              <a:lnSpc>
                <a:spcPct val="90000"/>
              </a:lnSpc>
            </a:pPr>
            <a:r>
              <a:rPr sz="2400" spc="10">
                <a:solidFill>
                  <a:srgbClr val="0084FF">
                    <a:alpha val="100000"/>
                  </a:srgbClr>
                </a:solidFill>
                <a:latin typeface="Arial"/>
                <a:ea typeface="Arial"/>
                <a:cs typeface="Arial"/>
              </a:rPr>
              <a:t>• </a:t>
            </a:r>
            <a:r>
              <a:rPr sz="2400" spc="10">
                <a:ln w="6350" cap="flat" cmpd="sng">
                  <a:solidFill>
                    <a:srgbClr val="000000">
                      <a:alpha val="100000"/>
                    </a:srgbClr>
                  </a:solidFill>
                  <a:miter lim="0"/>
                </a:ln>
                <a:solidFill>
                  <a:srgbClr val="0084FF">
                    <a:alpha val="100000"/>
                  </a:srgbClr>
                </a:solidFill>
                <a:latin typeface="Microsoft YaHei"/>
                <a:ea typeface="Microsoft YaHei"/>
                <a:cs typeface="Microsoft YaHei"/>
              </a:rPr>
              <a:t>引</a:t>
            </a:r>
            <a:r>
              <a:rPr sz="2400" spc="0">
                <a:ln w="6350" cap="flat" cmpd="sng">
                  <a:solidFill>
                    <a:srgbClr val="000000">
                      <a:alpha val="100000"/>
                    </a:srgbClr>
                  </a:solidFill>
                  <a:miter lim="0"/>
                </a:ln>
                <a:solidFill>
                  <a:srgbClr val="0084FF">
                    <a:alpha val="100000"/>
                  </a:srgbClr>
                </a:solidFill>
                <a:latin typeface="Microsoft YaHei"/>
                <a:ea typeface="Microsoft YaHei"/>
                <a:cs typeface="Microsoft YaHei"/>
              </a:rPr>
              <a:t>言</a:t>
            </a:r>
            <a:endParaRPr lang="Microsoft YaHei" altLang="Microsoft YaHei" sz="2400"/>
          </a:p>
          <a:p>
            <a:pPr marL="12700" algn="l" rtl="0" eaLnBrk="0">
              <a:lnSpc>
                <a:spcPct val="91000"/>
              </a:lnSpc>
              <a:spcBef>
                <a:spcPts val="1705"/>
              </a:spcBef>
            </a:pPr>
            <a:r>
              <a:rPr sz="2400" spc="-10">
                <a:solidFill>
                  <a:srgbClr val="0084FF">
                    <a:alpha val="100000"/>
                  </a:srgbClr>
                </a:solidFill>
                <a:latin typeface="Arial"/>
                <a:ea typeface="Arial"/>
                <a:cs typeface="Arial"/>
              </a:rPr>
              <a:t>• </a:t>
            </a:r>
            <a:r>
              <a:rPr sz="2400" spc="-10">
                <a:ln w="6350" cap="flat" cmpd="sng">
                  <a:solidFill>
                    <a:srgbClr val="000000">
                      <a:alpha val="100000"/>
                    </a:srgbClr>
                  </a:solidFill>
                  <a:miter lim="0"/>
                </a:ln>
                <a:solidFill>
                  <a:srgbClr val="0084FF">
                    <a:alpha val="100000"/>
                  </a:srgbClr>
                </a:solidFill>
                <a:latin typeface="Microsoft YaHei"/>
                <a:ea typeface="Microsoft YaHei"/>
                <a:cs typeface="Microsoft YaHei"/>
              </a:rPr>
              <a:t>灰石</a:t>
            </a:r>
            <a:r>
              <a:rPr sz="2400" spc="0">
                <a:ln w="6350" cap="flat" cmpd="sng">
                  <a:solidFill>
                    <a:srgbClr val="000000">
                      <a:alpha val="100000"/>
                    </a:srgbClr>
                  </a:solidFill>
                  <a:miter lim="0"/>
                </a:ln>
                <a:solidFill>
                  <a:srgbClr val="0084FF">
                    <a:alpha val="100000"/>
                  </a:srgbClr>
                </a:solidFill>
                <a:latin typeface="Microsoft YaHei"/>
                <a:ea typeface="Microsoft YaHei"/>
                <a:cs typeface="Microsoft YaHei"/>
              </a:rPr>
              <a:t>活性测试方法与原理</a:t>
            </a:r>
            <a:endParaRPr lang="Microsoft YaHei" altLang="Microsoft YaHei" sz="2400"/>
          </a:p>
          <a:p>
            <a:pPr marL="12700" algn="l" rtl="0" eaLnBrk="0">
              <a:lnSpc>
                <a:spcPct val="91000"/>
              </a:lnSpc>
              <a:spcBef>
                <a:spcPts val="1692"/>
              </a:spcBef>
            </a:pPr>
            <a:r>
              <a:rPr sz="2400" spc="-10">
                <a:solidFill>
                  <a:srgbClr val="0084FF">
                    <a:alpha val="100000"/>
                  </a:srgbClr>
                </a:solidFill>
                <a:latin typeface="Arial"/>
                <a:ea typeface="Arial"/>
                <a:cs typeface="Arial"/>
              </a:rPr>
              <a:t>• </a:t>
            </a:r>
            <a:r>
              <a:rPr sz="2400" spc="-10">
                <a:ln w="6350" cap="flat" cmpd="sng">
                  <a:solidFill>
                    <a:srgbClr val="000000">
                      <a:alpha val="100000"/>
                    </a:srgbClr>
                  </a:solidFill>
                  <a:miter lim="0"/>
                </a:ln>
                <a:solidFill>
                  <a:srgbClr val="0084FF">
                    <a:alpha val="100000"/>
                  </a:srgbClr>
                </a:solidFill>
                <a:latin typeface="Microsoft YaHei"/>
                <a:ea typeface="Microsoft YaHei"/>
                <a:cs typeface="Microsoft YaHei"/>
              </a:rPr>
              <a:t>灰石</a:t>
            </a:r>
            <a:r>
              <a:rPr sz="2400" spc="0">
                <a:ln w="6350" cap="flat" cmpd="sng">
                  <a:solidFill>
                    <a:srgbClr val="000000">
                      <a:alpha val="100000"/>
                    </a:srgbClr>
                  </a:solidFill>
                  <a:miter lim="0"/>
                </a:ln>
                <a:solidFill>
                  <a:srgbClr val="0084FF">
                    <a:alpha val="100000"/>
                  </a:srgbClr>
                </a:solidFill>
                <a:latin typeface="Microsoft YaHei"/>
                <a:ea typeface="Microsoft YaHei"/>
                <a:cs typeface="Microsoft YaHei"/>
              </a:rPr>
              <a:t>活性测试结果分析</a:t>
            </a:r>
            <a:endParaRPr lang="Microsoft YaHei" altLang="Microsoft YaHei" sz="2400"/>
          </a:p>
          <a:p>
            <a:pPr marL="12700" algn="l" rtl="0" eaLnBrk="0">
              <a:lnSpc>
                <a:spcPct val="91000"/>
              </a:lnSpc>
              <a:spcBef>
                <a:spcPts val="1714"/>
              </a:spcBef>
            </a:pPr>
            <a:r>
              <a:rPr sz="2400" spc="-10">
                <a:solidFill>
                  <a:srgbClr val="0084FF">
                    <a:alpha val="100000"/>
                  </a:srgbClr>
                </a:solidFill>
                <a:latin typeface="Arial"/>
                <a:ea typeface="Arial"/>
                <a:cs typeface="Arial"/>
              </a:rPr>
              <a:t>• </a:t>
            </a:r>
            <a:r>
              <a:rPr sz="2400" spc="-10">
                <a:ln w="6350" cap="flat" cmpd="sng">
                  <a:solidFill>
                    <a:srgbClr val="000000">
                      <a:alpha val="100000"/>
                    </a:srgbClr>
                  </a:solidFill>
                  <a:miter lim="0"/>
                </a:ln>
                <a:solidFill>
                  <a:srgbClr val="0084FF">
                    <a:alpha val="100000"/>
                  </a:srgbClr>
                </a:solidFill>
                <a:latin typeface="Microsoft YaHei"/>
                <a:ea typeface="Microsoft YaHei"/>
                <a:cs typeface="Microsoft YaHei"/>
              </a:rPr>
              <a:t>灰石</a:t>
            </a:r>
            <a:r>
              <a:rPr sz="2400" spc="0">
                <a:ln w="6350" cap="flat" cmpd="sng">
                  <a:solidFill>
                    <a:srgbClr val="000000">
                      <a:alpha val="100000"/>
                    </a:srgbClr>
                  </a:solidFill>
                  <a:miter lim="0"/>
                </a:ln>
                <a:solidFill>
                  <a:srgbClr val="0084FF">
                    <a:alpha val="100000"/>
                  </a:srgbClr>
                </a:solidFill>
                <a:latin typeface="Microsoft YaHei"/>
                <a:ea typeface="Microsoft YaHei"/>
                <a:cs typeface="Microsoft YaHei"/>
              </a:rPr>
              <a:t>活性影响因素探讨</a:t>
            </a:r>
            <a:endParaRPr lang="Microsoft YaHei" altLang="Microsoft YaHei" sz="2400"/>
          </a:p>
          <a:p>
            <a:pPr marL="12700" algn="l" rtl="0" eaLnBrk="0">
              <a:lnSpc>
                <a:spcPct val="91000"/>
              </a:lnSpc>
              <a:spcBef>
                <a:spcPts val="1690"/>
              </a:spcBef>
            </a:pPr>
            <a:r>
              <a:rPr sz="2400" spc="-10">
                <a:solidFill>
                  <a:srgbClr val="0084FF">
                    <a:alpha val="100000"/>
                  </a:srgbClr>
                </a:solidFill>
                <a:latin typeface="Arial"/>
                <a:ea typeface="Arial"/>
                <a:cs typeface="Arial"/>
              </a:rPr>
              <a:t>• </a:t>
            </a:r>
            <a:r>
              <a:rPr sz="2400" spc="-10">
                <a:ln w="6350" cap="flat" cmpd="sng">
                  <a:solidFill>
                    <a:srgbClr val="000000">
                      <a:alpha val="100000"/>
                    </a:srgbClr>
                  </a:solidFill>
                  <a:miter lim="0"/>
                </a:ln>
                <a:solidFill>
                  <a:srgbClr val="0084FF">
                    <a:alpha val="100000"/>
                  </a:srgbClr>
                </a:solidFill>
                <a:latin typeface="Microsoft YaHei"/>
                <a:ea typeface="Microsoft YaHei"/>
                <a:cs typeface="Microsoft YaHei"/>
              </a:rPr>
              <a:t>灰石</a:t>
            </a:r>
            <a:r>
              <a:rPr sz="2400" spc="0">
                <a:ln w="6350" cap="flat" cmpd="sng">
                  <a:solidFill>
                    <a:srgbClr val="000000">
                      <a:alpha val="100000"/>
                    </a:srgbClr>
                  </a:solidFill>
                  <a:miter lim="0"/>
                </a:ln>
                <a:solidFill>
                  <a:srgbClr val="0084FF">
                    <a:alpha val="100000"/>
                  </a:srgbClr>
                </a:solidFill>
                <a:latin typeface="Microsoft YaHei"/>
                <a:ea typeface="Microsoft YaHei"/>
                <a:cs typeface="Microsoft YaHei"/>
              </a:rPr>
              <a:t>活性优化建议与措施</a:t>
            </a:r>
            <a:endParaRPr lang="Microsoft YaHei" altLang="Microsoft YaHei" sz="2400"/>
          </a:p>
          <a:p>
            <a:pPr algn="l" rtl="0" eaLnBrk="0">
              <a:lnSpc>
                <a:spcPct val="102000"/>
              </a:lnSpc>
            </a:pPr>
            <a:endParaRPr lang="Arial" altLang="Arial" sz="1400"/>
          </a:p>
          <a:p>
            <a:pPr marL="12700" algn="l" rtl="0" eaLnBrk="0">
              <a:lnSpc>
                <a:spcPct val="91000"/>
              </a:lnSpc>
              <a:spcBef>
                <a:spcPts val="3"/>
              </a:spcBef>
            </a:pPr>
            <a:r>
              <a:rPr sz="2400" spc="-10">
                <a:solidFill>
                  <a:srgbClr val="0084FF">
                    <a:alpha val="100000"/>
                  </a:srgbClr>
                </a:solidFill>
                <a:latin typeface="Arial"/>
                <a:ea typeface="Arial"/>
                <a:cs typeface="Arial"/>
              </a:rPr>
              <a:t>• </a:t>
            </a:r>
            <a:r>
              <a:rPr sz="2400" spc="-10">
                <a:ln w="6350" cap="flat" cmpd="sng">
                  <a:solidFill>
                    <a:srgbClr val="000000">
                      <a:alpha val="100000"/>
                    </a:srgbClr>
                  </a:solidFill>
                  <a:miter lim="0"/>
                </a:ln>
                <a:solidFill>
                  <a:srgbClr val="0084FF">
                    <a:alpha val="100000"/>
                  </a:srgbClr>
                </a:solidFill>
                <a:latin typeface="Microsoft YaHei"/>
                <a:ea typeface="Microsoft YaHei"/>
                <a:cs typeface="Microsoft YaHei"/>
              </a:rPr>
              <a:t>总结</a:t>
            </a:r>
            <a:r>
              <a:rPr sz="2400" spc="0">
                <a:ln w="6350" cap="flat" cmpd="sng">
                  <a:solidFill>
                    <a:srgbClr val="000000">
                      <a:alpha val="100000"/>
                    </a:srgbClr>
                  </a:solidFill>
                  <a:miter lim="0"/>
                </a:ln>
                <a:solidFill>
                  <a:srgbClr val="0084FF">
                    <a:alpha val="100000"/>
                  </a:srgbClr>
                </a:solidFill>
                <a:latin typeface="Microsoft YaHei"/>
                <a:ea typeface="Microsoft YaHei"/>
                <a:cs typeface="Microsoft YaHei"/>
              </a:rPr>
              <a:t>与展望</a:t>
            </a:r>
            <a:endParaRPr lang="Microsoft YaHei" altLang="Microsoft YaHei" sz="2400"/>
          </a:p>
        </p:txBody>
      </p:sp>
      <p:sp>
        <p:nvSpPr>
          <p:cNvPr id="8" name="rect"/>
          <p:cNvSpPr/>
          <p:nvPr/>
        </p:nvSpPr>
        <p:spPr>
          <a:xfrm>
            <a:off x="11307389" y="332231"/>
            <a:ext cx="518849" cy="86430"/>
          </a:xfrm>
          <a:prstGeom prst="rect">
            <a:avLst/>
          </a:pr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rect"/>
          <p:cNvSpPr/>
          <p:nvPr/>
        </p:nvSpPr>
        <p:spPr>
          <a:xfrm>
            <a:off x="11307389" y="508549"/>
            <a:ext cx="518849" cy="86429"/>
          </a:xfrm>
          <a:prstGeom prst="rect">
            <a:avLst/>
          </a:pr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 name="rect"/>
          <p:cNvSpPr/>
          <p:nvPr/>
        </p:nvSpPr>
        <p:spPr>
          <a:xfrm>
            <a:off x="11307389" y="684869"/>
            <a:ext cx="518849" cy="86429"/>
          </a:xfrm>
          <a:prstGeom prst="rect">
            <a:avLst/>
          </a:pr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1" name="picture 11"/>
          <p:cNvPicPr>
            <a:picLocks noChangeAspect="1"/>
          </p:cNvPicPr>
          <p:nvPr/>
        </p:nvPicPr>
        <p:blipFill>
          <a:blip r:embed="rId2"/>
          <a:stretch>
            <a:fillRect/>
          </a:stretch>
        </p:blipFill>
        <p:spPr>
          <a:xfrm rot="21600000">
            <a:off x="0" y="0"/>
            <a:ext cx="12192000" cy="6858000"/>
          </a:xfrm>
          <a:prstGeom prst="rect">
            <a:avLst/>
          </a:prstGeom>
        </p:spPr>
      </p:pic>
      <p:sp>
        <p:nvSpPr>
          <p:cNvPr id="12" name="textbox 12"/>
          <p:cNvSpPr/>
          <p:nvPr/>
        </p:nvSpPr>
        <p:spPr>
          <a:xfrm>
            <a:off x="5501980" y="931432"/>
            <a:ext cx="1213485" cy="142049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68286"/>
              </a:lnSpc>
            </a:pPr>
            <a:endParaRPr lang="Arial" altLang="Arial" sz="100"/>
          </a:p>
          <a:p>
            <a:pPr marL="31784" algn="l" rtl="0" eaLnBrk="0">
              <a:lnSpc>
                <a:spcPct val="86000"/>
              </a:lnSpc>
            </a:pPr>
            <a:r>
              <a:rPr sz="7600" spc="120">
                <a:ln w="22225" cap="flat" cmpd="sng">
                  <a:solidFill>
                    <a:srgbClr val="000000">
                      <a:alpha val="100000"/>
                    </a:srgbClr>
                  </a:solidFill>
                  <a:miter lim="0"/>
                </a:ln>
                <a:solidFill>
                  <a:srgbClr val="F4F7FF">
                    <a:alpha val="100000"/>
                  </a:srgbClr>
                </a:solidFill>
                <a:latin typeface="Microsoft YaHei"/>
                <a:ea typeface="Microsoft YaHei"/>
                <a:cs typeface="Microsoft YaHei"/>
              </a:rPr>
              <a:t>0</a:t>
            </a:r>
            <a:r>
              <a:rPr sz="7600" spc="100">
                <a:ln w="22225" cap="flat" cmpd="sng">
                  <a:solidFill>
                    <a:srgbClr val="000000">
                      <a:alpha val="100000"/>
                    </a:srgbClr>
                  </a:solidFill>
                  <a:miter lim="0"/>
                </a:ln>
                <a:solidFill>
                  <a:srgbClr val="F4F7FF">
                    <a:alpha val="100000"/>
                  </a:srgbClr>
                </a:solidFill>
                <a:latin typeface="Microsoft YaHei"/>
                <a:ea typeface="Microsoft YaHei"/>
                <a:cs typeface="Microsoft YaHei"/>
              </a:rPr>
              <a:t>1</a:t>
            </a:r>
            <a:endParaRPr lang="Microsoft YaHei" altLang="Microsoft YaHei" sz="7600"/>
          </a:p>
          <a:p>
            <a:pPr algn="l" rtl="0" eaLnBrk="0">
              <a:lnSpc>
                <a:spcPct val="104000"/>
              </a:lnSpc>
            </a:pPr>
            <a:endParaRPr lang="Arial" altLang="Arial" sz="1300"/>
          </a:p>
          <a:p>
            <a:pPr marL="12700" algn="l" rtl="0" eaLnBrk="0">
              <a:lnSpc>
                <a:spcPct val="85000"/>
              </a:lnSpc>
              <a:spcBef>
                <a:spcPts val="4"/>
              </a:spcBef>
            </a:pPr>
            <a:r>
              <a:rPr sz="1500" spc="40">
                <a:ln w="3175" cap="flat" cmpd="sng">
                  <a:solidFill>
                    <a:srgbClr val="000000">
                      <a:alpha val="100000"/>
                    </a:srgbClr>
                  </a:solidFill>
                  <a:miter lim="0"/>
                </a:ln>
                <a:solidFill>
                  <a:srgbClr val="0063BF">
                    <a:alpha val="100000"/>
                  </a:srgbClr>
                </a:solidFill>
                <a:latin typeface="Microsoft YaHei"/>
                <a:ea typeface="Microsoft YaHei"/>
                <a:cs typeface="Microsoft YaHei"/>
              </a:rPr>
              <a:t>CATALOGU</a:t>
            </a:r>
            <a:r>
              <a:rPr sz="1500" spc="0">
                <a:ln w="3175" cap="flat" cmpd="sng">
                  <a:solidFill>
                    <a:srgbClr val="000000">
                      <a:alpha val="100000"/>
                    </a:srgbClr>
                  </a:solidFill>
                  <a:miter lim="0"/>
                </a:ln>
                <a:solidFill>
                  <a:srgbClr val="0063BF">
                    <a:alpha val="100000"/>
                  </a:srgbClr>
                </a:solidFill>
                <a:latin typeface="Microsoft YaHei"/>
                <a:ea typeface="Microsoft YaHei"/>
                <a:cs typeface="Microsoft YaHei"/>
              </a:rPr>
              <a:t>E</a:t>
            </a:r>
            <a:endParaRPr lang="Microsoft YaHei" altLang="Microsoft YaHei" sz="1500"/>
          </a:p>
        </p:txBody>
      </p:sp>
      <p:sp>
        <p:nvSpPr>
          <p:cNvPr id="13" name="textbox 13"/>
          <p:cNvSpPr/>
          <p:nvPr/>
        </p:nvSpPr>
        <p:spPr>
          <a:xfrm>
            <a:off x="5624727" y="3551983"/>
            <a:ext cx="970280" cy="5524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944"/>
              </a:lnSpc>
            </a:pPr>
            <a:endParaRPr lang="Arial" altLang="Arial" sz="100"/>
          </a:p>
          <a:p>
            <a:pPr marL="12700" algn="l" rtl="0" eaLnBrk="0">
              <a:lnSpc>
                <a:spcPct val="91000"/>
              </a:lnSpc>
            </a:pPr>
            <a:r>
              <a:rPr sz="3800" spc="-50">
                <a:ln w="9525" cap="flat" cmpd="sng">
                  <a:solidFill>
                    <a:srgbClr val="000000">
                      <a:alpha val="100000"/>
                    </a:srgbClr>
                  </a:solidFill>
                  <a:miter lim="0"/>
                </a:ln>
                <a:solidFill>
                  <a:srgbClr val="0084FF">
                    <a:alpha val="100000"/>
                  </a:srgbClr>
                </a:solidFill>
                <a:latin typeface="Microsoft YaHei"/>
                <a:ea typeface="Microsoft YaHei"/>
                <a:cs typeface="Microsoft YaHei"/>
              </a:rPr>
              <a:t>引</a:t>
            </a:r>
            <a:r>
              <a:rPr sz="3800" spc="-40">
                <a:ln w="9525" cap="flat" cmpd="sng">
                  <a:solidFill>
                    <a:srgbClr val="000000">
                      <a:alpha val="100000"/>
                    </a:srgbClr>
                  </a:solidFill>
                  <a:miter lim="0"/>
                </a:ln>
                <a:solidFill>
                  <a:srgbClr val="0084FF">
                    <a:alpha val="100000"/>
                  </a:srgbClr>
                </a:solidFill>
                <a:latin typeface="Microsoft YaHei"/>
                <a:ea typeface="Microsoft YaHei"/>
                <a:cs typeface="Microsoft YaHei"/>
              </a:rPr>
              <a:t>言</a:t>
            </a:r>
            <a:endParaRPr lang="Microsoft YaHei" altLang="Microsoft YaHei" sz="38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4" name="picture 14"/>
          <p:cNvPicPr>
            <a:picLocks noChangeAspect="1"/>
          </p:cNvPicPr>
          <p:nvPr/>
        </p:nvPicPr>
        <p:blipFill>
          <a:blip r:embed="rId2"/>
          <a:stretch>
            <a:fillRect/>
          </a:stretch>
        </p:blipFill>
        <p:spPr>
          <a:xfrm rot="21600000">
            <a:off x="0" y="0"/>
            <a:ext cx="12192000" cy="6858000"/>
          </a:xfrm>
          <a:prstGeom prst="rect">
            <a:avLst/>
          </a:prstGeom>
        </p:spPr>
      </p:pic>
      <p:sp>
        <p:nvSpPr>
          <p:cNvPr id="15" name="textbox 15"/>
          <p:cNvSpPr/>
          <p:nvPr/>
        </p:nvSpPr>
        <p:spPr>
          <a:xfrm>
            <a:off x="466495" y="3766753"/>
            <a:ext cx="3974465" cy="2473325"/>
          </a:xfrm>
          <a:prstGeom prst="rect">
            <a:avLst/>
          </a:prstGeom>
          <a:solidFill>
            <a:srgbClr val="0063BF">
              <a:alpha val="76862"/>
            </a:srgbClr>
          </a:solidFill>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83000"/>
              </a:lnSpc>
            </a:pPr>
            <a:endParaRPr lang="Arial" altLang="Arial" sz="1000"/>
          </a:p>
          <a:p>
            <a:pPr algn="l" rtl="0" eaLnBrk="0">
              <a:lnSpc>
                <a:spcPct val="9592"/>
              </a:lnSpc>
            </a:pPr>
            <a:endParaRPr lang="Arial" altLang="Arial" sz="100"/>
          </a:p>
          <a:p>
            <a:pPr marL="230468" algn="l" rtl="0" eaLnBrk="0">
              <a:lnSpc>
                <a:spcPct val="94000"/>
              </a:lnSpc>
            </a:pPr>
            <a:r>
              <a:rPr sz="1500" spc="70">
                <a:ln w="3175" cap="flat" cmpd="sng">
                  <a:solidFill>
                    <a:srgbClr val="000000">
                      <a:alpha val="100000"/>
                    </a:srgbClr>
                  </a:solidFill>
                  <a:miter lim="0"/>
                </a:ln>
                <a:solidFill>
                  <a:srgbClr val="FFFFFF">
                    <a:alpha val="100000"/>
                  </a:srgbClr>
                </a:solidFill>
                <a:latin typeface="Microsoft YaHei"/>
                <a:ea typeface="Microsoft YaHei"/>
                <a:cs typeface="Microsoft YaHei"/>
              </a:rPr>
              <a:t>背</a:t>
            </a:r>
            <a:r>
              <a:rPr sz="1500" spc="50">
                <a:ln w="3175" cap="flat" cmpd="sng">
                  <a:solidFill>
                    <a:srgbClr val="000000">
                      <a:alpha val="100000"/>
                    </a:srgbClr>
                  </a:solidFill>
                  <a:miter lim="0"/>
                </a:ln>
                <a:solidFill>
                  <a:srgbClr val="FFFFFF">
                    <a:alpha val="100000"/>
                  </a:srgbClr>
                </a:solidFill>
                <a:latin typeface="Microsoft YaHei"/>
                <a:ea typeface="Microsoft YaHei"/>
                <a:cs typeface="Microsoft YaHei"/>
              </a:rPr>
              <a:t>景</a:t>
            </a:r>
            <a:endParaRPr lang="Microsoft YaHei" altLang="Microsoft YaHei" sz="1500"/>
          </a:p>
          <a:p>
            <a:pPr marL="228553" algn="l" rtl="0" eaLnBrk="0">
              <a:lnSpc>
                <a:spcPct val="85000"/>
              </a:lnSpc>
              <a:spcBef>
                <a:spcPts val="1524"/>
              </a:spcBef>
            </a:pPr>
            <a:r>
              <a:rPr sz="1300" spc="50">
                <a:solidFill>
                  <a:srgbClr val="FFFFFF">
                    <a:alpha val="100000"/>
                  </a:srgbClr>
                </a:solidFill>
                <a:latin typeface="Microsoft YaHei"/>
                <a:ea typeface="Microsoft YaHei"/>
                <a:cs typeface="Microsoft YaHei"/>
              </a:rPr>
              <a:t>灰石作为一种常见的建筑材料，其</a:t>
            </a:r>
            <a:r>
              <a:rPr sz="1300" spc="30">
                <a:solidFill>
                  <a:srgbClr val="FFFFFF">
                    <a:alpha val="100000"/>
                  </a:srgbClr>
                </a:solidFill>
                <a:latin typeface="Microsoft YaHei"/>
                <a:ea typeface="Microsoft YaHei"/>
                <a:cs typeface="Microsoft YaHei"/>
              </a:rPr>
              <a:t>活</a:t>
            </a:r>
            <a:endParaRPr lang="Microsoft YaHei" altLang="Microsoft YaHei" sz="1300"/>
          </a:p>
          <a:p>
            <a:pPr marL="228725" algn="l" rtl="0" eaLnBrk="0">
              <a:lnSpc>
                <a:spcPts val="2429"/>
              </a:lnSpc>
            </a:pPr>
            <a:r>
              <a:rPr sz="1300" spc="50">
                <a:solidFill>
                  <a:srgbClr val="FFFFFF">
                    <a:alpha val="100000"/>
                  </a:srgbClr>
                </a:solidFill>
                <a:latin typeface="Microsoft YaHei"/>
                <a:ea typeface="Microsoft YaHei"/>
                <a:cs typeface="Microsoft YaHei"/>
              </a:rPr>
              <a:t>性对于材料性能和使用寿命具有重</a:t>
            </a:r>
            <a:r>
              <a:rPr sz="1300" spc="30">
                <a:solidFill>
                  <a:srgbClr val="FFFFFF">
                    <a:alpha val="100000"/>
                  </a:srgbClr>
                </a:solidFill>
                <a:latin typeface="Microsoft YaHei"/>
                <a:ea typeface="Microsoft YaHei"/>
                <a:cs typeface="Microsoft YaHei"/>
              </a:rPr>
              <a:t>要</a:t>
            </a:r>
            <a:endParaRPr lang="Microsoft YaHei" altLang="Microsoft YaHei" sz="1300"/>
          </a:p>
          <a:p>
            <a:pPr marL="228896" algn="l" rtl="0" eaLnBrk="0">
              <a:lnSpc>
                <a:spcPts val="2428"/>
              </a:lnSpc>
            </a:pPr>
            <a:r>
              <a:rPr sz="1300" spc="50">
                <a:solidFill>
                  <a:srgbClr val="FFFFFF">
                    <a:alpha val="100000"/>
                  </a:srgbClr>
                </a:solidFill>
                <a:latin typeface="Microsoft YaHei"/>
                <a:ea typeface="Microsoft YaHei"/>
                <a:cs typeface="Microsoft YaHei"/>
              </a:rPr>
              <a:t>影响。随着科技的不断发展，对灰</a:t>
            </a:r>
            <a:r>
              <a:rPr sz="1300" spc="30">
                <a:solidFill>
                  <a:srgbClr val="FFFFFF">
                    <a:alpha val="100000"/>
                  </a:srgbClr>
                </a:solidFill>
                <a:latin typeface="Microsoft YaHei"/>
                <a:ea typeface="Microsoft YaHei"/>
                <a:cs typeface="Microsoft YaHei"/>
              </a:rPr>
              <a:t>石</a:t>
            </a:r>
            <a:endParaRPr lang="Microsoft YaHei" altLang="Microsoft YaHei" sz="1300"/>
          </a:p>
          <a:p>
            <a:pPr marL="227868" algn="l" rtl="0" eaLnBrk="0">
              <a:lnSpc>
                <a:spcPts val="2424"/>
              </a:lnSpc>
            </a:pPr>
            <a:r>
              <a:rPr sz="1300" spc="-40">
                <a:solidFill>
                  <a:srgbClr val="FFFFFF">
                    <a:alpha val="100000"/>
                  </a:srgbClr>
                </a:solidFill>
                <a:latin typeface="Microsoft YaHei"/>
                <a:ea typeface="Microsoft YaHei"/>
                <a:cs typeface="Microsoft YaHei"/>
              </a:rPr>
              <a:t>活性的研究也日益深</a:t>
            </a:r>
            <a:r>
              <a:rPr sz="1300" spc="0">
                <a:solidFill>
                  <a:srgbClr val="FFFFFF">
                    <a:alpha val="100000"/>
                  </a:srgbClr>
                </a:solidFill>
                <a:latin typeface="Microsoft YaHei"/>
                <a:ea typeface="Microsoft YaHei"/>
                <a:cs typeface="Microsoft YaHei"/>
              </a:rPr>
              <a:t>入。</a:t>
            </a:r>
            <a:endParaRPr lang="Microsoft YaHei" altLang="Microsoft YaHei" sz="1300"/>
          </a:p>
        </p:txBody>
      </p:sp>
      <p:sp>
        <p:nvSpPr>
          <p:cNvPr id="16" name="textbox 16"/>
          <p:cNvSpPr/>
          <p:nvPr/>
        </p:nvSpPr>
        <p:spPr>
          <a:xfrm>
            <a:off x="644421" y="1462140"/>
            <a:ext cx="2766695" cy="131381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440"/>
              </a:lnSpc>
            </a:pPr>
            <a:endParaRPr lang="Arial" altLang="Arial" sz="100"/>
          </a:p>
          <a:p>
            <a:pPr marL="33645" algn="l" rtl="0" eaLnBrk="0">
              <a:lnSpc>
                <a:spcPct val="95000"/>
              </a:lnSpc>
            </a:pPr>
            <a:r>
              <a:rPr sz="1500" spc="-10">
                <a:ln w="3175" cap="flat" cmpd="sng">
                  <a:solidFill>
                    <a:srgbClr val="000000">
                      <a:alpha val="100000"/>
                    </a:srgbClr>
                  </a:solidFill>
                  <a:miter lim="0"/>
                </a:ln>
                <a:solidFill>
                  <a:srgbClr val="0084FF">
                    <a:alpha val="100000"/>
                  </a:srgbClr>
                </a:solidFill>
                <a:latin typeface="Microsoft YaHei"/>
                <a:ea typeface="Microsoft YaHei"/>
                <a:cs typeface="Microsoft YaHei"/>
              </a:rPr>
              <a:t>目的</a:t>
            </a:r>
            <a:endParaRPr lang="Microsoft YaHei" altLang="Microsoft YaHei" sz="1500"/>
          </a:p>
          <a:p>
            <a:pPr algn="l" rtl="0" eaLnBrk="0">
              <a:lnSpc>
                <a:spcPct val="144000"/>
              </a:lnSpc>
            </a:pPr>
            <a:endParaRPr lang="Arial" altLang="Arial" sz="1000"/>
          </a:p>
          <a:p>
            <a:pPr marL="13385" algn="l" rtl="0" eaLnBrk="0">
              <a:lnSpc>
                <a:spcPct val="94000"/>
              </a:lnSpc>
              <a:spcBef>
                <a:spcPts val="401"/>
              </a:spcBef>
            </a:pPr>
            <a:r>
              <a:rPr sz="1300" spc="50">
                <a:solidFill>
                  <a:srgbClr val="000000">
                    <a:alpha val="100000"/>
                  </a:srgbClr>
                </a:solidFill>
                <a:latin typeface="Microsoft YaHei"/>
                <a:ea typeface="Microsoft YaHei"/>
                <a:cs typeface="Microsoft YaHei"/>
              </a:rPr>
              <a:t>本报告旨在分析灰石的活性，评估</a:t>
            </a:r>
            <a:r>
              <a:rPr sz="1300" spc="20">
                <a:solidFill>
                  <a:srgbClr val="000000">
                    <a:alpha val="100000"/>
                  </a:srgbClr>
                </a:solidFill>
                <a:latin typeface="Microsoft YaHei"/>
                <a:ea typeface="Microsoft YaHei"/>
                <a:cs typeface="Microsoft YaHei"/>
              </a:rPr>
              <a:t>其</a:t>
            </a:r>
            <a:endParaRPr lang="Microsoft YaHei" altLang="Microsoft YaHei" sz="1300"/>
          </a:p>
          <a:p>
            <a:pPr marL="12700" algn="l" rtl="0" eaLnBrk="0">
              <a:lnSpc>
                <a:spcPct val="94000"/>
              </a:lnSpc>
              <a:spcBef>
                <a:spcPts val="964"/>
              </a:spcBef>
            </a:pPr>
            <a:r>
              <a:rPr sz="1300" spc="50">
                <a:solidFill>
                  <a:srgbClr val="000000">
                    <a:alpha val="100000"/>
                  </a:srgbClr>
                </a:solidFill>
                <a:latin typeface="Microsoft YaHei"/>
                <a:ea typeface="Microsoft YaHei"/>
                <a:cs typeface="Microsoft YaHei"/>
              </a:rPr>
              <a:t>在不同应用领域的潜在价值和性能</a:t>
            </a:r>
            <a:r>
              <a:rPr sz="1300" spc="30">
                <a:solidFill>
                  <a:srgbClr val="000000">
                    <a:alpha val="100000"/>
                  </a:srgbClr>
                </a:solidFill>
                <a:latin typeface="Microsoft YaHei"/>
                <a:ea typeface="Microsoft YaHei"/>
                <a:cs typeface="Microsoft YaHei"/>
              </a:rPr>
              <a:t>表</a:t>
            </a:r>
            <a:endParaRPr lang="Microsoft YaHei" altLang="Microsoft YaHei" sz="1300"/>
          </a:p>
          <a:p>
            <a:pPr algn="l" rtl="0" eaLnBrk="0">
              <a:lnSpc>
                <a:spcPct val="107000"/>
              </a:lnSpc>
            </a:pPr>
            <a:endParaRPr lang="Arial" altLang="Arial" sz="800"/>
          </a:p>
          <a:p>
            <a:pPr marL="12871" algn="l" rtl="0" eaLnBrk="0">
              <a:lnSpc>
                <a:spcPts val="1373"/>
              </a:lnSpc>
              <a:spcBef>
                <a:spcPts val="7"/>
              </a:spcBef>
            </a:pPr>
            <a:r>
              <a:rPr sz="1100" spc="-20">
                <a:solidFill>
                  <a:srgbClr val="000000">
                    <a:alpha val="100000"/>
                  </a:srgbClr>
                </a:solidFill>
                <a:latin typeface="Microsoft YaHei"/>
                <a:ea typeface="Microsoft YaHei"/>
                <a:cs typeface="Microsoft YaHei"/>
              </a:rPr>
              <a:t>现</a:t>
            </a:r>
            <a:r>
              <a:rPr sz="1100" spc="-10">
                <a:solidFill>
                  <a:srgbClr val="000000">
                    <a:alpha val="100000"/>
                  </a:srgbClr>
                </a:solidFill>
                <a:latin typeface="Microsoft YaHei"/>
                <a:ea typeface="Microsoft YaHei"/>
                <a:cs typeface="Microsoft YaHei"/>
              </a:rPr>
              <a:t>。</a:t>
            </a:r>
            <a:endParaRPr lang="Microsoft YaHei" altLang="Microsoft YaHei" sz="1100"/>
          </a:p>
        </p:txBody>
      </p:sp>
      <p:sp>
        <p:nvSpPr>
          <p:cNvPr id="17" name="textbox 17"/>
          <p:cNvSpPr/>
          <p:nvPr/>
        </p:nvSpPr>
        <p:spPr>
          <a:xfrm>
            <a:off x="442263" y="318468"/>
            <a:ext cx="3456304" cy="5048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21000"/>
              </a:lnSpc>
            </a:pPr>
            <a:endParaRPr lang="Arial" altLang="Arial" sz="400"/>
          </a:p>
          <a:p>
            <a:pPr marL="528275" algn="l" rtl="0" eaLnBrk="0">
              <a:lnSpc>
                <a:spcPct val="90000"/>
              </a:lnSpc>
              <a:spcBef>
                <a:spcPts val="2"/>
              </a:spcBef>
              <a:tabLst>
                <a:tab pos="782319"/>
              </a:tabLst>
            </a:pPr>
            <a:r>
              <a:rPr sz="3000" spc="0">
                <a:solidFill>
                  <a:srgbClr val="0084FF">
                    <a:alpha val="100000"/>
                  </a:srgbClr>
                </a:solidFill>
                <a:latin typeface="Microsoft YaHei"/>
                <a:ea typeface="Microsoft YaHei"/>
                <a:cs typeface="Microsoft YaHei"/>
              </a:rPr>
              <a:t>	</a:t>
            </a:r>
            <a:r>
              <a:rPr sz="3000" spc="-10">
                <a:ln w="6350" cap="flat" cmpd="sng">
                  <a:solidFill>
                    <a:srgbClr val="000000">
                      <a:alpha val="100000"/>
                    </a:srgbClr>
                  </a:solidFill>
                  <a:miter lim="0"/>
                </a:ln>
                <a:solidFill>
                  <a:srgbClr val="0084FF">
                    <a:alpha val="100000"/>
                  </a:srgbClr>
                </a:solidFill>
                <a:latin typeface="Microsoft YaHei"/>
                <a:ea typeface="Microsoft YaHei"/>
                <a:cs typeface="Microsoft YaHei"/>
              </a:rPr>
              <a:t>报告目的</a:t>
            </a:r>
            <a:r>
              <a:rPr sz="3000" spc="0">
                <a:ln w="6350" cap="flat" cmpd="sng">
                  <a:solidFill>
                    <a:srgbClr val="000000">
                      <a:alpha val="100000"/>
                    </a:srgbClr>
                  </a:solidFill>
                  <a:miter lim="0"/>
                </a:ln>
                <a:solidFill>
                  <a:srgbClr val="0084FF">
                    <a:alpha val="100000"/>
                  </a:srgbClr>
                </a:solidFill>
                <a:latin typeface="Microsoft YaHei"/>
                <a:ea typeface="Microsoft YaHei"/>
                <a:cs typeface="Microsoft YaHei"/>
              </a:rPr>
              <a:t>和背景</a:t>
            </a:r>
            <a:endParaRPr lang="Microsoft YaHei" altLang="Microsoft YaHei" sz="3000"/>
          </a:p>
        </p:txBody>
      </p:sp>
      <p:grpSp>
        <p:nvGrpSpPr>
          <p:cNvPr id="6" name="group 6"/>
          <p:cNvGrpSpPr/>
          <p:nvPr/>
        </p:nvGrpSpPr>
        <p:grpSpPr>
          <a:xfrm rot="21600000">
            <a:off x="454963" y="331168"/>
            <a:ext cx="515575" cy="439820"/>
            <a:chExt cx="515575" cy="439820"/>
          </a:xfrm>
        </p:grpSpPr>
        <p:sp>
          <p:nvSpPr>
            <p:cNvPr id="18" name="path"/>
            <p:cNvSpPr/>
            <p:nvPr/>
          </p:nvSpPr>
          <p:spPr>
            <a:xfrm>
              <a:off x="0" y="0"/>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 name="path"/>
            <p:cNvSpPr/>
            <p:nvPr/>
          </p:nvSpPr>
          <p:spPr>
            <a:xfrm>
              <a:off x="120085" y="6574"/>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path"/>
            <p:cNvSpPr/>
            <p:nvPr/>
          </p:nvSpPr>
          <p:spPr>
            <a:xfrm>
              <a:off x="234161" y="8291"/>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lnTo>
                    <a:pt x="58" y="117"/>
                  </a:ln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path"/>
            <p:cNvSpPr/>
            <p:nvPr/>
          </p:nvSpPr>
          <p:spPr>
            <a:xfrm>
              <a:off x="344804" y="17261"/>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 name="path"/>
            <p:cNvSpPr/>
            <p:nvPr/>
          </p:nvSpPr>
          <p:spPr>
            <a:xfrm>
              <a:off x="449981" y="13128"/>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 name="path"/>
            <p:cNvSpPr/>
            <p:nvPr/>
          </p:nvSpPr>
          <p:spPr>
            <a:xfrm>
              <a:off x="0" y="117773"/>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4" name="path"/>
            <p:cNvSpPr/>
            <p:nvPr/>
          </p:nvSpPr>
          <p:spPr>
            <a:xfrm>
              <a:off x="120085" y="124348"/>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5" name="path"/>
            <p:cNvSpPr/>
            <p:nvPr/>
          </p:nvSpPr>
          <p:spPr>
            <a:xfrm>
              <a:off x="234161" y="126064"/>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6" name="path"/>
            <p:cNvSpPr/>
            <p:nvPr/>
          </p:nvSpPr>
          <p:spPr>
            <a:xfrm>
              <a:off x="344804" y="135034"/>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7" name="path"/>
            <p:cNvSpPr/>
            <p:nvPr/>
          </p:nvSpPr>
          <p:spPr>
            <a:xfrm>
              <a:off x="449981" y="130901"/>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8" name="path"/>
            <p:cNvSpPr/>
            <p:nvPr/>
          </p:nvSpPr>
          <p:spPr>
            <a:xfrm>
              <a:off x="0" y="235546"/>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9" name="path"/>
            <p:cNvSpPr/>
            <p:nvPr/>
          </p:nvSpPr>
          <p:spPr>
            <a:xfrm>
              <a:off x="120085" y="242122"/>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0" name="path"/>
            <p:cNvSpPr/>
            <p:nvPr/>
          </p:nvSpPr>
          <p:spPr>
            <a:xfrm>
              <a:off x="234161" y="243838"/>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1" name="path"/>
            <p:cNvSpPr/>
            <p:nvPr/>
          </p:nvSpPr>
          <p:spPr>
            <a:xfrm>
              <a:off x="344804" y="252808"/>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2" name="path"/>
            <p:cNvSpPr/>
            <p:nvPr/>
          </p:nvSpPr>
          <p:spPr>
            <a:xfrm>
              <a:off x="449981" y="248675"/>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3" name="path"/>
            <p:cNvSpPr/>
            <p:nvPr/>
          </p:nvSpPr>
          <p:spPr>
            <a:xfrm>
              <a:off x="0" y="353320"/>
              <a:ext cx="84147" cy="84147"/>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4" name="path"/>
            <p:cNvSpPr/>
            <p:nvPr/>
          </p:nvSpPr>
          <p:spPr>
            <a:xfrm>
              <a:off x="120085" y="359895"/>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5" name="path"/>
            <p:cNvSpPr/>
            <p:nvPr/>
          </p:nvSpPr>
          <p:spPr>
            <a:xfrm>
              <a:off x="234161" y="361612"/>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6" name="path"/>
            <p:cNvSpPr/>
            <p:nvPr/>
          </p:nvSpPr>
          <p:spPr>
            <a:xfrm>
              <a:off x="344804" y="370582"/>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7" name="path"/>
            <p:cNvSpPr/>
            <p:nvPr/>
          </p:nvSpPr>
          <p:spPr>
            <a:xfrm>
              <a:off x="449981" y="366449"/>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8" name="picture 38"/>
          <p:cNvPicPr>
            <a:picLocks noChangeAspect="1"/>
          </p:cNvPicPr>
          <p:nvPr/>
        </p:nvPicPr>
        <p:blipFill>
          <a:blip r:embed="rId2"/>
          <a:stretch>
            <a:fillRect/>
          </a:stretch>
        </p:blipFill>
        <p:spPr>
          <a:xfrm rot="21600000">
            <a:off x="0" y="0"/>
            <a:ext cx="12192000" cy="6858000"/>
          </a:xfrm>
          <a:prstGeom prst="rect">
            <a:avLst/>
          </a:prstGeom>
        </p:spPr>
      </p:pic>
      <p:sp>
        <p:nvSpPr>
          <p:cNvPr id="39" name="textbox 39"/>
          <p:cNvSpPr/>
          <p:nvPr/>
        </p:nvSpPr>
        <p:spPr>
          <a:xfrm>
            <a:off x="1401102" y="5082724"/>
            <a:ext cx="9357994" cy="92011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709"/>
              </a:lnSpc>
            </a:pPr>
            <a:endParaRPr lang="Arial" altLang="Arial" sz="100"/>
          </a:p>
          <a:p>
            <a:pPr marL="12700" algn="l" rtl="0" eaLnBrk="0">
              <a:lnSpc>
                <a:spcPct val="83000"/>
              </a:lnSpc>
            </a:pPr>
            <a:r>
              <a:rPr sz="1500" spc="-10">
                <a:solidFill>
                  <a:srgbClr val="004280">
                    <a:alpha val="100000"/>
                  </a:srgbClr>
                </a:solidFill>
                <a:latin typeface="Microsoft YaHei"/>
                <a:ea typeface="Microsoft YaHei"/>
                <a:cs typeface="Microsoft YaHei"/>
              </a:rPr>
              <a:t>灰石</a:t>
            </a:r>
            <a:r>
              <a:rPr sz="1500" spc="0">
                <a:solidFill>
                  <a:srgbClr val="004280">
                    <a:alpha val="100000"/>
                  </a:srgbClr>
                </a:solidFill>
                <a:latin typeface="Microsoft YaHei"/>
                <a:ea typeface="Microsoft YaHei"/>
                <a:cs typeface="Microsoft YaHei"/>
              </a:rPr>
              <a:t>活性对于混凝土等建筑材料的性能和使用寿命具有重要影响。高活性的灰石可以有效提高混凝土的强度和耐</a:t>
            </a:r>
            <a:endParaRPr lang="Microsoft YaHei" altLang="Microsoft YaHei" sz="1500"/>
          </a:p>
          <a:p>
            <a:pPr marL="13652" indent="-380" algn="l" rtl="0" eaLnBrk="0">
              <a:lnSpc>
                <a:spcPct val="154000"/>
              </a:lnSpc>
              <a:spcBef>
                <a:spcPts val="4"/>
              </a:spcBef>
            </a:pPr>
            <a:r>
              <a:rPr sz="1500" spc="-10">
                <a:solidFill>
                  <a:srgbClr val="004280">
                    <a:alpha val="100000"/>
                  </a:srgbClr>
                </a:solidFill>
                <a:latin typeface="Microsoft YaHei"/>
                <a:ea typeface="Microsoft YaHei"/>
                <a:cs typeface="Microsoft YaHei"/>
              </a:rPr>
              <a:t>久性，</a:t>
            </a:r>
            <a:r>
              <a:rPr sz="1500" spc="0">
                <a:solidFill>
                  <a:srgbClr val="004280">
                    <a:alpha val="100000"/>
                  </a:srgbClr>
                </a:solidFill>
                <a:latin typeface="Microsoft YaHei"/>
                <a:ea typeface="Microsoft YaHei"/>
                <a:cs typeface="Microsoft YaHei"/>
              </a:rPr>
              <a:t>降低裂缝和渗透等问题的风险。因此，准确评估灰石的活性对于保证建筑材料质量和工程安全具有重要意 </a:t>
            </a:r>
            <a:r>
              <a:rPr sz="1500" spc="-80">
                <a:solidFill>
                  <a:srgbClr val="004280">
                    <a:alpha val="100000"/>
                  </a:srgbClr>
                </a:solidFill>
                <a:latin typeface="Microsoft YaHei"/>
                <a:ea typeface="Microsoft YaHei"/>
                <a:cs typeface="Microsoft YaHei"/>
              </a:rPr>
              <a:t>义。</a:t>
            </a:r>
            <a:endParaRPr lang="Microsoft YaHei" altLang="Microsoft YaHei" sz="1500"/>
          </a:p>
        </p:txBody>
      </p:sp>
      <p:sp>
        <p:nvSpPr>
          <p:cNvPr id="40" name="textbox 40"/>
          <p:cNvSpPr/>
          <p:nvPr/>
        </p:nvSpPr>
        <p:spPr>
          <a:xfrm>
            <a:off x="442263" y="318468"/>
            <a:ext cx="4218304" cy="5048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21000"/>
              </a:lnSpc>
            </a:pPr>
            <a:endParaRPr lang="Arial" altLang="Arial" sz="400"/>
          </a:p>
          <a:p>
            <a:pPr marL="528275" algn="l" rtl="0" eaLnBrk="0">
              <a:lnSpc>
                <a:spcPct val="91000"/>
              </a:lnSpc>
              <a:spcBef>
                <a:spcPts val="2"/>
              </a:spcBef>
              <a:tabLst>
                <a:tab pos="782319"/>
              </a:tabLst>
            </a:pPr>
            <a:r>
              <a:rPr sz="3000" spc="0">
                <a:solidFill>
                  <a:srgbClr val="0084FF">
                    <a:alpha val="100000"/>
                  </a:srgbClr>
                </a:solidFill>
                <a:latin typeface="Microsoft YaHei"/>
                <a:ea typeface="Microsoft YaHei"/>
                <a:cs typeface="Microsoft YaHei"/>
              </a:rPr>
              <a:t>	</a:t>
            </a:r>
            <a:r>
              <a:rPr sz="3000" spc="-10">
                <a:ln w="6350" cap="flat" cmpd="sng">
                  <a:solidFill>
                    <a:srgbClr val="000000">
                      <a:alpha val="100000"/>
                    </a:srgbClr>
                  </a:solidFill>
                  <a:miter lim="0"/>
                </a:ln>
                <a:solidFill>
                  <a:srgbClr val="0084FF">
                    <a:alpha val="100000"/>
                  </a:srgbClr>
                </a:solidFill>
                <a:latin typeface="Microsoft YaHei"/>
                <a:ea typeface="Microsoft YaHei"/>
                <a:cs typeface="Microsoft YaHei"/>
              </a:rPr>
              <a:t>灰石活性定</a:t>
            </a:r>
            <a:r>
              <a:rPr sz="3000" spc="0">
                <a:ln w="6350" cap="flat" cmpd="sng">
                  <a:solidFill>
                    <a:srgbClr val="000000">
                      <a:alpha val="100000"/>
                    </a:srgbClr>
                  </a:solidFill>
                  <a:miter lim="0"/>
                </a:ln>
                <a:solidFill>
                  <a:srgbClr val="0084FF">
                    <a:alpha val="100000"/>
                  </a:srgbClr>
                </a:solidFill>
                <a:latin typeface="Microsoft YaHei"/>
                <a:ea typeface="Microsoft YaHei"/>
                <a:cs typeface="Microsoft YaHei"/>
              </a:rPr>
              <a:t>义及意义</a:t>
            </a:r>
            <a:endParaRPr lang="Microsoft YaHei" altLang="Microsoft YaHei" sz="3000"/>
          </a:p>
        </p:txBody>
      </p:sp>
      <p:grpSp>
        <p:nvGrpSpPr>
          <p:cNvPr id="8" name="group 8"/>
          <p:cNvGrpSpPr/>
          <p:nvPr/>
        </p:nvGrpSpPr>
        <p:grpSpPr>
          <a:xfrm rot="21600000">
            <a:off x="454963" y="331168"/>
            <a:ext cx="515575" cy="439820"/>
            <a:chExt cx="515575" cy="439820"/>
          </a:xfrm>
        </p:grpSpPr>
        <p:sp>
          <p:nvSpPr>
            <p:cNvPr id="41" name="path"/>
            <p:cNvSpPr/>
            <p:nvPr/>
          </p:nvSpPr>
          <p:spPr>
            <a:xfrm>
              <a:off x="0" y="0"/>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2" name="path"/>
            <p:cNvSpPr/>
            <p:nvPr/>
          </p:nvSpPr>
          <p:spPr>
            <a:xfrm>
              <a:off x="120085" y="6574"/>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3" name="path"/>
            <p:cNvSpPr/>
            <p:nvPr/>
          </p:nvSpPr>
          <p:spPr>
            <a:xfrm>
              <a:off x="234161" y="8291"/>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lnTo>
                    <a:pt x="58" y="117"/>
                  </a:ln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4" name="path"/>
            <p:cNvSpPr/>
            <p:nvPr/>
          </p:nvSpPr>
          <p:spPr>
            <a:xfrm>
              <a:off x="344804" y="17261"/>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5" name="path"/>
            <p:cNvSpPr/>
            <p:nvPr/>
          </p:nvSpPr>
          <p:spPr>
            <a:xfrm>
              <a:off x="449981" y="13128"/>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6" name="path"/>
            <p:cNvSpPr/>
            <p:nvPr/>
          </p:nvSpPr>
          <p:spPr>
            <a:xfrm>
              <a:off x="0" y="117773"/>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path"/>
            <p:cNvSpPr/>
            <p:nvPr/>
          </p:nvSpPr>
          <p:spPr>
            <a:xfrm>
              <a:off x="120085" y="124348"/>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path"/>
            <p:cNvSpPr/>
            <p:nvPr/>
          </p:nvSpPr>
          <p:spPr>
            <a:xfrm>
              <a:off x="234161" y="126064"/>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path"/>
            <p:cNvSpPr/>
            <p:nvPr/>
          </p:nvSpPr>
          <p:spPr>
            <a:xfrm>
              <a:off x="344804" y="135034"/>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0" name="path"/>
            <p:cNvSpPr/>
            <p:nvPr/>
          </p:nvSpPr>
          <p:spPr>
            <a:xfrm>
              <a:off x="449981" y="130901"/>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path"/>
            <p:cNvSpPr/>
            <p:nvPr/>
          </p:nvSpPr>
          <p:spPr>
            <a:xfrm>
              <a:off x="0" y="235546"/>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path"/>
            <p:cNvSpPr/>
            <p:nvPr/>
          </p:nvSpPr>
          <p:spPr>
            <a:xfrm>
              <a:off x="120085" y="242122"/>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path"/>
            <p:cNvSpPr/>
            <p:nvPr/>
          </p:nvSpPr>
          <p:spPr>
            <a:xfrm>
              <a:off x="234161" y="243838"/>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path"/>
            <p:cNvSpPr/>
            <p:nvPr/>
          </p:nvSpPr>
          <p:spPr>
            <a:xfrm>
              <a:off x="344804" y="252808"/>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5" name="path"/>
            <p:cNvSpPr/>
            <p:nvPr/>
          </p:nvSpPr>
          <p:spPr>
            <a:xfrm>
              <a:off x="449981" y="248675"/>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6" name="path"/>
            <p:cNvSpPr/>
            <p:nvPr/>
          </p:nvSpPr>
          <p:spPr>
            <a:xfrm>
              <a:off x="0" y="353320"/>
              <a:ext cx="84147" cy="84147"/>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7" name="path"/>
            <p:cNvSpPr/>
            <p:nvPr/>
          </p:nvSpPr>
          <p:spPr>
            <a:xfrm>
              <a:off x="120085" y="359895"/>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8" name="path"/>
            <p:cNvSpPr/>
            <p:nvPr/>
          </p:nvSpPr>
          <p:spPr>
            <a:xfrm>
              <a:off x="234161" y="361612"/>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9" name="path"/>
            <p:cNvSpPr/>
            <p:nvPr/>
          </p:nvSpPr>
          <p:spPr>
            <a:xfrm>
              <a:off x="344804" y="370582"/>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0" name="path"/>
            <p:cNvSpPr/>
            <p:nvPr/>
          </p:nvSpPr>
          <p:spPr>
            <a:xfrm>
              <a:off x="449981" y="366449"/>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61" name="textbox 61"/>
          <p:cNvSpPr/>
          <p:nvPr/>
        </p:nvSpPr>
        <p:spPr>
          <a:xfrm>
            <a:off x="1413294" y="2388483"/>
            <a:ext cx="9512300" cy="2343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051"/>
              </a:lnSpc>
            </a:pPr>
            <a:endParaRPr lang="Arial" altLang="Arial" sz="100"/>
          </a:p>
          <a:p>
            <a:pPr marL="12700" algn="l" rtl="0" eaLnBrk="0">
              <a:lnSpc>
                <a:spcPct val="91000"/>
              </a:lnSpc>
            </a:pPr>
            <a:r>
              <a:rPr sz="1500" spc="-30">
                <a:solidFill>
                  <a:srgbClr val="FFFFFF">
                    <a:alpha val="100000"/>
                  </a:srgbClr>
                </a:solidFill>
                <a:latin typeface="Microsoft YaHei"/>
                <a:ea typeface="Microsoft YaHei"/>
                <a:cs typeface="Microsoft YaHei"/>
              </a:rPr>
              <a:t>灰石活性是指灰石中的化学成分在特定条件下与外界物质发生反应的能力，通</a:t>
            </a:r>
            <a:r>
              <a:rPr sz="1500" spc="-20">
                <a:solidFill>
                  <a:srgbClr val="FFFFFF">
                    <a:alpha val="100000"/>
                  </a:srgbClr>
                </a:solidFill>
                <a:latin typeface="Microsoft YaHei"/>
                <a:ea typeface="Microsoft YaHei"/>
                <a:cs typeface="Microsoft YaHei"/>
              </a:rPr>
              <a:t>常</a:t>
            </a:r>
            <a:r>
              <a:rPr sz="1500" spc="0">
                <a:solidFill>
                  <a:srgbClr val="FFFFFF">
                    <a:alpha val="100000"/>
                  </a:srgbClr>
                </a:solidFill>
                <a:latin typeface="Microsoft YaHei"/>
                <a:ea typeface="Microsoft YaHei"/>
                <a:cs typeface="Microsoft YaHei"/>
              </a:rPr>
              <a:t>表现为其胶凝性、水化热等特性。</a:t>
            </a:r>
            <a:endParaRPr lang="Microsoft YaHei" altLang="Microsoft YaHei" sz="1500"/>
          </a:p>
        </p:txBody>
      </p:sp>
      <p:pic>
        <p:nvPicPr>
          <p:cNvPr id="62" name="picture 62"/>
          <p:cNvPicPr>
            <a:picLocks noChangeAspect="1"/>
          </p:cNvPicPr>
          <p:nvPr/>
        </p:nvPicPr>
        <p:blipFill>
          <a:blip r:embed="rId3"/>
          <a:stretch>
            <a:fillRect/>
          </a:stretch>
        </p:blipFill>
        <p:spPr>
          <a:xfrm rot="21600000">
            <a:off x="1443277" y="2137685"/>
            <a:ext cx="9258396" cy="76200"/>
          </a:xfrm>
          <a:prstGeom prst="rect">
            <a:avLst/>
          </a:prstGeom>
        </p:spPr>
      </p:pic>
      <p:pic>
        <p:nvPicPr>
          <p:cNvPr id="63" name="picture 63"/>
          <p:cNvPicPr>
            <a:picLocks noChangeAspect="1"/>
          </p:cNvPicPr>
          <p:nvPr/>
        </p:nvPicPr>
        <p:blipFill>
          <a:blip r:embed="rId4"/>
          <a:stretch>
            <a:fillRect/>
          </a:stretch>
        </p:blipFill>
        <p:spPr>
          <a:xfrm rot="21600000">
            <a:off x="1435558" y="4791352"/>
            <a:ext cx="9258396" cy="76200"/>
          </a:xfrm>
          <a:prstGeom prst="rect">
            <a:avLst/>
          </a:prstGeom>
        </p:spPr>
      </p:pic>
      <p:sp>
        <p:nvSpPr>
          <p:cNvPr id="64" name="textbox 64"/>
          <p:cNvSpPr/>
          <p:nvPr/>
        </p:nvSpPr>
        <p:spPr>
          <a:xfrm>
            <a:off x="1403099" y="4348164"/>
            <a:ext cx="1556385" cy="3048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2942"/>
              </a:lnSpc>
            </a:pPr>
            <a:endParaRPr lang="Arial" altLang="Arial" sz="100"/>
          </a:p>
          <a:p>
            <a:pPr marL="12700" algn="l" rtl="0" eaLnBrk="0">
              <a:lnSpc>
                <a:spcPct val="91000"/>
              </a:lnSpc>
            </a:pPr>
            <a:r>
              <a:rPr sz="2000" spc="10">
                <a:ln w="3175" cap="flat" cmpd="sng">
                  <a:solidFill>
                    <a:srgbClr val="000000">
                      <a:alpha val="100000"/>
                    </a:srgbClr>
                  </a:solidFill>
                  <a:miter lim="0"/>
                </a:ln>
                <a:solidFill>
                  <a:srgbClr val="0084FF">
                    <a:alpha val="100000"/>
                  </a:srgbClr>
                </a:solidFill>
                <a:latin typeface="Microsoft YaHei"/>
                <a:ea typeface="Microsoft YaHei"/>
                <a:cs typeface="Microsoft YaHei"/>
              </a:rPr>
              <a:t>灰石活性意</a:t>
            </a:r>
            <a:r>
              <a:rPr sz="2000" spc="0">
                <a:ln w="3175" cap="flat" cmpd="sng">
                  <a:solidFill>
                    <a:srgbClr val="000000">
                      <a:alpha val="100000"/>
                    </a:srgbClr>
                  </a:solidFill>
                  <a:miter lim="0"/>
                </a:ln>
                <a:solidFill>
                  <a:srgbClr val="0084FF">
                    <a:alpha val="100000"/>
                  </a:srgbClr>
                </a:solidFill>
                <a:latin typeface="Microsoft YaHei"/>
                <a:ea typeface="Microsoft YaHei"/>
                <a:cs typeface="Microsoft YaHei"/>
              </a:rPr>
              <a:t>义</a:t>
            </a:r>
            <a:endParaRPr lang="Microsoft YaHei" altLang="Microsoft YaHei" sz="2000"/>
          </a:p>
        </p:txBody>
      </p:sp>
      <p:sp>
        <p:nvSpPr>
          <p:cNvPr id="65" name="textbox 65"/>
          <p:cNvSpPr/>
          <p:nvPr/>
        </p:nvSpPr>
        <p:spPr>
          <a:xfrm>
            <a:off x="1415291" y="1629348"/>
            <a:ext cx="1556385" cy="3048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2940"/>
              </a:lnSpc>
            </a:pPr>
            <a:endParaRPr lang="Arial" altLang="Arial" sz="100"/>
          </a:p>
          <a:p>
            <a:pPr marL="12700" algn="l" rtl="0" eaLnBrk="0">
              <a:lnSpc>
                <a:spcPct val="91000"/>
              </a:lnSpc>
            </a:pPr>
            <a:r>
              <a:rPr sz="2000" spc="10">
                <a:ln w="3175" cap="flat" cmpd="sng">
                  <a:solidFill>
                    <a:srgbClr val="000000">
                      <a:alpha val="100000"/>
                    </a:srgbClr>
                  </a:solidFill>
                  <a:miter lim="0"/>
                </a:ln>
                <a:solidFill>
                  <a:srgbClr val="FFFFFF">
                    <a:alpha val="100000"/>
                  </a:srgbClr>
                </a:solidFill>
                <a:latin typeface="Microsoft YaHei"/>
                <a:ea typeface="Microsoft YaHei"/>
                <a:cs typeface="Microsoft YaHei"/>
              </a:rPr>
              <a:t>灰石活性定</a:t>
            </a:r>
            <a:r>
              <a:rPr sz="2000" spc="0">
                <a:ln w="3175" cap="flat" cmpd="sng">
                  <a:solidFill>
                    <a:srgbClr val="000000">
                      <a:alpha val="100000"/>
                    </a:srgbClr>
                  </a:solidFill>
                  <a:miter lim="0"/>
                </a:ln>
                <a:solidFill>
                  <a:srgbClr val="FFFFFF">
                    <a:alpha val="100000"/>
                  </a:srgbClr>
                </a:solidFill>
                <a:latin typeface="Microsoft YaHei"/>
                <a:ea typeface="Microsoft YaHei"/>
                <a:cs typeface="Microsoft YaHei"/>
              </a:rPr>
              <a:t>义</a:t>
            </a:r>
            <a:endParaRPr lang="Microsoft YaHei" altLang="Microsoft YaHei" sz="20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6" name="picture 66"/>
          <p:cNvPicPr>
            <a:picLocks noChangeAspect="1"/>
          </p:cNvPicPr>
          <p:nvPr/>
        </p:nvPicPr>
        <p:blipFill>
          <a:blip r:embed="rId2"/>
          <a:stretch>
            <a:fillRect/>
          </a:stretch>
        </p:blipFill>
        <p:spPr>
          <a:xfrm rot="21600000">
            <a:off x="0" y="0"/>
            <a:ext cx="12192000" cy="6858000"/>
          </a:xfrm>
          <a:prstGeom prst="rect">
            <a:avLst/>
          </a:prstGeom>
        </p:spPr>
      </p:pic>
      <p:sp>
        <p:nvSpPr>
          <p:cNvPr id="67" name="textbox 67"/>
          <p:cNvSpPr/>
          <p:nvPr/>
        </p:nvSpPr>
        <p:spPr>
          <a:xfrm>
            <a:off x="3419309" y="3551497"/>
            <a:ext cx="5361304" cy="55435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4080"/>
              </a:lnSpc>
            </a:pPr>
            <a:endParaRPr lang="Arial" altLang="Arial" sz="100"/>
          </a:p>
          <a:p>
            <a:pPr marL="12700" algn="l" rtl="0" eaLnBrk="0">
              <a:lnSpc>
                <a:spcPct val="91000"/>
              </a:lnSpc>
            </a:pPr>
            <a:r>
              <a:rPr sz="3800" spc="20">
                <a:ln w="9525" cap="flat" cmpd="sng">
                  <a:solidFill>
                    <a:srgbClr val="000000">
                      <a:alpha val="100000"/>
                    </a:srgbClr>
                  </a:solidFill>
                  <a:miter lim="0"/>
                </a:ln>
                <a:solidFill>
                  <a:srgbClr val="0084FF">
                    <a:alpha val="100000"/>
                  </a:srgbClr>
                </a:solidFill>
                <a:latin typeface="Microsoft YaHei"/>
                <a:ea typeface="Microsoft YaHei"/>
                <a:cs typeface="Microsoft YaHei"/>
              </a:rPr>
              <a:t>灰石活性测试方法与原</a:t>
            </a:r>
            <a:r>
              <a:rPr sz="3800" spc="10">
                <a:ln w="9525" cap="flat" cmpd="sng">
                  <a:solidFill>
                    <a:srgbClr val="000000">
                      <a:alpha val="100000"/>
                    </a:srgbClr>
                  </a:solidFill>
                  <a:miter lim="0"/>
                </a:ln>
                <a:solidFill>
                  <a:srgbClr val="0084FF">
                    <a:alpha val="100000"/>
                  </a:srgbClr>
                </a:solidFill>
                <a:latin typeface="Microsoft YaHei"/>
                <a:ea typeface="Microsoft YaHei"/>
                <a:cs typeface="Microsoft YaHei"/>
              </a:rPr>
              <a:t>理</a:t>
            </a:r>
            <a:endParaRPr lang="Microsoft YaHei" altLang="Microsoft YaHei" sz="3800"/>
          </a:p>
        </p:txBody>
      </p:sp>
      <p:sp>
        <p:nvSpPr>
          <p:cNvPr id="68" name="textbox 68"/>
          <p:cNvSpPr/>
          <p:nvPr/>
        </p:nvSpPr>
        <p:spPr>
          <a:xfrm>
            <a:off x="5501980" y="935318"/>
            <a:ext cx="1213485" cy="141668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18000"/>
              </a:lnSpc>
            </a:pPr>
            <a:endParaRPr lang="Arial" altLang="Arial" sz="100"/>
          </a:p>
          <a:p>
            <a:pPr marL="31784" algn="l" rtl="0" eaLnBrk="0">
              <a:lnSpc>
                <a:spcPct val="85000"/>
              </a:lnSpc>
              <a:spcBef>
                <a:spcPts val="1"/>
              </a:spcBef>
            </a:pPr>
            <a:r>
              <a:rPr sz="7600" spc="120">
                <a:ln w="22225" cap="flat" cmpd="sng">
                  <a:solidFill>
                    <a:srgbClr val="000000">
                      <a:alpha val="100000"/>
                    </a:srgbClr>
                  </a:solidFill>
                  <a:miter lim="0"/>
                </a:ln>
                <a:solidFill>
                  <a:srgbClr val="F4F7FF">
                    <a:alpha val="100000"/>
                  </a:srgbClr>
                </a:solidFill>
                <a:latin typeface="Microsoft YaHei"/>
                <a:ea typeface="Microsoft YaHei"/>
                <a:cs typeface="Microsoft YaHei"/>
              </a:rPr>
              <a:t>0</a:t>
            </a:r>
            <a:r>
              <a:rPr sz="7600" spc="100">
                <a:ln w="22225" cap="flat" cmpd="sng">
                  <a:solidFill>
                    <a:srgbClr val="000000">
                      <a:alpha val="100000"/>
                    </a:srgbClr>
                  </a:solidFill>
                  <a:miter lim="0"/>
                </a:ln>
                <a:solidFill>
                  <a:srgbClr val="F4F7FF">
                    <a:alpha val="100000"/>
                  </a:srgbClr>
                </a:solidFill>
                <a:latin typeface="Microsoft YaHei"/>
                <a:ea typeface="Microsoft YaHei"/>
                <a:cs typeface="Microsoft YaHei"/>
              </a:rPr>
              <a:t>2</a:t>
            </a:r>
            <a:endParaRPr lang="Microsoft YaHei" altLang="Microsoft YaHei" sz="7600"/>
          </a:p>
          <a:p>
            <a:pPr algn="l" rtl="0" eaLnBrk="0">
              <a:lnSpc>
                <a:spcPct val="104000"/>
              </a:lnSpc>
            </a:pPr>
            <a:endParaRPr lang="Arial" altLang="Arial" sz="1300"/>
          </a:p>
          <a:p>
            <a:pPr marL="12700" algn="l" rtl="0" eaLnBrk="0">
              <a:lnSpc>
                <a:spcPct val="85000"/>
              </a:lnSpc>
              <a:spcBef>
                <a:spcPts val="4"/>
              </a:spcBef>
            </a:pPr>
            <a:r>
              <a:rPr sz="1500" spc="40">
                <a:ln w="3175" cap="flat" cmpd="sng">
                  <a:solidFill>
                    <a:srgbClr val="000000">
                      <a:alpha val="100000"/>
                    </a:srgbClr>
                  </a:solidFill>
                  <a:miter lim="0"/>
                </a:ln>
                <a:solidFill>
                  <a:srgbClr val="0063BF">
                    <a:alpha val="100000"/>
                  </a:srgbClr>
                </a:solidFill>
                <a:latin typeface="Microsoft YaHei"/>
                <a:ea typeface="Microsoft YaHei"/>
                <a:cs typeface="Microsoft YaHei"/>
              </a:rPr>
              <a:t>CATALOGU</a:t>
            </a:r>
            <a:r>
              <a:rPr sz="1500" spc="0">
                <a:ln w="3175" cap="flat" cmpd="sng">
                  <a:solidFill>
                    <a:srgbClr val="000000">
                      <a:alpha val="100000"/>
                    </a:srgbClr>
                  </a:solidFill>
                  <a:miter lim="0"/>
                </a:ln>
                <a:solidFill>
                  <a:srgbClr val="0063BF">
                    <a:alpha val="100000"/>
                  </a:srgbClr>
                </a:solidFill>
                <a:latin typeface="Microsoft YaHei"/>
                <a:ea typeface="Microsoft YaHei"/>
                <a:cs typeface="Microsoft YaHei"/>
              </a:rPr>
              <a:t>E</a:t>
            </a:r>
            <a:endParaRPr lang="Microsoft YaHei" altLang="Microsoft YaHei" sz="15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9" name="rect"/>
          <p:cNvSpPr/>
          <p:nvPr/>
        </p:nvSpPr>
        <p:spPr>
          <a:xfrm>
            <a:off x="0" y="0"/>
            <a:ext cx="12192000" cy="6858000"/>
          </a:xfrm>
          <a:prstGeom prst="rect">
            <a:avLst/>
          </a:prstGeom>
          <a:solidFill>
            <a:srgbClr val="D9EFFD">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0" name="textbox 70"/>
          <p:cNvSpPr/>
          <p:nvPr/>
        </p:nvSpPr>
        <p:spPr>
          <a:xfrm>
            <a:off x="5762024" y="1428801"/>
            <a:ext cx="5549265" cy="440753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3066"/>
              </a:lnSpc>
            </a:pP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X</a:t>
            </a:r>
            <a:r>
              <a:rPr sz="2300" spc="330">
                <a:ln w="6350" cap="flat" cmpd="sng">
                  <a:solidFill>
                    <a:srgbClr val="000000">
                      <a:alpha val="100000"/>
                    </a:srgbClr>
                  </a:solidFill>
                  <a:miter lim="0"/>
                </a:ln>
                <a:solidFill>
                  <a:srgbClr val="0084FF">
                    <a:alpha val="100000"/>
                  </a:srgbClr>
                </a:solidFill>
                <a:latin typeface="Microsoft YaHei"/>
                <a:ea typeface="Microsoft YaHei"/>
                <a:cs typeface="Microsoft YaHei"/>
              </a:rPr>
              <a:t>射线衍射法(</a:t>
            </a: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XRD</a:t>
            </a:r>
            <a:r>
              <a:rPr sz="2300" spc="270">
                <a:ln w="6350" cap="flat" cmpd="sng">
                  <a:solidFill>
                    <a:srgbClr val="000000">
                      <a:alpha val="100000"/>
                    </a:srgbClr>
                  </a:solidFill>
                  <a:miter lim="0"/>
                </a:ln>
                <a:solidFill>
                  <a:srgbClr val="0084FF">
                    <a:alpha val="100000"/>
                  </a:srgbClr>
                </a:solidFill>
                <a:latin typeface="Microsoft YaHei"/>
                <a:ea typeface="Microsoft YaHei"/>
                <a:cs typeface="Microsoft YaHei"/>
              </a:rPr>
              <a:t>)</a:t>
            </a:r>
            <a:endParaRPr lang="Microsoft YaHei" altLang="Microsoft YaHei" sz="2300"/>
          </a:p>
          <a:p>
            <a:pPr marL="13804" algn="l" rtl="0" eaLnBrk="0">
              <a:lnSpc>
                <a:spcPct val="122000"/>
              </a:lnSpc>
              <a:spcBef>
                <a:spcPts val="1048"/>
              </a:spcBef>
            </a:pPr>
            <a:r>
              <a:rPr sz="1500" spc="-10">
                <a:solidFill>
                  <a:srgbClr val="000000">
                    <a:alpha val="100000"/>
                  </a:srgbClr>
                </a:solidFill>
                <a:latin typeface="Microsoft YaHei"/>
                <a:ea typeface="Microsoft YaHei"/>
                <a:cs typeface="Microsoft YaHei"/>
              </a:rPr>
              <a:t>通过</a:t>
            </a:r>
            <a:r>
              <a:rPr sz="1500" spc="0">
                <a:solidFill>
                  <a:srgbClr val="000000">
                    <a:alpha val="100000"/>
                  </a:srgbClr>
                </a:solidFill>
                <a:latin typeface="Microsoft YaHei"/>
                <a:ea typeface="Microsoft YaHei"/>
                <a:cs typeface="Microsoft YaHei"/>
              </a:rPr>
              <a:t>X射线照射灰石样品，分析其衍射图谱，确定矿物组成和晶体 </a:t>
            </a:r>
            <a:r>
              <a:rPr sz="1500" spc="-70">
                <a:solidFill>
                  <a:srgbClr val="000000">
                    <a:alpha val="100000"/>
                  </a:srgbClr>
                </a:solidFill>
                <a:latin typeface="Microsoft YaHei"/>
                <a:ea typeface="Microsoft YaHei"/>
                <a:cs typeface="Microsoft YaHei"/>
              </a:rPr>
              <a:t>结构。</a:t>
            </a:r>
            <a:endParaRPr lang="Microsoft YaHei" altLang="Microsoft YaHei" sz="1500"/>
          </a:p>
          <a:p>
            <a:pPr algn="l" rtl="0" eaLnBrk="0">
              <a:lnSpc>
                <a:spcPct val="105000"/>
              </a:lnSpc>
            </a:pPr>
            <a:endParaRPr lang="Arial" altLang="Arial" sz="1000"/>
          </a:p>
          <a:p>
            <a:pPr algn="l" rtl="0" eaLnBrk="0">
              <a:lnSpc>
                <a:spcPct val="105000"/>
              </a:lnSpc>
            </a:pPr>
            <a:endParaRPr lang="Arial" altLang="Arial" sz="1000"/>
          </a:p>
          <a:p>
            <a:pPr algn="l" rtl="0" eaLnBrk="0">
              <a:lnSpc>
                <a:spcPct val="105000"/>
              </a:lnSpc>
            </a:pPr>
            <a:endParaRPr lang="Arial" altLang="Arial" sz="1000"/>
          </a:p>
          <a:p>
            <a:pPr marL="16833" algn="l" rtl="0" eaLnBrk="0">
              <a:lnSpc>
                <a:spcPts val="3066"/>
              </a:lnSpc>
              <a:spcBef>
                <a:spcPts val="696"/>
              </a:spcBef>
            </a:pPr>
            <a:r>
              <a:rPr sz="2300" spc="310">
                <a:ln w="6350" cap="flat" cmpd="sng">
                  <a:solidFill>
                    <a:srgbClr val="000000">
                      <a:alpha val="100000"/>
                    </a:srgbClr>
                  </a:solidFill>
                  <a:miter lim="0"/>
                </a:ln>
                <a:solidFill>
                  <a:srgbClr val="0084FF">
                    <a:alpha val="100000"/>
                  </a:srgbClr>
                </a:solidFill>
                <a:latin typeface="Microsoft YaHei"/>
                <a:ea typeface="Microsoft YaHei"/>
                <a:cs typeface="Microsoft YaHei"/>
              </a:rPr>
              <a:t>热分析法(</a:t>
            </a: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TG</a:t>
            </a:r>
            <a:r>
              <a:rPr sz="2300" spc="310">
                <a:ln w="6350" cap="flat" cmpd="sng">
                  <a:solidFill>
                    <a:srgbClr val="000000">
                      <a:alpha val="100000"/>
                    </a:srgbClr>
                  </a:solidFill>
                  <a:miter lim="0"/>
                </a:ln>
                <a:solidFill>
                  <a:srgbClr val="0084FF">
                    <a:alpha val="100000"/>
                  </a:srgbClr>
                </a:solidFill>
                <a:latin typeface="Microsoft YaHei"/>
                <a:ea typeface="Microsoft YaHei"/>
                <a:cs typeface="Microsoft YaHei"/>
              </a:rPr>
              <a:t>-</a:t>
            </a: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DSC</a:t>
            </a:r>
            <a:r>
              <a:rPr sz="2300" spc="290">
                <a:ln w="6350" cap="flat" cmpd="sng">
                  <a:solidFill>
                    <a:srgbClr val="000000">
                      <a:alpha val="100000"/>
                    </a:srgbClr>
                  </a:solidFill>
                  <a:miter lim="0"/>
                </a:ln>
                <a:solidFill>
                  <a:srgbClr val="0084FF">
                    <a:alpha val="100000"/>
                  </a:srgbClr>
                </a:solidFill>
                <a:latin typeface="Microsoft YaHei"/>
                <a:ea typeface="Microsoft YaHei"/>
                <a:cs typeface="Microsoft YaHei"/>
              </a:rPr>
              <a:t>)</a:t>
            </a:r>
            <a:endParaRPr lang="Microsoft YaHei" altLang="Microsoft YaHei" sz="2300"/>
          </a:p>
          <a:p>
            <a:pPr marL="16662" indent="-2857" algn="l" rtl="0" eaLnBrk="0">
              <a:lnSpc>
                <a:spcPct val="122000"/>
              </a:lnSpc>
              <a:spcBef>
                <a:spcPts val="1048"/>
              </a:spcBef>
            </a:pPr>
            <a:r>
              <a:rPr sz="1500" spc="-10">
                <a:solidFill>
                  <a:srgbClr val="000000">
                    <a:alpha val="100000"/>
                  </a:srgbClr>
                </a:solidFill>
                <a:latin typeface="Microsoft YaHei"/>
                <a:ea typeface="Microsoft YaHei"/>
                <a:cs typeface="Microsoft YaHei"/>
              </a:rPr>
              <a:t>在程</a:t>
            </a:r>
            <a:r>
              <a:rPr sz="1500" spc="0">
                <a:solidFill>
                  <a:srgbClr val="000000">
                    <a:alpha val="100000"/>
                  </a:srgbClr>
                </a:solidFill>
                <a:latin typeface="Microsoft YaHei"/>
                <a:ea typeface="Microsoft YaHei"/>
                <a:cs typeface="Microsoft YaHei"/>
              </a:rPr>
              <a:t>序控制温度下，测量灰石样品的质量变化和热量变化，分析其 </a:t>
            </a:r>
            <a:r>
              <a:rPr sz="1500" spc="-30">
                <a:solidFill>
                  <a:srgbClr val="000000">
                    <a:alpha val="100000"/>
                  </a:srgbClr>
                </a:solidFill>
                <a:latin typeface="Microsoft YaHei"/>
                <a:ea typeface="Microsoft YaHei"/>
                <a:cs typeface="Microsoft YaHei"/>
              </a:rPr>
              <a:t>热稳定性和热反应过程</a:t>
            </a:r>
            <a:r>
              <a:rPr sz="1500" spc="0">
                <a:solidFill>
                  <a:srgbClr val="000000">
                    <a:alpha val="100000"/>
                  </a:srgbClr>
                </a:solidFill>
                <a:latin typeface="Microsoft YaHei"/>
                <a:ea typeface="Microsoft YaHei"/>
                <a:cs typeface="Microsoft YaHei"/>
              </a:rPr>
              <a:t>。</a:t>
            </a:r>
            <a:endParaRPr lang="Microsoft YaHei" altLang="Microsoft YaHei" sz="1500"/>
          </a:p>
          <a:p>
            <a:pPr algn="l" rtl="0" eaLnBrk="0">
              <a:lnSpc>
                <a:spcPct val="119000"/>
              </a:lnSpc>
            </a:pPr>
            <a:endParaRPr lang="Arial" altLang="Arial" sz="1000"/>
          </a:p>
          <a:p>
            <a:pPr algn="l" rtl="0" eaLnBrk="0">
              <a:lnSpc>
                <a:spcPct val="119000"/>
              </a:lnSpc>
            </a:pPr>
            <a:endParaRPr lang="Arial" altLang="Arial" sz="1000"/>
          </a:p>
          <a:p>
            <a:pPr algn="l" rtl="0" eaLnBrk="0">
              <a:lnSpc>
                <a:spcPct val="120000"/>
              </a:lnSpc>
            </a:pPr>
            <a:endParaRPr lang="Arial" altLang="Arial" sz="1000"/>
          </a:p>
          <a:p>
            <a:pPr marL="15652" algn="l" rtl="0" eaLnBrk="0">
              <a:lnSpc>
                <a:spcPct val="92000"/>
              </a:lnSpc>
              <a:spcBef>
                <a:spcPts val="691"/>
              </a:spcBef>
            </a:pPr>
            <a:r>
              <a:rPr sz="2300" spc="20">
                <a:ln w="6350" cap="flat" cmpd="sng">
                  <a:solidFill>
                    <a:srgbClr val="000000">
                      <a:alpha val="100000"/>
                    </a:srgbClr>
                  </a:solidFill>
                  <a:miter lim="0"/>
                </a:ln>
                <a:solidFill>
                  <a:srgbClr val="0084FF">
                    <a:alpha val="100000"/>
                  </a:srgbClr>
                </a:solidFill>
                <a:latin typeface="Microsoft YaHei"/>
                <a:ea typeface="Microsoft YaHei"/>
                <a:cs typeface="Microsoft YaHei"/>
              </a:rPr>
              <a:t>化学分析</a:t>
            </a:r>
            <a:r>
              <a:rPr sz="2300" spc="10">
                <a:ln w="6350" cap="flat" cmpd="sng">
                  <a:solidFill>
                    <a:srgbClr val="000000">
                      <a:alpha val="100000"/>
                    </a:srgbClr>
                  </a:solidFill>
                  <a:miter lim="0"/>
                </a:ln>
                <a:solidFill>
                  <a:srgbClr val="0084FF">
                    <a:alpha val="100000"/>
                  </a:srgbClr>
                </a:solidFill>
                <a:latin typeface="Microsoft YaHei"/>
                <a:ea typeface="Microsoft YaHei"/>
                <a:cs typeface="Microsoft YaHei"/>
              </a:rPr>
              <a:t>法</a:t>
            </a:r>
            <a:endParaRPr lang="Microsoft YaHei" altLang="Microsoft YaHei" sz="2300"/>
          </a:p>
          <a:p>
            <a:pPr algn="l" rtl="0" eaLnBrk="0">
              <a:lnSpc>
                <a:spcPct val="110000"/>
              </a:lnSpc>
            </a:pPr>
            <a:endParaRPr lang="Arial" altLang="Arial" sz="800"/>
          </a:p>
          <a:p>
            <a:pPr marL="14947" indent="-952" algn="l" rtl="0" eaLnBrk="0">
              <a:lnSpc>
                <a:spcPct val="123000"/>
              </a:lnSpc>
              <a:spcBef>
                <a:spcPts val="4"/>
              </a:spcBef>
            </a:pPr>
            <a:r>
              <a:rPr sz="1500" spc="-10">
                <a:solidFill>
                  <a:srgbClr val="000000">
                    <a:alpha val="100000"/>
                  </a:srgbClr>
                </a:solidFill>
                <a:latin typeface="Microsoft YaHei"/>
                <a:ea typeface="Microsoft YaHei"/>
                <a:cs typeface="Microsoft YaHei"/>
              </a:rPr>
              <a:t>采用</a:t>
            </a:r>
            <a:r>
              <a:rPr sz="1500" spc="0">
                <a:solidFill>
                  <a:srgbClr val="000000">
                    <a:alpha val="100000"/>
                  </a:srgbClr>
                </a:solidFill>
                <a:latin typeface="Microsoft YaHei"/>
                <a:ea typeface="Microsoft YaHei"/>
                <a:cs typeface="Microsoft YaHei"/>
              </a:rPr>
              <a:t>化学试剂对灰石样品进行处理，通过测量反应产物的成分和含 </a:t>
            </a:r>
            <a:r>
              <a:rPr sz="1500" spc="-20">
                <a:solidFill>
                  <a:srgbClr val="000000">
                    <a:alpha val="100000"/>
                  </a:srgbClr>
                </a:solidFill>
                <a:latin typeface="Microsoft YaHei"/>
                <a:ea typeface="Microsoft YaHei"/>
                <a:cs typeface="Microsoft YaHei"/>
              </a:rPr>
              <a:t>量，推断灰石的化学性质和活性。</a:t>
            </a:r>
            <a:endParaRPr lang="Microsoft YaHei" altLang="Microsoft YaHei" sz="1500"/>
          </a:p>
        </p:txBody>
      </p:sp>
      <p:grpSp>
        <p:nvGrpSpPr>
          <p:cNvPr id="10" name="group 10"/>
          <p:cNvGrpSpPr/>
          <p:nvPr/>
        </p:nvGrpSpPr>
        <p:grpSpPr>
          <a:xfrm rot="21600000">
            <a:off x="937356" y="2491844"/>
            <a:ext cx="2714939" cy="2423383"/>
            <a:chExt cx="2714939" cy="2423383"/>
          </a:xfrm>
        </p:grpSpPr>
        <p:sp>
          <p:nvSpPr>
            <p:cNvPr id="71" name="path"/>
            <p:cNvSpPr/>
            <p:nvPr/>
          </p:nvSpPr>
          <p:spPr>
            <a:xfrm>
              <a:off x="33182" y="38100"/>
              <a:ext cx="2648573" cy="2347183"/>
            </a:xfrm>
            <a:custGeom>
              <a:rect l="0" t="0" r="0" b="0"/>
              <a:pathLst>
                <a:path w="4170" h="3696">
                  <a:moveTo>
                    <a:pt x="0" y="1848"/>
                  </a:moveTo>
                  <a:lnTo>
                    <a:pt x="1042" y="0"/>
                  </a:lnTo>
                  <a:lnTo>
                    <a:pt x="3128" y="0"/>
                  </a:lnTo>
                  <a:lnTo>
                    <a:pt x="4170" y="1848"/>
                  </a:lnTo>
                  <a:lnTo>
                    <a:pt x="3128" y="3696"/>
                  </a:lnTo>
                  <a:lnTo>
                    <a:pt x="1042" y="3696"/>
                  </a:lnTo>
                  <a:lnTo>
                    <a:pt x="0" y="1848"/>
                  </a:lnTo>
                  <a:close/>
                </a:path>
              </a:pathLst>
            </a:custGeom>
            <a:solidFill>
              <a:srgbClr val="F4F7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2" name="path"/>
            <p:cNvSpPr/>
            <p:nvPr/>
          </p:nvSpPr>
          <p:spPr>
            <a:xfrm>
              <a:off x="0" y="0"/>
              <a:ext cx="2714939" cy="2423383"/>
            </a:xfrm>
            <a:custGeom>
              <a:rect l="0" t="0" r="0" b="0"/>
              <a:pathLst>
                <a:path w="4275" h="3816">
                  <a:moveTo>
                    <a:pt x="52" y="1908"/>
                  </a:moveTo>
                  <a:lnTo>
                    <a:pt x="1095" y="60"/>
                  </a:lnTo>
                  <a:lnTo>
                    <a:pt x="3180" y="60"/>
                  </a:lnTo>
                  <a:lnTo>
                    <a:pt x="4223" y="1908"/>
                  </a:lnTo>
                  <a:lnTo>
                    <a:pt x="3180" y="3756"/>
                  </a:lnTo>
                  <a:lnTo>
                    <a:pt x="1095" y="3756"/>
                  </a:lnTo>
                  <a:lnTo>
                    <a:pt x="52" y="1908"/>
                  </a:lnTo>
                  <a:close/>
                </a:path>
              </a:pathLst>
            </a:custGeom>
            <a:noFill/>
            <a:ln w="76200" cap="flat">
              <a:solidFill>
                <a:srgbClr val="0084FF">
                  <a:alpha val="100000"/>
                </a:srgbClr>
              </a:solidFill>
              <a:prstDash val="solid"/>
              <a:round/>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3" name="path"/>
            <p:cNvSpPr/>
            <p:nvPr/>
          </p:nvSpPr>
          <p:spPr>
            <a:xfrm>
              <a:off x="718159" y="509509"/>
              <a:ext cx="1278621" cy="1195189"/>
            </a:xfrm>
            <a:custGeom>
              <a:rect l="0" t="0" r="0" b="0"/>
              <a:pathLst>
                <a:path w="2013" h="1882">
                  <a:moveTo>
                    <a:pt x="0" y="564"/>
                  </a:moveTo>
                  <a:lnTo>
                    <a:pt x="1006" y="0"/>
                  </a:lnTo>
                  <a:lnTo>
                    <a:pt x="2013" y="564"/>
                  </a:lnTo>
                  <a:lnTo>
                    <a:pt x="2013" y="752"/>
                  </a:lnTo>
                  <a:lnTo>
                    <a:pt x="0" y="752"/>
                  </a:lnTo>
                  <a:lnTo>
                    <a:pt x="0" y="564"/>
                  </a:lnTo>
                  <a:close/>
                  <a:moveTo>
                    <a:pt x="0" y="1693"/>
                  </a:moveTo>
                  <a:lnTo>
                    <a:pt x="2013" y="1693"/>
                  </a:lnTo>
                  <a:lnTo>
                    <a:pt x="2013" y="1882"/>
                  </a:lnTo>
                  <a:lnTo>
                    <a:pt x="0" y="1882"/>
                  </a:lnTo>
                  <a:lnTo>
                    <a:pt x="0" y="1693"/>
                  </a:lnTo>
                  <a:close/>
                  <a:moveTo>
                    <a:pt x="201" y="1505"/>
                  </a:moveTo>
                  <a:lnTo>
                    <a:pt x="1812" y="1505"/>
                  </a:lnTo>
                  <a:lnTo>
                    <a:pt x="1812" y="1693"/>
                  </a:lnTo>
                  <a:lnTo>
                    <a:pt x="201" y="1693"/>
                  </a:lnTo>
                  <a:lnTo>
                    <a:pt x="201" y="1505"/>
                  </a:lnTo>
                  <a:close/>
                  <a:moveTo>
                    <a:pt x="201" y="752"/>
                  </a:moveTo>
                  <a:lnTo>
                    <a:pt x="604" y="752"/>
                  </a:lnTo>
                  <a:lnTo>
                    <a:pt x="604" y="1505"/>
                  </a:lnTo>
                  <a:lnTo>
                    <a:pt x="201" y="1505"/>
                  </a:lnTo>
                  <a:lnTo>
                    <a:pt x="201" y="752"/>
                  </a:lnTo>
                  <a:close/>
                  <a:moveTo>
                    <a:pt x="805" y="752"/>
                  </a:moveTo>
                  <a:lnTo>
                    <a:pt x="1208" y="752"/>
                  </a:lnTo>
                  <a:lnTo>
                    <a:pt x="1208" y="1505"/>
                  </a:lnTo>
                  <a:lnTo>
                    <a:pt x="805" y="1505"/>
                  </a:lnTo>
                  <a:lnTo>
                    <a:pt x="805" y="752"/>
                  </a:lnTo>
                  <a:close/>
                  <a:moveTo>
                    <a:pt x="1409" y="752"/>
                  </a:moveTo>
                  <a:lnTo>
                    <a:pt x="1812" y="752"/>
                  </a:lnTo>
                  <a:lnTo>
                    <a:pt x="1812" y="1505"/>
                  </a:lnTo>
                  <a:lnTo>
                    <a:pt x="1409" y="1505"/>
                  </a:lnTo>
                  <a:lnTo>
                    <a:pt x="1409" y="752"/>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74" name="textbox 74"/>
          <p:cNvSpPr/>
          <p:nvPr/>
        </p:nvSpPr>
        <p:spPr>
          <a:xfrm>
            <a:off x="442263" y="318468"/>
            <a:ext cx="3075304" cy="5010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14000"/>
              </a:lnSpc>
            </a:pPr>
            <a:endParaRPr lang="Arial" altLang="Arial" sz="400"/>
          </a:p>
          <a:p>
            <a:pPr marL="528275" algn="l" rtl="0" eaLnBrk="0">
              <a:lnSpc>
                <a:spcPct val="91000"/>
              </a:lnSpc>
              <a:tabLst>
                <a:tab pos="781684"/>
              </a:tabLst>
            </a:pPr>
            <a:r>
              <a:rPr sz="3000" spc="0">
                <a:solidFill>
                  <a:srgbClr val="0084FF">
                    <a:alpha val="100000"/>
                  </a:srgbClr>
                </a:solidFill>
                <a:latin typeface="Microsoft YaHei"/>
                <a:ea typeface="Microsoft YaHei"/>
                <a:cs typeface="Microsoft YaHei"/>
              </a:rPr>
              <a:t>	</a:t>
            </a:r>
            <a:r>
              <a:rPr sz="3000" spc="-10">
                <a:ln w="6350" cap="flat" cmpd="sng">
                  <a:solidFill>
                    <a:srgbClr val="000000">
                      <a:alpha val="100000"/>
                    </a:srgbClr>
                  </a:solidFill>
                  <a:miter lim="0"/>
                </a:ln>
                <a:solidFill>
                  <a:srgbClr val="0084FF">
                    <a:alpha val="100000"/>
                  </a:srgbClr>
                </a:solidFill>
                <a:latin typeface="Microsoft YaHei"/>
                <a:ea typeface="Microsoft YaHei"/>
                <a:cs typeface="Microsoft YaHei"/>
              </a:rPr>
              <a:t>测试方法</a:t>
            </a:r>
            <a:r>
              <a:rPr sz="3000" spc="0">
                <a:ln w="6350" cap="flat" cmpd="sng">
                  <a:solidFill>
                    <a:srgbClr val="000000">
                      <a:alpha val="100000"/>
                    </a:srgbClr>
                  </a:solidFill>
                  <a:miter lim="0"/>
                </a:ln>
                <a:solidFill>
                  <a:srgbClr val="0084FF">
                    <a:alpha val="100000"/>
                  </a:srgbClr>
                </a:solidFill>
                <a:latin typeface="Microsoft YaHei"/>
                <a:ea typeface="Microsoft YaHei"/>
                <a:cs typeface="Microsoft YaHei"/>
              </a:rPr>
              <a:t>介绍</a:t>
            </a:r>
            <a:endParaRPr lang="Microsoft YaHei" altLang="Microsoft YaHei" sz="3000"/>
          </a:p>
        </p:txBody>
      </p:sp>
      <p:grpSp>
        <p:nvGrpSpPr>
          <p:cNvPr id="12" name="group 12"/>
          <p:cNvGrpSpPr/>
          <p:nvPr/>
        </p:nvGrpSpPr>
        <p:grpSpPr>
          <a:xfrm rot="21600000">
            <a:off x="454963" y="331168"/>
            <a:ext cx="515575" cy="439820"/>
            <a:chExt cx="515575" cy="439820"/>
          </a:xfrm>
        </p:grpSpPr>
        <p:sp>
          <p:nvSpPr>
            <p:cNvPr id="75" name="path"/>
            <p:cNvSpPr/>
            <p:nvPr/>
          </p:nvSpPr>
          <p:spPr>
            <a:xfrm>
              <a:off x="0" y="0"/>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6" name="path"/>
            <p:cNvSpPr/>
            <p:nvPr/>
          </p:nvSpPr>
          <p:spPr>
            <a:xfrm>
              <a:off x="120085" y="6574"/>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7" name="path"/>
            <p:cNvSpPr/>
            <p:nvPr/>
          </p:nvSpPr>
          <p:spPr>
            <a:xfrm>
              <a:off x="234161" y="8291"/>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lnTo>
                    <a:pt x="58" y="117"/>
                  </a:ln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8" name="path"/>
            <p:cNvSpPr/>
            <p:nvPr/>
          </p:nvSpPr>
          <p:spPr>
            <a:xfrm>
              <a:off x="344804" y="17261"/>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9" name="path"/>
            <p:cNvSpPr/>
            <p:nvPr/>
          </p:nvSpPr>
          <p:spPr>
            <a:xfrm>
              <a:off x="449981" y="13128"/>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0" name="path"/>
            <p:cNvSpPr/>
            <p:nvPr/>
          </p:nvSpPr>
          <p:spPr>
            <a:xfrm>
              <a:off x="0" y="117773"/>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1" name="path"/>
            <p:cNvSpPr/>
            <p:nvPr/>
          </p:nvSpPr>
          <p:spPr>
            <a:xfrm>
              <a:off x="120085" y="124348"/>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2" name="path"/>
            <p:cNvSpPr/>
            <p:nvPr/>
          </p:nvSpPr>
          <p:spPr>
            <a:xfrm>
              <a:off x="234161" y="126064"/>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3" name="path"/>
            <p:cNvSpPr/>
            <p:nvPr/>
          </p:nvSpPr>
          <p:spPr>
            <a:xfrm>
              <a:off x="344804" y="135034"/>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4" name="path"/>
            <p:cNvSpPr/>
            <p:nvPr/>
          </p:nvSpPr>
          <p:spPr>
            <a:xfrm>
              <a:off x="449981" y="130901"/>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5" name="path"/>
            <p:cNvSpPr/>
            <p:nvPr/>
          </p:nvSpPr>
          <p:spPr>
            <a:xfrm>
              <a:off x="0" y="235546"/>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6" name="path"/>
            <p:cNvSpPr/>
            <p:nvPr/>
          </p:nvSpPr>
          <p:spPr>
            <a:xfrm>
              <a:off x="120085" y="242122"/>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7" name="path"/>
            <p:cNvSpPr/>
            <p:nvPr/>
          </p:nvSpPr>
          <p:spPr>
            <a:xfrm>
              <a:off x="234161" y="243838"/>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8" name="path"/>
            <p:cNvSpPr/>
            <p:nvPr/>
          </p:nvSpPr>
          <p:spPr>
            <a:xfrm>
              <a:off x="344804" y="252808"/>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9" name="path"/>
            <p:cNvSpPr/>
            <p:nvPr/>
          </p:nvSpPr>
          <p:spPr>
            <a:xfrm>
              <a:off x="449981" y="248675"/>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0" name="path"/>
            <p:cNvSpPr/>
            <p:nvPr/>
          </p:nvSpPr>
          <p:spPr>
            <a:xfrm>
              <a:off x="0" y="353320"/>
              <a:ext cx="84147" cy="84147"/>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1" name="path"/>
            <p:cNvSpPr/>
            <p:nvPr/>
          </p:nvSpPr>
          <p:spPr>
            <a:xfrm>
              <a:off x="120085" y="359895"/>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2" name="path"/>
            <p:cNvSpPr/>
            <p:nvPr/>
          </p:nvSpPr>
          <p:spPr>
            <a:xfrm>
              <a:off x="234161" y="361612"/>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3" name="path"/>
            <p:cNvSpPr/>
            <p:nvPr/>
          </p:nvSpPr>
          <p:spPr>
            <a:xfrm>
              <a:off x="344804" y="370582"/>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4" name="path"/>
            <p:cNvSpPr/>
            <p:nvPr/>
          </p:nvSpPr>
          <p:spPr>
            <a:xfrm>
              <a:off x="449981" y="366449"/>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4" name="group 14"/>
          <p:cNvGrpSpPr/>
          <p:nvPr/>
        </p:nvGrpSpPr>
        <p:grpSpPr>
          <a:xfrm rot="21600000">
            <a:off x="4482091" y="4861533"/>
            <a:ext cx="810236" cy="810236"/>
            <a:chExt cx="810236" cy="810236"/>
          </a:xfrm>
        </p:grpSpPr>
        <p:sp>
          <p:nvSpPr>
            <p:cNvPr id="95" name="path"/>
            <p:cNvSpPr/>
            <p:nvPr/>
          </p:nvSpPr>
          <p:spPr>
            <a:xfrm>
              <a:off x="0" y="0"/>
              <a:ext cx="810236" cy="810236"/>
            </a:xfrm>
            <a:custGeom>
              <a:rect l="0" t="0" r="0" b="0"/>
              <a:pathLst>
                <a:path w="1275" h="1275">
                  <a:moveTo>
                    <a:pt x="0" y="637"/>
                  </a:moveTo>
                  <a:cubicBezTo>
                    <a:pt x="0" y="285"/>
                    <a:pt x="285" y="0"/>
                    <a:pt x="637" y="0"/>
                  </a:cubicBezTo>
                  <a:lnTo>
                    <a:pt x="637" y="0"/>
                  </a:lnTo>
                  <a:lnTo>
                    <a:pt x="637" y="0"/>
                  </a:lnTo>
                  <a:lnTo>
                    <a:pt x="637" y="0"/>
                  </a:lnTo>
                  <a:cubicBezTo>
                    <a:pt x="990" y="0"/>
                    <a:pt x="1275" y="285"/>
                    <a:pt x="1275" y="637"/>
                  </a:cubicBezTo>
                  <a:lnTo>
                    <a:pt x="1275" y="637"/>
                  </a:lnTo>
                  <a:cubicBezTo>
                    <a:pt x="1275" y="637"/>
                    <a:pt x="1275" y="637"/>
                    <a:pt x="1275" y="637"/>
                  </a:cubicBezTo>
                  <a:lnTo>
                    <a:pt x="1275" y="637"/>
                  </a:lnTo>
                  <a:lnTo>
                    <a:pt x="1275" y="637"/>
                  </a:lnTo>
                  <a:lnTo>
                    <a:pt x="1275" y="637"/>
                  </a:lnTo>
                  <a:cubicBezTo>
                    <a:pt x="1275" y="990"/>
                    <a:pt x="990" y="1275"/>
                    <a:pt x="637" y="1275"/>
                  </a:cubicBezTo>
                  <a:lnTo>
                    <a:pt x="637" y="1275"/>
                  </a:lnTo>
                  <a:cubicBezTo>
                    <a:pt x="285" y="1275"/>
                    <a:pt x="0" y="990"/>
                    <a:pt x="0" y="637"/>
                  </a:cubicBezTo>
                  <a:lnTo>
                    <a:pt x="0" y="637"/>
                  </a:lnTo>
                  <a:close/>
                </a:path>
              </a:pathLst>
            </a:custGeom>
            <a:solidFill>
              <a:srgbClr val="8F98EC">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6" name="path"/>
            <p:cNvSpPr/>
            <p:nvPr/>
          </p:nvSpPr>
          <p:spPr>
            <a:xfrm>
              <a:off x="191089" y="189515"/>
              <a:ext cx="428041" cy="431208"/>
            </a:xfrm>
            <a:custGeom>
              <a:rect l="0" t="0" r="0" b="0"/>
              <a:pathLst>
                <a:path w="674" h="679">
                  <a:moveTo>
                    <a:pt x="444" y="339"/>
                  </a:moveTo>
                  <a:cubicBezTo>
                    <a:pt x="444" y="163"/>
                    <a:pt x="535" y="65"/>
                    <a:pt x="535" y="65"/>
                  </a:cubicBezTo>
                  <a:lnTo>
                    <a:pt x="535" y="65"/>
                  </a:lnTo>
                  <a:cubicBezTo>
                    <a:pt x="535" y="65"/>
                    <a:pt x="455" y="0"/>
                    <a:pt x="335" y="0"/>
                  </a:cubicBezTo>
                  <a:lnTo>
                    <a:pt x="335" y="0"/>
                  </a:lnTo>
                  <a:cubicBezTo>
                    <a:pt x="215" y="0"/>
                    <a:pt x="135" y="65"/>
                    <a:pt x="135" y="65"/>
                  </a:cubicBezTo>
                  <a:lnTo>
                    <a:pt x="135" y="65"/>
                  </a:lnTo>
                  <a:cubicBezTo>
                    <a:pt x="135" y="65"/>
                    <a:pt x="228" y="140"/>
                    <a:pt x="228" y="339"/>
                  </a:cubicBezTo>
                  <a:lnTo>
                    <a:pt x="228" y="339"/>
                  </a:lnTo>
                  <a:cubicBezTo>
                    <a:pt x="228" y="531"/>
                    <a:pt x="135" y="613"/>
                    <a:pt x="135" y="613"/>
                  </a:cubicBezTo>
                  <a:lnTo>
                    <a:pt x="135" y="613"/>
                  </a:lnTo>
                  <a:cubicBezTo>
                    <a:pt x="135" y="613"/>
                    <a:pt x="231" y="679"/>
                    <a:pt x="335" y="679"/>
                  </a:cubicBezTo>
                  <a:lnTo>
                    <a:pt x="335" y="679"/>
                  </a:lnTo>
                  <a:cubicBezTo>
                    <a:pt x="441" y="679"/>
                    <a:pt x="535" y="613"/>
                    <a:pt x="535" y="613"/>
                  </a:cubicBezTo>
                  <a:lnTo>
                    <a:pt x="535" y="613"/>
                  </a:lnTo>
                  <a:cubicBezTo>
                    <a:pt x="535" y="613"/>
                    <a:pt x="444" y="528"/>
                    <a:pt x="444" y="339"/>
                  </a:cubicBezTo>
                  <a:moveTo>
                    <a:pt x="112" y="83"/>
                  </a:moveTo>
                  <a:cubicBezTo>
                    <a:pt x="112" y="83"/>
                    <a:pt x="0" y="151"/>
                    <a:pt x="0" y="340"/>
                  </a:cubicBezTo>
                  <a:lnTo>
                    <a:pt x="0" y="340"/>
                  </a:lnTo>
                  <a:cubicBezTo>
                    <a:pt x="0" y="529"/>
                    <a:pt x="114" y="591"/>
                    <a:pt x="114" y="591"/>
                  </a:cubicBezTo>
                  <a:lnTo>
                    <a:pt x="114" y="591"/>
                  </a:lnTo>
                  <a:cubicBezTo>
                    <a:pt x="114" y="591"/>
                    <a:pt x="197" y="529"/>
                    <a:pt x="197" y="340"/>
                  </a:cubicBezTo>
                  <a:lnTo>
                    <a:pt x="197" y="340"/>
                  </a:lnTo>
                  <a:cubicBezTo>
                    <a:pt x="197" y="151"/>
                    <a:pt x="112" y="83"/>
                    <a:pt x="112" y="83"/>
                  </a:cubicBezTo>
                  <a:moveTo>
                    <a:pt x="558" y="88"/>
                  </a:moveTo>
                  <a:cubicBezTo>
                    <a:pt x="558" y="88"/>
                    <a:pt x="473" y="151"/>
                    <a:pt x="473" y="340"/>
                  </a:cubicBezTo>
                  <a:lnTo>
                    <a:pt x="473" y="340"/>
                  </a:lnTo>
                  <a:cubicBezTo>
                    <a:pt x="473" y="529"/>
                    <a:pt x="557" y="591"/>
                    <a:pt x="557" y="591"/>
                  </a:cubicBezTo>
                  <a:lnTo>
                    <a:pt x="557" y="591"/>
                  </a:lnTo>
                  <a:cubicBezTo>
                    <a:pt x="557" y="591"/>
                    <a:pt x="674" y="529"/>
                    <a:pt x="674" y="340"/>
                  </a:cubicBezTo>
                  <a:lnTo>
                    <a:pt x="674" y="340"/>
                  </a:lnTo>
                  <a:cubicBezTo>
                    <a:pt x="674" y="151"/>
                    <a:pt x="558" y="88"/>
                    <a:pt x="558" y="88"/>
                  </a:cubicBezTo>
                </a:path>
              </a:pathLst>
            </a:custGeom>
            <a:solidFill>
              <a:srgbClr val="FFFF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6" name="group 16"/>
          <p:cNvGrpSpPr/>
          <p:nvPr/>
        </p:nvGrpSpPr>
        <p:grpSpPr>
          <a:xfrm rot="21600000">
            <a:off x="4482091" y="1560134"/>
            <a:ext cx="810236" cy="810236"/>
            <a:chExt cx="810236" cy="810236"/>
          </a:xfrm>
        </p:grpSpPr>
        <p:sp>
          <p:nvSpPr>
            <p:cNvPr id="97" name="path"/>
            <p:cNvSpPr/>
            <p:nvPr/>
          </p:nvSpPr>
          <p:spPr>
            <a:xfrm>
              <a:off x="0" y="0"/>
              <a:ext cx="810236" cy="810236"/>
            </a:xfrm>
            <a:custGeom>
              <a:rect l="0" t="0" r="0" b="0"/>
              <a:pathLst>
                <a:path w="1275" h="1275">
                  <a:moveTo>
                    <a:pt x="0" y="637"/>
                  </a:moveTo>
                  <a:cubicBezTo>
                    <a:pt x="0" y="285"/>
                    <a:pt x="285" y="0"/>
                    <a:pt x="637" y="0"/>
                  </a:cubicBezTo>
                  <a:lnTo>
                    <a:pt x="637" y="0"/>
                  </a:lnTo>
                  <a:lnTo>
                    <a:pt x="637" y="0"/>
                  </a:lnTo>
                  <a:lnTo>
                    <a:pt x="637" y="0"/>
                  </a:lnTo>
                  <a:cubicBezTo>
                    <a:pt x="990" y="0"/>
                    <a:pt x="1275" y="285"/>
                    <a:pt x="1275" y="637"/>
                  </a:cubicBezTo>
                  <a:lnTo>
                    <a:pt x="1275" y="637"/>
                  </a:lnTo>
                  <a:cubicBezTo>
                    <a:pt x="1275" y="637"/>
                    <a:pt x="1275" y="637"/>
                    <a:pt x="1275" y="637"/>
                  </a:cubicBezTo>
                  <a:lnTo>
                    <a:pt x="1275" y="637"/>
                  </a:lnTo>
                  <a:lnTo>
                    <a:pt x="1275" y="637"/>
                  </a:lnTo>
                  <a:lnTo>
                    <a:pt x="1275" y="637"/>
                  </a:lnTo>
                  <a:cubicBezTo>
                    <a:pt x="1275" y="990"/>
                    <a:pt x="990" y="1275"/>
                    <a:pt x="637" y="1275"/>
                  </a:cubicBezTo>
                  <a:lnTo>
                    <a:pt x="637" y="1275"/>
                  </a:lnTo>
                  <a:cubicBezTo>
                    <a:pt x="285" y="1275"/>
                    <a:pt x="0" y="990"/>
                    <a:pt x="0" y="637"/>
                  </a:cubicBezTo>
                  <a:lnTo>
                    <a:pt x="0" y="637"/>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8" name="path"/>
            <p:cNvSpPr/>
            <p:nvPr/>
          </p:nvSpPr>
          <p:spPr>
            <a:xfrm>
              <a:off x="214512" y="233174"/>
              <a:ext cx="345125" cy="344617"/>
            </a:xfrm>
            <a:custGeom>
              <a:rect l="0" t="0" r="0" b="0"/>
              <a:pathLst>
                <a:path w="543" h="542">
                  <a:moveTo>
                    <a:pt x="316" y="209"/>
                  </a:moveTo>
                  <a:cubicBezTo>
                    <a:pt x="328" y="167"/>
                    <a:pt x="323" y="121"/>
                    <a:pt x="301" y="83"/>
                  </a:cubicBezTo>
                  <a:lnTo>
                    <a:pt x="301" y="83"/>
                  </a:lnTo>
                  <a:cubicBezTo>
                    <a:pt x="301" y="84"/>
                    <a:pt x="84" y="303"/>
                    <a:pt x="82" y="302"/>
                  </a:cubicBezTo>
                  <a:lnTo>
                    <a:pt x="82" y="302"/>
                  </a:lnTo>
                  <a:cubicBezTo>
                    <a:pt x="120" y="324"/>
                    <a:pt x="166" y="330"/>
                    <a:pt x="207" y="319"/>
                  </a:cubicBezTo>
                  <a:lnTo>
                    <a:pt x="207" y="319"/>
                  </a:lnTo>
                  <a:cubicBezTo>
                    <a:pt x="207" y="318"/>
                    <a:pt x="315" y="209"/>
                    <a:pt x="316" y="209"/>
                  </a:cubicBezTo>
                  <a:moveTo>
                    <a:pt x="277" y="48"/>
                  </a:moveTo>
                  <a:cubicBezTo>
                    <a:pt x="248" y="19"/>
                    <a:pt x="206" y="0"/>
                    <a:pt x="162" y="0"/>
                  </a:cubicBezTo>
                  <a:lnTo>
                    <a:pt x="162" y="0"/>
                  </a:lnTo>
                  <a:cubicBezTo>
                    <a:pt x="72" y="0"/>
                    <a:pt x="0" y="72"/>
                    <a:pt x="0" y="162"/>
                  </a:cubicBezTo>
                  <a:lnTo>
                    <a:pt x="0" y="162"/>
                  </a:lnTo>
                  <a:cubicBezTo>
                    <a:pt x="0" y="206"/>
                    <a:pt x="19" y="248"/>
                    <a:pt x="48" y="278"/>
                  </a:cubicBezTo>
                  <a:lnTo>
                    <a:pt x="48" y="278"/>
                  </a:lnTo>
                  <a:cubicBezTo>
                    <a:pt x="48" y="278"/>
                    <a:pt x="276" y="50"/>
                    <a:pt x="277" y="48"/>
                  </a:cubicBezTo>
                  <a:moveTo>
                    <a:pt x="507" y="480"/>
                  </a:moveTo>
                  <a:cubicBezTo>
                    <a:pt x="507" y="480"/>
                    <a:pt x="512" y="434"/>
                    <a:pt x="499" y="421"/>
                  </a:cubicBezTo>
                  <a:lnTo>
                    <a:pt x="499" y="421"/>
                  </a:lnTo>
                  <a:cubicBezTo>
                    <a:pt x="498" y="420"/>
                    <a:pt x="346" y="235"/>
                    <a:pt x="346" y="235"/>
                  </a:cubicBezTo>
                  <a:lnTo>
                    <a:pt x="346" y="235"/>
                  </a:lnTo>
                  <a:lnTo>
                    <a:pt x="234" y="347"/>
                  </a:lnTo>
                  <a:lnTo>
                    <a:pt x="419" y="501"/>
                  </a:lnTo>
                  <a:lnTo>
                    <a:pt x="419" y="501"/>
                  </a:lnTo>
                  <a:cubicBezTo>
                    <a:pt x="431" y="515"/>
                    <a:pt x="479" y="508"/>
                    <a:pt x="479" y="508"/>
                  </a:cubicBezTo>
                  <a:lnTo>
                    <a:pt x="479" y="508"/>
                  </a:lnTo>
                  <a:lnTo>
                    <a:pt x="517" y="542"/>
                  </a:lnTo>
                  <a:lnTo>
                    <a:pt x="543" y="516"/>
                  </a:lnTo>
                  <a:lnTo>
                    <a:pt x="507" y="480"/>
                  </a:lnTo>
                  <a:close/>
                </a:path>
              </a:pathLst>
            </a:custGeom>
            <a:solidFill>
              <a:srgbClr val="FFFF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8" name="group 18"/>
          <p:cNvGrpSpPr/>
          <p:nvPr/>
        </p:nvGrpSpPr>
        <p:grpSpPr>
          <a:xfrm rot="21600000">
            <a:off x="4482091" y="3221071"/>
            <a:ext cx="810236" cy="810235"/>
            <a:chExt cx="810236" cy="810235"/>
          </a:xfrm>
        </p:grpSpPr>
        <p:sp>
          <p:nvSpPr>
            <p:cNvPr id="99" name="path"/>
            <p:cNvSpPr/>
            <p:nvPr/>
          </p:nvSpPr>
          <p:spPr>
            <a:xfrm>
              <a:off x="0" y="0"/>
              <a:ext cx="810236" cy="810235"/>
            </a:xfrm>
            <a:custGeom>
              <a:rect l="0" t="0" r="0" b="0"/>
              <a:pathLst>
                <a:path w="1275" h="1275">
                  <a:moveTo>
                    <a:pt x="0" y="637"/>
                  </a:moveTo>
                  <a:cubicBezTo>
                    <a:pt x="0" y="285"/>
                    <a:pt x="285" y="0"/>
                    <a:pt x="637" y="0"/>
                  </a:cubicBezTo>
                  <a:lnTo>
                    <a:pt x="637" y="0"/>
                  </a:lnTo>
                  <a:lnTo>
                    <a:pt x="637" y="0"/>
                  </a:lnTo>
                  <a:lnTo>
                    <a:pt x="637" y="0"/>
                  </a:lnTo>
                  <a:cubicBezTo>
                    <a:pt x="990" y="0"/>
                    <a:pt x="1275" y="285"/>
                    <a:pt x="1275" y="637"/>
                  </a:cubicBezTo>
                  <a:lnTo>
                    <a:pt x="1275" y="637"/>
                  </a:lnTo>
                  <a:cubicBezTo>
                    <a:pt x="1275" y="637"/>
                    <a:pt x="1275" y="637"/>
                    <a:pt x="1275" y="637"/>
                  </a:cubicBezTo>
                  <a:lnTo>
                    <a:pt x="1275" y="637"/>
                  </a:lnTo>
                  <a:lnTo>
                    <a:pt x="1275" y="637"/>
                  </a:lnTo>
                  <a:lnTo>
                    <a:pt x="1275" y="637"/>
                  </a:lnTo>
                  <a:cubicBezTo>
                    <a:pt x="1275" y="990"/>
                    <a:pt x="990" y="1275"/>
                    <a:pt x="637" y="1275"/>
                  </a:cubicBezTo>
                  <a:lnTo>
                    <a:pt x="637" y="1275"/>
                  </a:lnTo>
                  <a:cubicBezTo>
                    <a:pt x="285" y="1275"/>
                    <a:pt x="0" y="990"/>
                    <a:pt x="0" y="637"/>
                  </a:cubicBezTo>
                  <a:lnTo>
                    <a:pt x="0" y="637"/>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0" name="path"/>
            <p:cNvSpPr/>
            <p:nvPr/>
          </p:nvSpPr>
          <p:spPr>
            <a:xfrm>
              <a:off x="281444" y="185662"/>
              <a:ext cx="275773" cy="424257"/>
            </a:xfrm>
            <a:custGeom>
              <a:rect l="0" t="0" r="0" b="0"/>
              <a:pathLst>
                <a:path w="432" h="668">
                  <a:moveTo>
                    <a:pt x="233" y="233"/>
                  </a:moveTo>
                  <a:lnTo>
                    <a:pt x="281" y="305"/>
                  </a:lnTo>
                  <a:lnTo>
                    <a:pt x="281" y="305"/>
                  </a:lnTo>
                  <a:cubicBezTo>
                    <a:pt x="292" y="321"/>
                    <a:pt x="315" y="334"/>
                    <a:pt x="334" y="334"/>
                  </a:cubicBezTo>
                  <a:lnTo>
                    <a:pt x="334" y="334"/>
                  </a:lnTo>
                  <a:lnTo>
                    <a:pt x="434" y="334"/>
                  </a:lnTo>
                  <a:lnTo>
                    <a:pt x="434" y="267"/>
                  </a:lnTo>
                  <a:lnTo>
                    <a:pt x="334" y="267"/>
                  </a:lnTo>
                  <a:lnTo>
                    <a:pt x="285" y="195"/>
                  </a:lnTo>
                  <a:lnTo>
                    <a:pt x="285" y="195"/>
                  </a:lnTo>
                  <a:cubicBezTo>
                    <a:pt x="272" y="176"/>
                    <a:pt x="257" y="161"/>
                    <a:pt x="239" y="148"/>
                  </a:cubicBezTo>
                  <a:lnTo>
                    <a:pt x="239" y="148"/>
                  </a:lnTo>
                  <a:lnTo>
                    <a:pt x="239" y="148"/>
                  </a:lnTo>
                  <a:lnTo>
                    <a:pt x="195" y="118"/>
                  </a:lnTo>
                  <a:lnTo>
                    <a:pt x="195" y="118"/>
                  </a:lnTo>
                  <a:cubicBezTo>
                    <a:pt x="186" y="113"/>
                    <a:pt x="176" y="110"/>
                    <a:pt x="165" y="110"/>
                  </a:cubicBezTo>
                  <a:lnTo>
                    <a:pt x="165" y="110"/>
                  </a:lnTo>
                  <a:cubicBezTo>
                    <a:pt x="155" y="110"/>
                    <a:pt x="146" y="113"/>
                    <a:pt x="138" y="117"/>
                  </a:cubicBezTo>
                  <a:lnTo>
                    <a:pt x="138" y="117"/>
                  </a:lnTo>
                  <a:lnTo>
                    <a:pt x="138" y="117"/>
                  </a:lnTo>
                  <a:lnTo>
                    <a:pt x="0" y="200"/>
                  </a:lnTo>
                  <a:lnTo>
                    <a:pt x="0" y="367"/>
                  </a:lnTo>
                  <a:lnTo>
                    <a:pt x="66" y="367"/>
                  </a:lnTo>
                  <a:lnTo>
                    <a:pt x="66" y="233"/>
                  </a:lnTo>
                  <a:lnTo>
                    <a:pt x="133" y="200"/>
                  </a:lnTo>
                  <a:lnTo>
                    <a:pt x="33" y="668"/>
                  </a:lnTo>
                  <a:lnTo>
                    <a:pt x="100" y="668"/>
                  </a:lnTo>
                  <a:lnTo>
                    <a:pt x="178" y="412"/>
                  </a:lnTo>
                  <a:lnTo>
                    <a:pt x="233" y="467"/>
                  </a:lnTo>
                  <a:lnTo>
                    <a:pt x="233" y="668"/>
                  </a:lnTo>
                  <a:lnTo>
                    <a:pt x="300" y="668"/>
                  </a:lnTo>
                  <a:lnTo>
                    <a:pt x="300" y="400"/>
                  </a:lnTo>
                  <a:lnTo>
                    <a:pt x="210" y="310"/>
                  </a:lnTo>
                  <a:lnTo>
                    <a:pt x="233" y="233"/>
                  </a:lnTo>
                  <a:lnTo>
                    <a:pt x="233" y="233"/>
                  </a:lnTo>
                  <a:close/>
                  <a:moveTo>
                    <a:pt x="267" y="133"/>
                  </a:moveTo>
                  <a:cubicBezTo>
                    <a:pt x="304" y="133"/>
                    <a:pt x="334" y="103"/>
                    <a:pt x="334" y="66"/>
                  </a:cubicBezTo>
                  <a:lnTo>
                    <a:pt x="334" y="66"/>
                  </a:lnTo>
                  <a:cubicBezTo>
                    <a:pt x="334" y="29"/>
                    <a:pt x="304" y="0"/>
                    <a:pt x="267" y="0"/>
                  </a:cubicBezTo>
                  <a:lnTo>
                    <a:pt x="267" y="0"/>
                  </a:lnTo>
                  <a:lnTo>
                    <a:pt x="267" y="0"/>
                  </a:lnTo>
                  <a:lnTo>
                    <a:pt x="267" y="0"/>
                  </a:lnTo>
                  <a:cubicBezTo>
                    <a:pt x="230" y="0"/>
                    <a:pt x="200" y="29"/>
                    <a:pt x="200" y="66"/>
                  </a:cubicBezTo>
                  <a:lnTo>
                    <a:pt x="200" y="66"/>
                  </a:lnTo>
                  <a:cubicBezTo>
                    <a:pt x="200" y="103"/>
                    <a:pt x="230" y="133"/>
                    <a:pt x="267" y="133"/>
                  </a:cubicBezTo>
                  <a:lnTo>
                    <a:pt x="267" y="133"/>
                  </a:lnTo>
                  <a:lnTo>
                    <a:pt x="267" y="133"/>
                  </a:lnTo>
                  <a:close/>
                </a:path>
              </a:pathLst>
            </a:custGeom>
            <a:solidFill>
              <a:srgbClr val="FFFF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1" name="rect"/>
          <p:cNvSpPr/>
          <p:nvPr/>
        </p:nvSpPr>
        <p:spPr>
          <a:xfrm>
            <a:off x="0" y="0"/>
            <a:ext cx="12192000" cy="6858000"/>
          </a:xfrm>
          <a:prstGeom prst="rect">
            <a:avLst/>
          </a:prstGeom>
          <a:solidFill>
            <a:srgbClr val="D9EFFD">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2" name="textbox 102"/>
          <p:cNvSpPr/>
          <p:nvPr/>
        </p:nvSpPr>
        <p:spPr>
          <a:xfrm>
            <a:off x="1708908" y="1675944"/>
            <a:ext cx="4189095" cy="25800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574"/>
              </a:lnSpc>
            </a:pPr>
            <a:endParaRPr lang="Arial" altLang="Arial" sz="100"/>
          </a:p>
          <a:p>
            <a:pPr marL="12700" algn="l" rtl="0" eaLnBrk="0">
              <a:lnSpc>
                <a:spcPct val="92000"/>
              </a:lnSpc>
            </a:pP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X</a:t>
            </a:r>
            <a:r>
              <a:rPr sz="2300" spc="50">
                <a:ln w="6350" cap="flat" cmpd="sng">
                  <a:solidFill>
                    <a:srgbClr val="000000">
                      <a:alpha val="100000"/>
                    </a:srgbClr>
                  </a:solidFill>
                  <a:miter lim="0"/>
                </a:ln>
                <a:solidFill>
                  <a:srgbClr val="0084FF">
                    <a:alpha val="100000"/>
                  </a:srgbClr>
                </a:solidFill>
                <a:latin typeface="Microsoft YaHei"/>
                <a:ea typeface="Microsoft YaHei"/>
                <a:cs typeface="Microsoft YaHei"/>
              </a:rPr>
              <a:t>射线衍射法原</a:t>
            </a:r>
            <a:r>
              <a:rPr sz="2300" spc="10">
                <a:ln w="6350" cap="flat" cmpd="sng">
                  <a:solidFill>
                    <a:srgbClr val="000000">
                      <a:alpha val="100000"/>
                    </a:srgbClr>
                  </a:solidFill>
                  <a:miter lim="0"/>
                </a:ln>
                <a:solidFill>
                  <a:srgbClr val="0084FF">
                    <a:alpha val="100000"/>
                  </a:srgbClr>
                </a:solidFill>
                <a:latin typeface="Microsoft YaHei"/>
                <a:ea typeface="Microsoft YaHei"/>
                <a:cs typeface="Microsoft YaHei"/>
              </a:rPr>
              <a:t>理</a:t>
            </a:r>
            <a:endParaRPr lang="Microsoft YaHei" altLang="Microsoft YaHei" sz="2300"/>
          </a:p>
          <a:p>
            <a:pPr marL="13747" algn="l" rtl="0" eaLnBrk="0">
              <a:lnSpc>
                <a:spcPct val="86000"/>
              </a:lnSpc>
              <a:spcBef>
                <a:spcPts val="754"/>
              </a:spcBef>
            </a:pPr>
            <a:r>
              <a:rPr sz="1300" spc="0">
                <a:solidFill>
                  <a:srgbClr val="000000">
                    <a:alpha val="100000"/>
                  </a:srgbClr>
                </a:solidFill>
                <a:latin typeface="Microsoft YaHei"/>
                <a:ea typeface="Microsoft YaHei"/>
                <a:cs typeface="Microsoft YaHei"/>
              </a:rPr>
              <a:t>X</a:t>
            </a:r>
            <a:r>
              <a:rPr sz="1300" spc="60">
                <a:solidFill>
                  <a:srgbClr val="000000">
                    <a:alpha val="100000"/>
                  </a:srgbClr>
                </a:solidFill>
                <a:latin typeface="Microsoft YaHei"/>
                <a:ea typeface="Microsoft YaHei"/>
                <a:cs typeface="Microsoft YaHei"/>
              </a:rPr>
              <a:t>射线照射到晶体物质上会发生衍射，形成特</a:t>
            </a:r>
            <a:r>
              <a:rPr sz="1300" spc="20">
                <a:solidFill>
                  <a:srgbClr val="000000">
                    <a:alpha val="100000"/>
                  </a:srgbClr>
                </a:solidFill>
                <a:latin typeface="Microsoft YaHei"/>
                <a:ea typeface="Microsoft YaHei"/>
                <a:cs typeface="Microsoft YaHei"/>
              </a:rPr>
              <a:t>定</a:t>
            </a:r>
            <a:r>
              <a:rPr sz="1300" spc="0">
                <a:solidFill>
                  <a:srgbClr val="000000">
                    <a:alpha val="100000"/>
                  </a:srgbClr>
                </a:solidFill>
                <a:latin typeface="Microsoft YaHei"/>
                <a:ea typeface="Microsoft YaHei"/>
                <a:cs typeface="Microsoft YaHei"/>
              </a:rPr>
              <a:t>的衍射</a:t>
            </a:r>
            <a:endParaRPr lang="Microsoft YaHei" altLang="Microsoft YaHei" sz="1300"/>
          </a:p>
          <a:p>
            <a:pPr marL="22320" indent="685" algn="l" rtl="0" eaLnBrk="0">
              <a:lnSpc>
                <a:spcPct val="159000"/>
              </a:lnSpc>
              <a:spcBef>
                <a:spcPts val="27"/>
              </a:spcBef>
            </a:pPr>
            <a:r>
              <a:rPr sz="1300" spc="50">
                <a:solidFill>
                  <a:srgbClr val="000000">
                    <a:alpha val="100000"/>
                  </a:srgbClr>
                </a:solidFill>
                <a:latin typeface="Microsoft YaHei"/>
                <a:ea typeface="Microsoft YaHei"/>
                <a:cs typeface="Microsoft YaHei"/>
              </a:rPr>
              <a:t>图谱。通过对比标准图谱，可以确定灰石的矿物组</a:t>
            </a:r>
            <a:r>
              <a:rPr sz="1300" spc="0">
                <a:solidFill>
                  <a:srgbClr val="000000">
                    <a:alpha val="100000"/>
                  </a:srgbClr>
                </a:solidFill>
                <a:latin typeface="Microsoft YaHei"/>
                <a:ea typeface="Microsoft YaHei"/>
                <a:cs typeface="Microsoft YaHei"/>
              </a:rPr>
              <a:t>成和 </a:t>
            </a:r>
            <a:r>
              <a:rPr sz="1300" spc="-20">
                <a:solidFill>
                  <a:srgbClr val="000000">
                    <a:alpha val="100000"/>
                  </a:srgbClr>
                </a:solidFill>
                <a:latin typeface="Microsoft YaHei"/>
                <a:ea typeface="Microsoft YaHei"/>
                <a:cs typeface="Microsoft YaHei"/>
              </a:rPr>
              <a:t>晶体结构。</a:t>
            </a:r>
            <a:endParaRPr lang="Microsoft YaHei" altLang="Microsoft YaHei" sz="1300"/>
          </a:p>
          <a:p>
            <a:pPr algn="l" rtl="0" eaLnBrk="0">
              <a:lnSpc>
                <a:spcPct val="106000"/>
              </a:lnSpc>
            </a:pPr>
            <a:endParaRPr lang="Arial" altLang="Arial" sz="1000"/>
          </a:p>
          <a:p>
            <a:pPr algn="l" rtl="0" eaLnBrk="0">
              <a:lnSpc>
                <a:spcPct val="106000"/>
              </a:lnSpc>
            </a:pPr>
            <a:endParaRPr lang="Arial" altLang="Arial" sz="1000"/>
          </a:p>
          <a:p>
            <a:pPr marL="15357" algn="l" rtl="0" eaLnBrk="0">
              <a:lnSpc>
                <a:spcPct val="91000"/>
              </a:lnSpc>
              <a:spcBef>
                <a:spcPts val="693"/>
              </a:spcBef>
            </a:pPr>
            <a:r>
              <a:rPr sz="2300" spc="20">
                <a:ln w="6350" cap="flat" cmpd="sng">
                  <a:solidFill>
                    <a:srgbClr val="000000">
                      <a:alpha val="100000"/>
                    </a:srgbClr>
                  </a:solidFill>
                  <a:miter lim="0"/>
                </a:ln>
                <a:solidFill>
                  <a:srgbClr val="0084FF">
                    <a:alpha val="100000"/>
                  </a:srgbClr>
                </a:solidFill>
                <a:latin typeface="Microsoft YaHei"/>
                <a:ea typeface="Microsoft YaHei"/>
                <a:cs typeface="Microsoft YaHei"/>
              </a:rPr>
              <a:t>操作步</a:t>
            </a: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骤</a:t>
            </a:r>
            <a:endParaRPr lang="Microsoft YaHei" altLang="Microsoft YaHei" sz="2300"/>
          </a:p>
          <a:p>
            <a:pPr marL="14604" algn="l" rtl="0" eaLnBrk="0">
              <a:lnSpc>
                <a:spcPct val="87000"/>
              </a:lnSpc>
              <a:spcBef>
                <a:spcPts val="956"/>
              </a:spcBef>
            </a:pPr>
            <a:r>
              <a:rPr sz="1300" spc="60">
                <a:solidFill>
                  <a:srgbClr val="000000">
                    <a:alpha val="100000"/>
                  </a:srgbClr>
                </a:solidFill>
                <a:latin typeface="Microsoft YaHei"/>
                <a:ea typeface="Microsoft YaHei"/>
                <a:cs typeface="Microsoft YaHei"/>
              </a:rPr>
              <a:t>制备灰石样品→设置</a:t>
            </a:r>
            <a:r>
              <a:rPr sz="1300" spc="0">
                <a:solidFill>
                  <a:srgbClr val="000000">
                    <a:alpha val="100000"/>
                  </a:srgbClr>
                </a:solidFill>
                <a:latin typeface="Microsoft YaHei"/>
                <a:ea typeface="Microsoft YaHei"/>
                <a:cs typeface="Microsoft YaHei"/>
              </a:rPr>
              <a:t>X</a:t>
            </a:r>
            <a:r>
              <a:rPr sz="1300" spc="60">
                <a:solidFill>
                  <a:srgbClr val="000000">
                    <a:alpha val="100000"/>
                  </a:srgbClr>
                </a:solidFill>
                <a:latin typeface="Microsoft YaHei"/>
                <a:ea typeface="Microsoft YaHei"/>
                <a:cs typeface="Microsoft YaHei"/>
              </a:rPr>
              <a:t>射线衍射仪参数→进行</a:t>
            </a:r>
            <a:r>
              <a:rPr sz="1300" spc="0">
                <a:solidFill>
                  <a:srgbClr val="000000">
                    <a:alpha val="100000"/>
                  </a:srgbClr>
                </a:solidFill>
                <a:latin typeface="Microsoft YaHei"/>
                <a:ea typeface="Microsoft YaHei"/>
                <a:cs typeface="Microsoft YaHei"/>
              </a:rPr>
              <a:t>X</a:t>
            </a:r>
            <a:r>
              <a:rPr sz="1300" spc="50">
                <a:solidFill>
                  <a:srgbClr val="000000">
                    <a:alpha val="100000"/>
                  </a:srgbClr>
                </a:solidFill>
                <a:latin typeface="Microsoft YaHei"/>
                <a:ea typeface="Microsoft YaHei"/>
                <a:cs typeface="Microsoft YaHei"/>
              </a:rPr>
              <a:t>射</a:t>
            </a:r>
            <a:r>
              <a:rPr sz="1300" spc="0">
                <a:solidFill>
                  <a:srgbClr val="000000">
                    <a:alpha val="100000"/>
                  </a:srgbClr>
                </a:solidFill>
                <a:latin typeface="Microsoft YaHei"/>
                <a:ea typeface="Microsoft YaHei"/>
                <a:cs typeface="Microsoft YaHei"/>
              </a:rPr>
              <a:t>线照射</a:t>
            </a:r>
            <a:endParaRPr lang="Microsoft YaHei" altLang="Microsoft YaHei" sz="1300"/>
          </a:p>
          <a:p>
            <a:pPr marL="18205" algn="l" rtl="0" eaLnBrk="0">
              <a:lnSpc>
                <a:spcPts val="2429"/>
              </a:lnSpc>
            </a:pPr>
            <a:r>
              <a:rPr sz="1300" spc="-20">
                <a:solidFill>
                  <a:srgbClr val="000000">
                    <a:alpha val="100000"/>
                  </a:srgbClr>
                </a:solidFill>
                <a:latin typeface="Microsoft YaHei"/>
                <a:ea typeface="Microsoft YaHei"/>
                <a:cs typeface="Microsoft YaHei"/>
              </a:rPr>
              <a:t>→收集衍射数据→</a:t>
            </a:r>
            <a:r>
              <a:rPr sz="1300" spc="0">
                <a:solidFill>
                  <a:srgbClr val="000000">
                    <a:alpha val="100000"/>
                  </a:srgbClr>
                </a:solidFill>
                <a:latin typeface="Microsoft YaHei"/>
                <a:ea typeface="Microsoft YaHei"/>
                <a:cs typeface="Microsoft YaHei"/>
              </a:rPr>
              <a:t>分析衍射图谱。</a:t>
            </a:r>
            <a:endParaRPr lang="Microsoft YaHei" altLang="Microsoft YaHei" sz="1300"/>
          </a:p>
        </p:txBody>
      </p:sp>
      <p:sp>
        <p:nvSpPr>
          <p:cNvPr id="103" name="textbox 103"/>
          <p:cNvSpPr/>
          <p:nvPr/>
        </p:nvSpPr>
        <p:spPr>
          <a:xfrm>
            <a:off x="7358851" y="3306072"/>
            <a:ext cx="4139565" cy="25774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0394"/>
              </a:lnSpc>
            </a:pPr>
            <a:endParaRPr lang="Arial" altLang="Arial" sz="100"/>
          </a:p>
          <a:p>
            <a:pPr marL="15805" algn="l" rtl="0" eaLnBrk="0">
              <a:lnSpc>
                <a:spcPct val="92000"/>
              </a:lnSpc>
            </a:pPr>
            <a:r>
              <a:rPr sz="2300" spc="30">
                <a:ln w="6350" cap="flat" cmpd="sng">
                  <a:solidFill>
                    <a:srgbClr val="000000">
                      <a:alpha val="100000"/>
                    </a:srgbClr>
                  </a:solidFill>
                  <a:miter lim="0"/>
                </a:ln>
                <a:solidFill>
                  <a:srgbClr val="0084FF">
                    <a:alpha val="100000"/>
                  </a:srgbClr>
                </a:solidFill>
                <a:latin typeface="Microsoft YaHei"/>
                <a:ea typeface="Microsoft YaHei"/>
                <a:cs typeface="Microsoft YaHei"/>
              </a:rPr>
              <a:t>化学分析</a:t>
            </a:r>
            <a:r>
              <a:rPr sz="2300" spc="20">
                <a:ln w="6350" cap="flat" cmpd="sng">
                  <a:solidFill>
                    <a:srgbClr val="000000">
                      <a:alpha val="100000"/>
                    </a:srgbClr>
                  </a:solidFill>
                  <a:miter lim="0"/>
                </a:ln>
                <a:solidFill>
                  <a:srgbClr val="0084FF">
                    <a:alpha val="100000"/>
                  </a:srgbClr>
                </a:solidFill>
                <a:latin typeface="Microsoft YaHei"/>
                <a:ea typeface="Microsoft YaHei"/>
                <a:cs typeface="Microsoft YaHei"/>
              </a:rPr>
              <a:t>法</a:t>
            </a: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原理</a:t>
            </a:r>
            <a:endParaRPr lang="Microsoft YaHei" altLang="Microsoft YaHei" sz="2300"/>
          </a:p>
          <a:p>
            <a:pPr marL="13557" algn="l" rtl="0" eaLnBrk="0">
              <a:lnSpc>
                <a:spcPct val="86000"/>
              </a:lnSpc>
              <a:spcBef>
                <a:spcPts val="948"/>
              </a:spcBef>
            </a:pPr>
            <a:r>
              <a:rPr sz="1300" spc="50">
                <a:solidFill>
                  <a:srgbClr val="000000">
                    <a:alpha val="100000"/>
                  </a:srgbClr>
                </a:solidFill>
                <a:latin typeface="Microsoft YaHei"/>
                <a:ea typeface="Microsoft YaHei"/>
                <a:cs typeface="Microsoft YaHei"/>
              </a:rPr>
              <a:t>灰石中的矿物质与化学试剂发生反应，生成特定的反</a:t>
            </a:r>
            <a:r>
              <a:rPr sz="1300" spc="30">
                <a:solidFill>
                  <a:srgbClr val="000000">
                    <a:alpha val="100000"/>
                  </a:srgbClr>
                </a:solidFill>
                <a:latin typeface="Microsoft YaHei"/>
                <a:ea typeface="Microsoft YaHei"/>
                <a:cs typeface="Microsoft YaHei"/>
              </a:rPr>
              <a:t>应</a:t>
            </a:r>
            <a:endParaRPr lang="Microsoft YaHei" altLang="Microsoft YaHei" sz="1300"/>
          </a:p>
          <a:p>
            <a:pPr marL="21272" indent="-7372" algn="l" rtl="0" eaLnBrk="0">
              <a:lnSpc>
                <a:spcPct val="159000"/>
              </a:lnSpc>
              <a:spcBef>
                <a:spcPts val="31"/>
              </a:spcBef>
            </a:pPr>
            <a:r>
              <a:rPr sz="1300" spc="50">
                <a:solidFill>
                  <a:srgbClr val="000000">
                    <a:alpha val="100000"/>
                  </a:srgbClr>
                </a:solidFill>
                <a:latin typeface="Microsoft YaHei"/>
                <a:ea typeface="Microsoft YaHei"/>
                <a:cs typeface="Microsoft YaHei"/>
              </a:rPr>
              <a:t>产物。通过测量反应产物的成分和含量，可以推断灰</a:t>
            </a:r>
            <a:r>
              <a:rPr sz="1300" spc="30">
                <a:solidFill>
                  <a:srgbClr val="000000">
                    <a:alpha val="100000"/>
                  </a:srgbClr>
                </a:solidFill>
                <a:latin typeface="Microsoft YaHei"/>
                <a:ea typeface="Microsoft YaHei"/>
                <a:cs typeface="Microsoft YaHei"/>
              </a:rPr>
              <a:t>石</a:t>
            </a:r>
            <a:r>
              <a:rPr sz="1300" spc="0">
                <a:solidFill>
                  <a:srgbClr val="000000">
                    <a:alpha val="100000"/>
                  </a:srgbClr>
                </a:solidFill>
                <a:latin typeface="Microsoft YaHei"/>
                <a:ea typeface="Microsoft YaHei"/>
                <a:cs typeface="Microsoft YaHei"/>
              </a:rPr>
              <a:t> </a:t>
            </a:r>
            <a:r>
              <a:rPr sz="1300" spc="20">
                <a:solidFill>
                  <a:srgbClr val="000000">
                    <a:alpha val="100000"/>
                  </a:srgbClr>
                </a:solidFill>
                <a:latin typeface="Microsoft YaHei"/>
                <a:ea typeface="Microsoft YaHei"/>
                <a:cs typeface="Microsoft YaHei"/>
              </a:rPr>
              <a:t>的化学性</a:t>
            </a:r>
            <a:r>
              <a:rPr sz="1300" spc="10">
                <a:solidFill>
                  <a:srgbClr val="000000">
                    <a:alpha val="100000"/>
                  </a:srgbClr>
                </a:solidFill>
                <a:latin typeface="Microsoft YaHei"/>
                <a:ea typeface="Microsoft YaHei"/>
                <a:cs typeface="Microsoft YaHei"/>
              </a:rPr>
              <a:t>质</a:t>
            </a:r>
            <a:r>
              <a:rPr sz="1300" spc="0">
                <a:solidFill>
                  <a:srgbClr val="000000">
                    <a:alpha val="100000"/>
                  </a:srgbClr>
                </a:solidFill>
                <a:latin typeface="Microsoft YaHei"/>
                <a:ea typeface="Microsoft YaHei"/>
                <a:cs typeface="Microsoft YaHei"/>
              </a:rPr>
              <a:t>和活性。</a:t>
            </a:r>
            <a:endParaRPr lang="Microsoft YaHei" altLang="Microsoft YaHei" sz="1300"/>
          </a:p>
          <a:p>
            <a:pPr algn="l" rtl="0" eaLnBrk="0">
              <a:lnSpc>
                <a:spcPct val="155000"/>
              </a:lnSpc>
            </a:pPr>
            <a:endParaRPr lang="Arial" altLang="Arial" sz="1000"/>
          </a:p>
          <a:p>
            <a:pPr marL="15509" algn="l" rtl="0" eaLnBrk="0">
              <a:lnSpc>
                <a:spcPct val="91000"/>
              </a:lnSpc>
              <a:spcBef>
                <a:spcPts val="699"/>
              </a:spcBef>
            </a:pPr>
            <a:r>
              <a:rPr sz="2300" spc="20">
                <a:ln w="6350" cap="flat" cmpd="sng">
                  <a:solidFill>
                    <a:srgbClr val="000000">
                      <a:alpha val="100000"/>
                    </a:srgbClr>
                  </a:solidFill>
                  <a:miter lim="0"/>
                </a:ln>
                <a:solidFill>
                  <a:srgbClr val="0084FF">
                    <a:alpha val="100000"/>
                  </a:srgbClr>
                </a:solidFill>
                <a:latin typeface="Microsoft YaHei"/>
                <a:ea typeface="Microsoft YaHei"/>
                <a:cs typeface="Microsoft YaHei"/>
              </a:rPr>
              <a:t>操作步</a:t>
            </a: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骤</a:t>
            </a:r>
            <a:endParaRPr lang="Microsoft YaHei" altLang="Microsoft YaHei" sz="2300"/>
          </a:p>
          <a:p>
            <a:pPr marL="12700" indent="2057" algn="l" rtl="0" eaLnBrk="0">
              <a:lnSpc>
                <a:spcPct val="158000"/>
              </a:lnSpc>
              <a:spcBef>
                <a:spcPts val="263"/>
              </a:spcBef>
            </a:pPr>
            <a:r>
              <a:rPr sz="1300" spc="50">
                <a:solidFill>
                  <a:srgbClr val="000000">
                    <a:alpha val="100000"/>
                  </a:srgbClr>
                </a:solidFill>
                <a:latin typeface="Microsoft YaHei"/>
                <a:ea typeface="Microsoft YaHei"/>
                <a:cs typeface="Microsoft YaHei"/>
              </a:rPr>
              <a:t>制备灰石样品→选择合适的化学试剂→进行化学反应</a:t>
            </a:r>
            <a:r>
              <a:rPr sz="1300" spc="20">
                <a:solidFill>
                  <a:srgbClr val="000000">
                    <a:alpha val="100000"/>
                  </a:srgbClr>
                </a:solidFill>
                <a:latin typeface="Microsoft YaHei"/>
                <a:ea typeface="Microsoft YaHei"/>
                <a:cs typeface="Microsoft YaHei"/>
              </a:rPr>
              <a:t>实</a:t>
            </a:r>
            <a:r>
              <a:rPr sz="1300" spc="0">
                <a:solidFill>
                  <a:srgbClr val="000000">
                    <a:alpha val="100000"/>
                  </a:srgbClr>
                </a:solidFill>
                <a:latin typeface="Microsoft YaHei"/>
                <a:ea typeface="Microsoft YaHei"/>
                <a:cs typeface="Microsoft YaHei"/>
              </a:rPr>
              <a:t> </a:t>
            </a:r>
            <a:r>
              <a:rPr sz="1300" spc="40">
                <a:solidFill>
                  <a:srgbClr val="000000">
                    <a:alpha val="100000"/>
                  </a:srgbClr>
                </a:solidFill>
                <a:latin typeface="Microsoft YaHei"/>
                <a:ea typeface="Microsoft YaHei"/>
                <a:cs typeface="Microsoft YaHei"/>
              </a:rPr>
              <a:t>验→收集反应产物→分析反应产物的成分和含</a:t>
            </a:r>
            <a:r>
              <a:rPr sz="1300" spc="0">
                <a:solidFill>
                  <a:srgbClr val="000000">
                    <a:alpha val="100000"/>
                  </a:srgbClr>
                </a:solidFill>
                <a:latin typeface="Microsoft YaHei"/>
                <a:ea typeface="Microsoft YaHei"/>
                <a:cs typeface="Microsoft YaHei"/>
              </a:rPr>
              <a:t>量。</a:t>
            </a:r>
            <a:endParaRPr lang="Microsoft YaHei" altLang="Microsoft YaHei" sz="1300"/>
          </a:p>
        </p:txBody>
      </p:sp>
      <p:sp>
        <p:nvSpPr>
          <p:cNvPr id="104" name="textbox 104"/>
          <p:cNvSpPr/>
          <p:nvPr/>
        </p:nvSpPr>
        <p:spPr>
          <a:xfrm>
            <a:off x="1709613" y="4903901"/>
            <a:ext cx="4138929" cy="97536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8768"/>
              </a:lnSpc>
            </a:pPr>
            <a:endParaRPr lang="Arial" altLang="Arial" sz="100"/>
          </a:p>
          <a:p>
            <a:pPr marL="16129" algn="l" rtl="0" eaLnBrk="0">
              <a:lnSpc>
                <a:spcPct val="92000"/>
              </a:lnSpc>
            </a:pPr>
            <a:r>
              <a:rPr sz="2300" spc="20">
                <a:ln w="6350" cap="flat" cmpd="sng">
                  <a:solidFill>
                    <a:srgbClr val="000000">
                      <a:alpha val="100000"/>
                    </a:srgbClr>
                  </a:solidFill>
                  <a:miter lim="0"/>
                </a:ln>
                <a:solidFill>
                  <a:srgbClr val="0084FF">
                    <a:alpha val="100000"/>
                  </a:srgbClr>
                </a:solidFill>
                <a:latin typeface="Microsoft YaHei"/>
                <a:ea typeface="Microsoft YaHei"/>
                <a:cs typeface="Microsoft YaHei"/>
              </a:rPr>
              <a:t>热分析法原</a:t>
            </a: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理</a:t>
            </a:r>
            <a:endParaRPr lang="Microsoft YaHei" altLang="Microsoft YaHei" sz="2300"/>
          </a:p>
          <a:p>
            <a:pPr marL="13214" indent="-514" algn="l" rtl="0" eaLnBrk="0">
              <a:lnSpc>
                <a:spcPct val="156000"/>
              </a:lnSpc>
              <a:spcBef>
                <a:spcPts val="77"/>
              </a:spcBef>
            </a:pPr>
            <a:r>
              <a:rPr sz="1300" spc="50">
                <a:solidFill>
                  <a:srgbClr val="000000">
                    <a:alpha val="100000"/>
                  </a:srgbClr>
                </a:solidFill>
                <a:latin typeface="Microsoft YaHei"/>
                <a:ea typeface="Microsoft YaHei"/>
                <a:cs typeface="Microsoft YaHei"/>
              </a:rPr>
              <a:t>灰石在不同温度下会发生质量变化和热量变化，通过</a:t>
            </a:r>
            <a:r>
              <a:rPr sz="1300" spc="30">
                <a:solidFill>
                  <a:srgbClr val="000000">
                    <a:alpha val="100000"/>
                  </a:srgbClr>
                </a:solidFill>
                <a:latin typeface="Microsoft YaHei"/>
                <a:ea typeface="Microsoft YaHei"/>
                <a:cs typeface="Microsoft YaHei"/>
              </a:rPr>
              <a:t>分</a:t>
            </a:r>
            <a:r>
              <a:rPr sz="1300" spc="0">
                <a:solidFill>
                  <a:srgbClr val="000000">
                    <a:alpha val="100000"/>
                  </a:srgbClr>
                </a:solidFill>
                <a:latin typeface="Microsoft YaHei"/>
                <a:ea typeface="Microsoft YaHei"/>
                <a:cs typeface="Microsoft YaHei"/>
              </a:rPr>
              <a:t> </a:t>
            </a:r>
            <a:r>
              <a:rPr sz="1300" spc="40">
                <a:solidFill>
                  <a:srgbClr val="000000">
                    <a:alpha val="100000"/>
                  </a:srgbClr>
                </a:solidFill>
                <a:latin typeface="Microsoft YaHei"/>
                <a:ea typeface="Microsoft YaHei"/>
                <a:cs typeface="Microsoft YaHei"/>
              </a:rPr>
              <a:t>析这些变化可以了解灰石的热稳定性和热反应过</a:t>
            </a:r>
            <a:r>
              <a:rPr sz="1300" spc="0">
                <a:solidFill>
                  <a:srgbClr val="000000">
                    <a:alpha val="100000"/>
                  </a:srgbClr>
                </a:solidFill>
                <a:latin typeface="Microsoft YaHei"/>
                <a:ea typeface="Microsoft YaHei"/>
                <a:cs typeface="Microsoft YaHei"/>
              </a:rPr>
              <a:t>程。</a:t>
            </a:r>
            <a:endParaRPr lang="Microsoft YaHei" altLang="Microsoft YaHei" sz="1300"/>
          </a:p>
        </p:txBody>
      </p:sp>
      <p:sp>
        <p:nvSpPr>
          <p:cNvPr id="105" name="textbox 105"/>
          <p:cNvSpPr/>
          <p:nvPr/>
        </p:nvSpPr>
        <p:spPr>
          <a:xfrm>
            <a:off x="7360908" y="1676535"/>
            <a:ext cx="4137659" cy="89788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523"/>
              </a:lnSpc>
            </a:pPr>
            <a:endParaRPr lang="Arial" altLang="Arial" sz="100"/>
          </a:p>
          <a:p>
            <a:pPr marL="13452" algn="l" rtl="0" eaLnBrk="0">
              <a:lnSpc>
                <a:spcPct val="91000"/>
              </a:lnSpc>
            </a:pPr>
            <a:r>
              <a:rPr sz="2300" spc="20">
                <a:ln w="6350" cap="flat" cmpd="sng">
                  <a:solidFill>
                    <a:srgbClr val="000000">
                      <a:alpha val="100000"/>
                    </a:srgbClr>
                  </a:solidFill>
                  <a:miter lim="0"/>
                </a:ln>
                <a:solidFill>
                  <a:srgbClr val="0084FF">
                    <a:alpha val="100000"/>
                  </a:srgbClr>
                </a:solidFill>
                <a:latin typeface="Microsoft YaHei"/>
                <a:ea typeface="Microsoft YaHei"/>
                <a:cs typeface="Microsoft YaHei"/>
              </a:rPr>
              <a:t>操作步</a:t>
            </a:r>
            <a:r>
              <a:rPr sz="2300" spc="0">
                <a:ln w="6350" cap="flat" cmpd="sng">
                  <a:solidFill>
                    <a:srgbClr val="000000">
                      <a:alpha val="100000"/>
                    </a:srgbClr>
                  </a:solidFill>
                  <a:miter lim="0"/>
                </a:ln>
                <a:solidFill>
                  <a:srgbClr val="0084FF">
                    <a:alpha val="100000"/>
                  </a:srgbClr>
                </a:solidFill>
                <a:latin typeface="Microsoft YaHei"/>
                <a:ea typeface="Microsoft YaHei"/>
                <a:cs typeface="Microsoft YaHei"/>
              </a:rPr>
              <a:t>骤</a:t>
            </a:r>
            <a:endParaRPr lang="Microsoft YaHei" altLang="Microsoft YaHei" sz="2300"/>
          </a:p>
          <a:p>
            <a:pPr marL="12700" algn="l" rtl="0" eaLnBrk="0">
              <a:lnSpc>
                <a:spcPct val="87000"/>
              </a:lnSpc>
              <a:spcBef>
                <a:spcPts val="572"/>
              </a:spcBef>
            </a:pPr>
            <a:r>
              <a:rPr sz="1300" spc="50">
                <a:solidFill>
                  <a:srgbClr val="000000">
                    <a:alpha val="100000"/>
                  </a:srgbClr>
                </a:solidFill>
                <a:latin typeface="Microsoft YaHei"/>
                <a:ea typeface="Microsoft YaHei"/>
                <a:cs typeface="Microsoft YaHei"/>
              </a:rPr>
              <a:t>制备灰石样品→设置热分析仪参数→进行热分析实验</a:t>
            </a:r>
            <a:r>
              <a:rPr sz="1300" spc="20">
                <a:solidFill>
                  <a:srgbClr val="000000">
                    <a:alpha val="100000"/>
                  </a:srgbClr>
                </a:solidFill>
                <a:latin typeface="Microsoft YaHei"/>
                <a:ea typeface="Microsoft YaHei"/>
                <a:cs typeface="Microsoft YaHei"/>
              </a:rPr>
              <a:t>→</a:t>
            </a:r>
            <a:endParaRPr lang="Microsoft YaHei" altLang="Microsoft YaHei" sz="1300"/>
          </a:p>
          <a:p>
            <a:pPr marL="15786" algn="l" rtl="0" eaLnBrk="0">
              <a:lnSpc>
                <a:spcPts val="2429"/>
              </a:lnSpc>
            </a:pPr>
            <a:r>
              <a:rPr sz="1300" spc="10">
                <a:solidFill>
                  <a:srgbClr val="000000">
                    <a:alpha val="100000"/>
                  </a:srgbClr>
                </a:solidFill>
                <a:latin typeface="Microsoft YaHei"/>
                <a:ea typeface="Microsoft YaHei"/>
                <a:cs typeface="Microsoft YaHei"/>
              </a:rPr>
              <a:t>收集质量变化和热量变化数据→分析热分</a:t>
            </a:r>
            <a:r>
              <a:rPr sz="1300" spc="0">
                <a:solidFill>
                  <a:srgbClr val="000000">
                    <a:alpha val="100000"/>
                  </a:srgbClr>
                </a:solidFill>
                <a:latin typeface="Microsoft YaHei"/>
                <a:ea typeface="Microsoft YaHei"/>
                <a:cs typeface="Microsoft YaHei"/>
              </a:rPr>
              <a:t>析结果。</a:t>
            </a:r>
            <a:endParaRPr lang="Microsoft YaHei" altLang="Microsoft YaHei" sz="1300"/>
          </a:p>
        </p:txBody>
      </p:sp>
      <p:sp>
        <p:nvSpPr>
          <p:cNvPr id="106" name="textbox 106"/>
          <p:cNvSpPr/>
          <p:nvPr/>
        </p:nvSpPr>
        <p:spPr>
          <a:xfrm>
            <a:off x="442263" y="318468"/>
            <a:ext cx="3456304" cy="50419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19000"/>
              </a:lnSpc>
            </a:pPr>
            <a:endParaRPr lang="Arial" altLang="Arial" sz="400"/>
          </a:p>
          <a:p>
            <a:pPr marL="528275" algn="l" rtl="0" eaLnBrk="0">
              <a:lnSpc>
                <a:spcPct val="91000"/>
              </a:lnSpc>
              <a:spcBef>
                <a:spcPts val="2"/>
              </a:spcBef>
              <a:tabLst>
                <a:tab pos="780415"/>
              </a:tabLst>
            </a:pPr>
            <a:r>
              <a:rPr sz="3000" spc="0">
                <a:solidFill>
                  <a:srgbClr val="0084FF">
                    <a:alpha val="100000"/>
                  </a:srgbClr>
                </a:solidFill>
                <a:latin typeface="Microsoft YaHei"/>
                <a:ea typeface="Microsoft YaHei"/>
                <a:cs typeface="Microsoft YaHei"/>
              </a:rPr>
              <a:t>	</a:t>
            </a:r>
            <a:r>
              <a:rPr sz="3000" spc="-10">
                <a:ln w="6350" cap="flat" cmpd="sng">
                  <a:solidFill>
                    <a:srgbClr val="000000">
                      <a:alpha val="100000"/>
                    </a:srgbClr>
                  </a:solidFill>
                  <a:miter lim="0"/>
                </a:ln>
                <a:solidFill>
                  <a:srgbClr val="0084FF">
                    <a:alpha val="100000"/>
                  </a:srgbClr>
                </a:solidFill>
                <a:latin typeface="Microsoft YaHei"/>
                <a:ea typeface="Microsoft YaHei"/>
                <a:cs typeface="Microsoft YaHei"/>
              </a:rPr>
              <a:t>原理及</a:t>
            </a:r>
            <a:r>
              <a:rPr sz="3000" spc="0">
                <a:ln w="6350" cap="flat" cmpd="sng">
                  <a:solidFill>
                    <a:srgbClr val="000000">
                      <a:alpha val="100000"/>
                    </a:srgbClr>
                  </a:solidFill>
                  <a:miter lim="0"/>
                </a:ln>
                <a:solidFill>
                  <a:srgbClr val="0084FF">
                    <a:alpha val="100000"/>
                  </a:srgbClr>
                </a:solidFill>
                <a:latin typeface="Microsoft YaHei"/>
                <a:ea typeface="Microsoft YaHei"/>
                <a:cs typeface="Microsoft YaHei"/>
              </a:rPr>
              <a:t>操作步骤</a:t>
            </a:r>
            <a:endParaRPr lang="Microsoft YaHei" altLang="Microsoft YaHei" sz="3000"/>
          </a:p>
        </p:txBody>
      </p:sp>
      <p:grpSp>
        <p:nvGrpSpPr>
          <p:cNvPr id="20" name="group 20"/>
          <p:cNvGrpSpPr/>
          <p:nvPr/>
        </p:nvGrpSpPr>
        <p:grpSpPr>
          <a:xfrm rot="21600000">
            <a:off x="454963" y="331168"/>
            <a:ext cx="515575" cy="439820"/>
            <a:chExt cx="515575" cy="439820"/>
          </a:xfrm>
        </p:grpSpPr>
        <p:sp>
          <p:nvSpPr>
            <p:cNvPr id="107" name="path"/>
            <p:cNvSpPr/>
            <p:nvPr/>
          </p:nvSpPr>
          <p:spPr>
            <a:xfrm>
              <a:off x="0" y="0"/>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8" name="path"/>
            <p:cNvSpPr/>
            <p:nvPr/>
          </p:nvSpPr>
          <p:spPr>
            <a:xfrm>
              <a:off x="120085" y="6574"/>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9" name="path"/>
            <p:cNvSpPr/>
            <p:nvPr/>
          </p:nvSpPr>
          <p:spPr>
            <a:xfrm>
              <a:off x="234161" y="8291"/>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lnTo>
                    <a:pt x="58" y="117"/>
                  </a:ln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0" name="path"/>
            <p:cNvSpPr/>
            <p:nvPr/>
          </p:nvSpPr>
          <p:spPr>
            <a:xfrm>
              <a:off x="344804" y="17261"/>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1" name="path"/>
            <p:cNvSpPr/>
            <p:nvPr/>
          </p:nvSpPr>
          <p:spPr>
            <a:xfrm>
              <a:off x="449981" y="13128"/>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2" name="path"/>
            <p:cNvSpPr/>
            <p:nvPr/>
          </p:nvSpPr>
          <p:spPr>
            <a:xfrm>
              <a:off x="0" y="117773"/>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3" name="path"/>
            <p:cNvSpPr/>
            <p:nvPr/>
          </p:nvSpPr>
          <p:spPr>
            <a:xfrm>
              <a:off x="120085" y="124348"/>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4" name="path"/>
            <p:cNvSpPr/>
            <p:nvPr/>
          </p:nvSpPr>
          <p:spPr>
            <a:xfrm>
              <a:off x="234161" y="126064"/>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5" name="path"/>
            <p:cNvSpPr/>
            <p:nvPr/>
          </p:nvSpPr>
          <p:spPr>
            <a:xfrm>
              <a:off x="344804" y="135034"/>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6" name="path"/>
            <p:cNvSpPr/>
            <p:nvPr/>
          </p:nvSpPr>
          <p:spPr>
            <a:xfrm>
              <a:off x="449981" y="130901"/>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7" name="path"/>
            <p:cNvSpPr/>
            <p:nvPr/>
          </p:nvSpPr>
          <p:spPr>
            <a:xfrm>
              <a:off x="0" y="235546"/>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8" name="path"/>
            <p:cNvSpPr/>
            <p:nvPr/>
          </p:nvSpPr>
          <p:spPr>
            <a:xfrm>
              <a:off x="120085" y="242122"/>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9" name="path"/>
            <p:cNvSpPr/>
            <p:nvPr/>
          </p:nvSpPr>
          <p:spPr>
            <a:xfrm>
              <a:off x="234161" y="243838"/>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0" name="path"/>
            <p:cNvSpPr/>
            <p:nvPr/>
          </p:nvSpPr>
          <p:spPr>
            <a:xfrm>
              <a:off x="344804" y="252808"/>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1" name="path"/>
            <p:cNvSpPr/>
            <p:nvPr/>
          </p:nvSpPr>
          <p:spPr>
            <a:xfrm>
              <a:off x="449981" y="248675"/>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2" name="path"/>
            <p:cNvSpPr/>
            <p:nvPr/>
          </p:nvSpPr>
          <p:spPr>
            <a:xfrm>
              <a:off x="0" y="353320"/>
              <a:ext cx="84147" cy="84147"/>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3" name="path"/>
            <p:cNvSpPr/>
            <p:nvPr/>
          </p:nvSpPr>
          <p:spPr>
            <a:xfrm>
              <a:off x="120085" y="359895"/>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4" name="path"/>
            <p:cNvSpPr/>
            <p:nvPr/>
          </p:nvSpPr>
          <p:spPr>
            <a:xfrm>
              <a:off x="234161" y="361612"/>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5" name="path"/>
            <p:cNvSpPr/>
            <p:nvPr/>
          </p:nvSpPr>
          <p:spPr>
            <a:xfrm>
              <a:off x="344804" y="370582"/>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6" name="path"/>
            <p:cNvSpPr/>
            <p:nvPr/>
          </p:nvSpPr>
          <p:spPr>
            <a:xfrm>
              <a:off x="449981" y="366449"/>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2" name="group 22"/>
          <p:cNvGrpSpPr/>
          <p:nvPr/>
        </p:nvGrpSpPr>
        <p:grpSpPr>
          <a:xfrm rot="21600000">
            <a:off x="6312495" y="1652320"/>
            <a:ext cx="984889" cy="984887"/>
            <a:chExt cx="984889" cy="984887"/>
          </a:xfrm>
        </p:grpSpPr>
        <p:sp>
          <p:nvSpPr>
            <p:cNvPr id="127" name="path"/>
            <p:cNvSpPr/>
            <p:nvPr/>
          </p:nvSpPr>
          <p:spPr>
            <a:xfrm>
              <a:off x="0" y="0"/>
              <a:ext cx="984889" cy="984887"/>
            </a:xfrm>
            <a:custGeom>
              <a:rect l="0" t="0" r="0" b="0"/>
              <a:pathLst>
                <a:path w="1551" h="1551">
                  <a:moveTo>
                    <a:pt x="0" y="775"/>
                  </a:moveTo>
                  <a:cubicBezTo>
                    <a:pt x="0" y="347"/>
                    <a:pt x="347" y="0"/>
                    <a:pt x="775" y="0"/>
                  </a:cubicBezTo>
                  <a:lnTo>
                    <a:pt x="775" y="0"/>
                  </a:lnTo>
                  <a:lnTo>
                    <a:pt x="775" y="0"/>
                  </a:lnTo>
                  <a:lnTo>
                    <a:pt x="775" y="0"/>
                  </a:lnTo>
                  <a:cubicBezTo>
                    <a:pt x="1203" y="0"/>
                    <a:pt x="1551" y="347"/>
                    <a:pt x="1551" y="775"/>
                  </a:cubicBezTo>
                  <a:lnTo>
                    <a:pt x="1551" y="775"/>
                  </a:lnTo>
                  <a:cubicBezTo>
                    <a:pt x="1551" y="775"/>
                    <a:pt x="1551" y="775"/>
                    <a:pt x="1551" y="775"/>
                  </a:cubicBezTo>
                  <a:lnTo>
                    <a:pt x="1551" y="775"/>
                  </a:lnTo>
                  <a:lnTo>
                    <a:pt x="1551" y="775"/>
                  </a:lnTo>
                  <a:lnTo>
                    <a:pt x="1551" y="775"/>
                  </a:lnTo>
                  <a:cubicBezTo>
                    <a:pt x="1551" y="1203"/>
                    <a:pt x="1203" y="1551"/>
                    <a:pt x="775" y="1551"/>
                  </a:cubicBezTo>
                  <a:lnTo>
                    <a:pt x="775" y="1551"/>
                  </a:lnTo>
                  <a:lnTo>
                    <a:pt x="775" y="1551"/>
                  </a:lnTo>
                  <a:lnTo>
                    <a:pt x="775" y="1551"/>
                  </a:lnTo>
                  <a:cubicBezTo>
                    <a:pt x="347" y="1551"/>
                    <a:pt x="0" y="1203"/>
                    <a:pt x="0" y="775"/>
                  </a:cubicBezTo>
                  <a:lnTo>
                    <a:pt x="0" y="775"/>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8" name="path"/>
            <p:cNvSpPr/>
            <p:nvPr/>
          </p:nvSpPr>
          <p:spPr>
            <a:xfrm>
              <a:off x="252407" y="264594"/>
              <a:ext cx="457776" cy="457777"/>
            </a:xfrm>
            <a:custGeom>
              <a:rect l="0" t="0" r="0" b="0"/>
              <a:pathLst>
                <a:path w="720" h="720">
                  <a:moveTo>
                    <a:pt x="179" y="134"/>
                  </a:moveTo>
                  <a:lnTo>
                    <a:pt x="89" y="44"/>
                  </a:lnTo>
                  <a:lnTo>
                    <a:pt x="44" y="44"/>
                  </a:lnTo>
                  <a:lnTo>
                    <a:pt x="44" y="89"/>
                  </a:lnTo>
                  <a:lnTo>
                    <a:pt x="134" y="179"/>
                  </a:lnTo>
                  <a:lnTo>
                    <a:pt x="179" y="134"/>
                  </a:lnTo>
                  <a:close/>
                  <a:moveTo>
                    <a:pt x="224" y="0"/>
                  </a:moveTo>
                  <a:lnTo>
                    <a:pt x="269" y="0"/>
                  </a:lnTo>
                  <a:lnTo>
                    <a:pt x="269" y="89"/>
                  </a:lnTo>
                  <a:lnTo>
                    <a:pt x="224" y="89"/>
                  </a:lnTo>
                  <a:lnTo>
                    <a:pt x="224" y="0"/>
                  </a:lnTo>
                  <a:close/>
                  <a:moveTo>
                    <a:pt x="403" y="224"/>
                  </a:moveTo>
                  <a:lnTo>
                    <a:pt x="493" y="224"/>
                  </a:lnTo>
                  <a:lnTo>
                    <a:pt x="493" y="269"/>
                  </a:lnTo>
                  <a:lnTo>
                    <a:pt x="403" y="269"/>
                  </a:lnTo>
                  <a:lnTo>
                    <a:pt x="403" y="224"/>
                  </a:lnTo>
                  <a:close/>
                  <a:moveTo>
                    <a:pt x="448" y="89"/>
                  </a:moveTo>
                  <a:lnTo>
                    <a:pt x="448" y="44"/>
                  </a:lnTo>
                  <a:lnTo>
                    <a:pt x="403" y="44"/>
                  </a:lnTo>
                  <a:lnTo>
                    <a:pt x="313" y="134"/>
                  </a:lnTo>
                  <a:lnTo>
                    <a:pt x="358" y="179"/>
                  </a:lnTo>
                  <a:lnTo>
                    <a:pt x="448" y="89"/>
                  </a:lnTo>
                  <a:close/>
                  <a:moveTo>
                    <a:pt x="0" y="224"/>
                  </a:moveTo>
                  <a:lnTo>
                    <a:pt x="89" y="224"/>
                  </a:lnTo>
                  <a:lnTo>
                    <a:pt x="89" y="269"/>
                  </a:lnTo>
                  <a:lnTo>
                    <a:pt x="0" y="269"/>
                  </a:lnTo>
                  <a:lnTo>
                    <a:pt x="0" y="224"/>
                  </a:lnTo>
                  <a:close/>
                  <a:moveTo>
                    <a:pt x="224" y="403"/>
                  </a:moveTo>
                  <a:lnTo>
                    <a:pt x="269" y="403"/>
                  </a:lnTo>
                  <a:lnTo>
                    <a:pt x="269" y="493"/>
                  </a:lnTo>
                  <a:lnTo>
                    <a:pt x="224" y="493"/>
                  </a:lnTo>
                  <a:lnTo>
                    <a:pt x="224" y="403"/>
                  </a:lnTo>
                  <a:close/>
                  <a:moveTo>
                    <a:pt x="44" y="403"/>
                  </a:moveTo>
                  <a:lnTo>
                    <a:pt x="44" y="448"/>
                  </a:lnTo>
                  <a:lnTo>
                    <a:pt x="89" y="448"/>
                  </a:lnTo>
                  <a:lnTo>
                    <a:pt x="179" y="358"/>
                  </a:lnTo>
                  <a:lnTo>
                    <a:pt x="134" y="313"/>
                  </a:lnTo>
                  <a:lnTo>
                    <a:pt x="44" y="403"/>
                  </a:lnTo>
                  <a:close/>
                  <a:moveTo>
                    <a:pt x="707" y="618"/>
                  </a:moveTo>
                  <a:lnTo>
                    <a:pt x="262" y="172"/>
                  </a:lnTo>
                  <a:lnTo>
                    <a:pt x="262" y="172"/>
                  </a:lnTo>
                  <a:cubicBezTo>
                    <a:pt x="248" y="159"/>
                    <a:pt x="227" y="159"/>
                    <a:pt x="214" y="172"/>
                  </a:cubicBezTo>
                  <a:lnTo>
                    <a:pt x="214" y="172"/>
                  </a:lnTo>
                  <a:lnTo>
                    <a:pt x="172" y="214"/>
                  </a:lnTo>
                  <a:lnTo>
                    <a:pt x="172" y="214"/>
                  </a:lnTo>
                  <a:cubicBezTo>
                    <a:pt x="159" y="227"/>
                    <a:pt x="159" y="248"/>
                    <a:pt x="172" y="262"/>
                  </a:cubicBezTo>
                  <a:lnTo>
                    <a:pt x="172" y="262"/>
                  </a:lnTo>
                  <a:lnTo>
                    <a:pt x="618" y="707"/>
                  </a:lnTo>
                  <a:lnTo>
                    <a:pt x="618" y="707"/>
                  </a:lnTo>
                  <a:cubicBezTo>
                    <a:pt x="631" y="720"/>
                    <a:pt x="652" y="720"/>
                    <a:pt x="665" y="707"/>
                  </a:cubicBezTo>
                  <a:lnTo>
                    <a:pt x="665" y="707"/>
                  </a:lnTo>
                  <a:lnTo>
                    <a:pt x="707" y="665"/>
                  </a:lnTo>
                  <a:lnTo>
                    <a:pt x="707" y="665"/>
                  </a:lnTo>
                  <a:cubicBezTo>
                    <a:pt x="720" y="652"/>
                    <a:pt x="720" y="631"/>
                    <a:pt x="707" y="618"/>
                  </a:cubicBezTo>
                  <a:moveTo>
                    <a:pt x="336" y="381"/>
                  </a:moveTo>
                  <a:lnTo>
                    <a:pt x="201" y="246"/>
                  </a:lnTo>
                  <a:lnTo>
                    <a:pt x="246" y="201"/>
                  </a:lnTo>
                  <a:lnTo>
                    <a:pt x="381" y="336"/>
                  </a:lnTo>
                  <a:lnTo>
                    <a:pt x="336" y="381"/>
                  </a:lnTo>
                  <a:close/>
                </a:path>
              </a:pathLst>
            </a:custGeom>
            <a:solidFill>
              <a:srgbClr val="FFFF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4" name="group 24"/>
          <p:cNvGrpSpPr/>
          <p:nvPr/>
        </p:nvGrpSpPr>
        <p:grpSpPr>
          <a:xfrm rot="21600000">
            <a:off x="6312495" y="3227522"/>
            <a:ext cx="984889" cy="984886"/>
            <a:chExt cx="984889" cy="984886"/>
          </a:xfrm>
        </p:grpSpPr>
        <p:sp>
          <p:nvSpPr>
            <p:cNvPr id="129" name="path"/>
            <p:cNvSpPr/>
            <p:nvPr/>
          </p:nvSpPr>
          <p:spPr>
            <a:xfrm>
              <a:off x="0" y="0"/>
              <a:ext cx="984889" cy="984886"/>
            </a:xfrm>
            <a:custGeom>
              <a:rect l="0" t="0" r="0" b="0"/>
              <a:pathLst>
                <a:path w="1551" h="1551">
                  <a:moveTo>
                    <a:pt x="0" y="775"/>
                  </a:moveTo>
                  <a:cubicBezTo>
                    <a:pt x="0" y="347"/>
                    <a:pt x="347" y="0"/>
                    <a:pt x="775" y="0"/>
                  </a:cubicBezTo>
                  <a:lnTo>
                    <a:pt x="775" y="0"/>
                  </a:lnTo>
                  <a:lnTo>
                    <a:pt x="775" y="0"/>
                  </a:lnTo>
                  <a:lnTo>
                    <a:pt x="775" y="0"/>
                  </a:lnTo>
                  <a:cubicBezTo>
                    <a:pt x="1203" y="0"/>
                    <a:pt x="1551" y="347"/>
                    <a:pt x="1551" y="775"/>
                  </a:cubicBezTo>
                  <a:lnTo>
                    <a:pt x="1551" y="775"/>
                  </a:lnTo>
                  <a:cubicBezTo>
                    <a:pt x="1551" y="775"/>
                    <a:pt x="1551" y="775"/>
                    <a:pt x="1551" y="775"/>
                  </a:cubicBezTo>
                  <a:lnTo>
                    <a:pt x="1551" y="775"/>
                  </a:lnTo>
                  <a:lnTo>
                    <a:pt x="1551" y="775"/>
                  </a:lnTo>
                  <a:lnTo>
                    <a:pt x="1551" y="775"/>
                  </a:lnTo>
                  <a:cubicBezTo>
                    <a:pt x="1551" y="1203"/>
                    <a:pt x="1203" y="1551"/>
                    <a:pt x="775" y="1551"/>
                  </a:cubicBezTo>
                  <a:lnTo>
                    <a:pt x="775" y="1551"/>
                  </a:lnTo>
                  <a:lnTo>
                    <a:pt x="775" y="1551"/>
                  </a:lnTo>
                  <a:lnTo>
                    <a:pt x="775" y="1551"/>
                  </a:lnTo>
                  <a:cubicBezTo>
                    <a:pt x="347" y="1551"/>
                    <a:pt x="0" y="1203"/>
                    <a:pt x="0" y="775"/>
                  </a:cubicBezTo>
                  <a:lnTo>
                    <a:pt x="0" y="775"/>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0" name="path"/>
            <p:cNvSpPr/>
            <p:nvPr/>
          </p:nvSpPr>
          <p:spPr>
            <a:xfrm>
              <a:off x="238605" y="311205"/>
              <a:ext cx="483303" cy="362477"/>
            </a:xfrm>
            <a:custGeom>
              <a:rect l="0" t="0" r="0" b="0"/>
              <a:pathLst>
                <a:path w="761" h="570">
                  <a:moveTo>
                    <a:pt x="380" y="272"/>
                  </a:moveTo>
                  <a:lnTo>
                    <a:pt x="761" y="93"/>
                  </a:lnTo>
                  <a:lnTo>
                    <a:pt x="761" y="0"/>
                  </a:lnTo>
                  <a:lnTo>
                    <a:pt x="0" y="0"/>
                  </a:lnTo>
                  <a:lnTo>
                    <a:pt x="0" y="92"/>
                  </a:lnTo>
                  <a:lnTo>
                    <a:pt x="380" y="272"/>
                  </a:lnTo>
                  <a:close/>
                  <a:moveTo>
                    <a:pt x="380" y="377"/>
                  </a:moveTo>
                  <a:lnTo>
                    <a:pt x="0" y="197"/>
                  </a:lnTo>
                  <a:lnTo>
                    <a:pt x="0" y="570"/>
                  </a:lnTo>
                  <a:lnTo>
                    <a:pt x="761" y="570"/>
                  </a:lnTo>
                  <a:lnTo>
                    <a:pt x="761" y="198"/>
                  </a:lnTo>
                  <a:lnTo>
                    <a:pt x="380" y="377"/>
                  </a:lnTo>
                  <a:close/>
                </a:path>
              </a:pathLst>
            </a:custGeom>
            <a:solidFill>
              <a:srgbClr val="FFFF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6" name="group 26"/>
          <p:cNvGrpSpPr/>
          <p:nvPr/>
        </p:nvGrpSpPr>
        <p:grpSpPr>
          <a:xfrm rot="21600000">
            <a:off x="6300303" y="4896300"/>
            <a:ext cx="984889" cy="984886"/>
            <a:chExt cx="984889" cy="984886"/>
          </a:xfrm>
        </p:grpSpPr>
        <p:sp>
          <p:nvSpPr>
            <p:cNvPr id="131" name="path"/>
            <p:cNvSpPr/>
            <p:nvPr/>
          </p:nvSpPr>
          <p:spPr>
            <a:xfrm>
              <a:off x="0" y="0"/>
              <a:ext cx="984889" cy="984886"/>
            </a:xfrm>
            <a:custGeom>
              <a:rect l="0" t="0" r="0" b="0"/>
              <a:pathLst>
                <a:path w="1551" h="1551">
                  <a:moveTo>
                    <a:pt x="0" y="775"/>
                  </a:moveTo>
                  <a:cubicBezTo>
                    <a:pt x="0" y="347"/>
                    <a:pt x="347" y="0"/>
                    <a:pt x="775" y="0"/>
                  </a:cubicBezTo>
                  <a:lnTo>
                    <a:pt x="775" y="0"/>
                  </a:lnTo>
                  <a:lnTo>
                    <a:pt x="775" y="0"/>
                  </a:lnTo>
                  <a:lnTo>
                    <a:pt x="775" y="0"/>
                  </a:lnTo>
                  <a:cubicBezTo>
                    <a:pt x="1203" y="0"/>
                    <a:pt x="1551" y="347"/>
                    <a:pt x="1551" y="775"/>
                  </a:cubicBezTo>
                  <a:lnTo>
                    <a:pt x="1551" y="775"/>
                  </a:lnTo>
                  <a:cubicBezTo>
                    <a:pt x="1551" y="775"/>
                    <a:pt x="1551" y="775"/>
                    <a:pt x="1551" y="775"/>
                  </a:cubicBezTo>
                  <a:lnTo>
                    <a:pt x="1551" y="775"/>
                  </a:lnTo>
                  <a:lnTo>
                    <a:pt x="1551" y="775"/>
                  </a:lnTo>
                  <a:lnTo>
                    <a:pt x="1551" y="775"/>
                  </a:lnTo>
                  <a:cubicBezTo>
                    <a:pt x="1551" y="1203"/>
                    <a:pt x="1203" y="1551"/>
                    <a:pt x="775" y="1551"/>
                  </a:cubicBezTo>
                  <a:lnTo>
                    <a:pt x="775" y="1551"/>
                  </a:lnTo>
                  <a:lnTo>
                    <a:pt x="775" y="1551"/>
                  </a:lnTo>
                  <a:lnTo>
                    <a:pt x="775" y="1551"/>
                  </a:lnTo>
                  <a:cubicBezTo>
                    <a:pt x="347" y="1551"/>
                    <a:pt x="0" y="1203"/>
                    <a:pt x="0" y="775"/>
                  </a:cubicBezTo>
                  <a:lnTo>
                    <a:pt x="0" y="775"/>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2" name="path"/>
            <p:cNvSpPr/>
            <p:nvPr/>
          </p:nvSpPr>
          <p:spPr>
            <a:xfrm>
              <a:off x="230076" y="225730"/>
              <a:ext cx="524743" cy="484659"/>
            </a:xfrm>
            <a:custGeom>
              <a:rect l="0" t="0" r="0" b="0"/>
              <a:pathLst>
                <a:path w="825" h="763">
                  <a:moveTo>
                    <a:pt x="774" y="436"/>
                  </a:moveTo>
                  <a:lnTo>
                    <a:pt x="723" y="436"/>
                  </a:lnTo>
                  <a:lnTo>
                    <a:pt x="723" y="327"/>
                  </a:lnTo>
                  <a:lnTo>
                    <a:pt x="723" y="327"/>
                  </a:lnTo>
                  <a:cubicBezTo>
                    <a:pt x="723" y="146"/>
                    <a:pt x="584" y="0"/>
                    <a:pt x="413" y="0"/>
                  </a:cubicBezTo>
                  <a:lnTo>
                    <a:pt x="413" y="0"/>
                  </a:lnTo>
                  <a:cubicBezTo>
                    <a:pt x="242" y="0"/>
                    <a:pt x="103" y="146"/>
                    <a:pt x="103" y="327"/>
                  </a:cubicBezTo>
                  <a:lnTo>
                    <a:pt x="103" y="327"/>
                  </a:lnTo>
                  <a:lnTo>
                    <a:pt x="103" y="436"/>
                  </a:lnTo>
                  <a:lnTo>
                    <a:pt x="51" y="436"/>
                  </a:lnTo>
                  <a:lnTo>
                    <a:pt x="51" y="436"/>
                  </a:lnTo>
                  <a:cubicBezTo>
                    <a:pt x="23" y="436"/>
                    <a:pt x="0" y="460"/>
                    <a:pt x="0" y="490"/>
                  </a:cubicBezTo>
                  <a:lnTo>
                    <a:pt x="0" y="490"/>
                  </a:lnTo>
                  <a:lnTo>
                    <a:pt x="0" y="708"/>
                  </a:lnTo>
                  <a:lnTo>
                    <a:pt x="0" y="708"/>
                  </a:lnTo>
                  <a:cubicBezTo>
                    <a:pt x="0" y="738"/>
                    <a:pt x="23" y="763"/>
                    <a:pt x="51" y="763"/>
                  </a:cubicBezTo>
                  <a:lnTo>
                    <a:pt x="51" y="763"/>
                  </a:lnTo>
                  <a:lnTo>
                    <a:pt x="206" y="763"/>
                  </a:lnTo>
                  <a:lnTo>
                    <a:pt x="206" y="327"/>
                  </a:lnTo>
                  <a:lnTo>
                    <a:pt x="206" y="327"/>
                  </a:lnTo>
                  <a:cubicBezTo>
                    <a:pt x="206" y="206"/>
                    <a:pt x="299" y="109"/>
                    <a:pt x="413" y="109"/>
                  </a:cubicBezTo>
                  <a:lnTo>
                    <a:pt x="413" y="109"/>
                  </a:lnTo>
                  <a:cubicBezTo>
                    <a:pt x="527" y="109"/>
                    <a:pt x="619" y="206"/>
                    <a:pt x="619" y="327"/>
                  </a:cubicBezTo>
                  <a:lnTo>
                    <a:pt x="619" y="327"/>
                  </a:lnTo>
                  <a:lnTo>
                    <a:pt x="619" y="763"/>
                  </a:lnTo>
                  <a:lnTo>
                    <a:pt x="774" y="763"/>
                  </a:lnTo>
                  <a:lnTo>
                    <a:pt x="774" y="763"/>
                  </a:lnTo>
                  <a:cubicBezTo>
                    <a:pt x="803" y="763"/>
                    <a:pt x="826" y="738"/>
                    <a:pt x="826" y="708"/>
                  </a:cubicBezTo>
                  <a:lnTo>
                    <a:pt x="826" y="708"/>
                  </a:lnTo>
                  <a:lnTo>
                    <a:pt x="826" y="490"/>
                  </a:lnTo>
                  <a:lnTo>
                    <a:pt x="826" y="490"/>
                  </a:lnTo>
                  <a:cubicBezTo>
                    <a:pt x="826" y="460"/>
                    <a:pt x="803" y="436"/>
                    <a:pt x="774" y="436"/>
                  </a:cubicBezTo>
                </a:path>
              </a:pathLst>
            </a:custGeom>
            <a:solidFill>
              <a:srgbClr val="FFFF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8" name="group 28"/>
          <p:cNvGrpSpPr/>
          <p:nvPr/>
        </p:nvGrpSpPr>
        <p:grpSpPr>
          <a:xfrm rot="21600000">
            <a:off x="611715" y="1652320"/>
            <a:ext cx="984886" cy="984887"/>
            <a:chExt cx="984886" cy="984887"/>
          </a:xfrm>
        </p:grpSpPr>
        <p:sp>
          <p:nvSpPr>
            <p:cNvPr id="133" name="path"/>
            <p:cNvSpPr/>
            <p:nvPr/>
          </p:nvSpPr>
          <p:spPr>
            <a:xfrm>
              <a:off x="0" y="0"/>
              <a:ext cx="984886" cy="984887"/>
            </a:xfrm>
            <a:custGeom>
              <a:rect l="0" t="0" r="0" b="0"/>
              <a:pathLst>
                <a:path w="1551" h="1551">
                  <a:moveTo>
                    <a:pt x="0" y="775"/>
                  </a:moveTo>
                  <a:cubicBezTo>
                    <a:pt x="0" y="347"/>
                    <a:pt x="347" y="0"/>
                    <a:pt x="775" y="0"/>
                  </a:cubicBezTo>
                  <a:lnTo>
                    <a:pt x="775" y="0"/>
                  </a:lnTo>
                  <a:lnTo>
                    <a:pt x="775" y="0"/>
                  </a:lnTo>
                  <a:lnTo>
                    <a:pt x="775" y="0"/>
                  </a:lnTo>
                  <a:cubicBezTo>
                    <a:pt x="1203" y="0"/>
                    <a:pt x="1551" y="347"/>
                    <a:pt x="1551" y="775"/>
                  </a:cubicBezTo>
                  <a:lnTo>
                    <a:pt x="1551" y="775"/>
                  </a:lnTo>
                  <a:cubicBezTo>
                    <a:pt x="1551" y="775"/>
                    <a:pt x="1551" y="775"/>
                    <a:pt x="1551" y="775"/>
                  </a:cubicBezTo>
                  <a:lnTo>
                    <a:pt x="1551" y="775"/>
                  </a:lnTo>
                  <a:lnTo>
                    <a:pt x="1551" y="775"/>
                  </a:lnTo>
                  <a:lnTo>
                    <a:pt x="1551" y="775"/>
                  </a:lnTo>
                  <a:cubicBezTo>
                    <a:pt x="1551" y="1203"/>
                    <a:pt x="1203" y="1551"/>
                    <a:pt x="775" y="1551"/>
                  </a:cubicBezTo>
                  <a:lnTo>
                    <a:pt x="775" y="1551"/>
                  </a:lnTo>
                  <a:lnTo>
                    <a:pt x="775" y="1551"/>
                  </a:lnTo>
                  <a:lnTo>
                    <a:pt x="775" y="1551"/>
                  </a:lnTo>
                  <a:cubicBezTo>
                    <a:pt x="347" y="1551"/>
                    <a:pt x="0" y="1203"/>
                    <a:pt x="0" y="775"/>
                  </a:cubicBezTo>
                  <a:lnTo>
                    <a:pt x="0" y="775"/>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4" name="path"/>
            <p:cNvSpPr/>
            <p:nvPr/>
          </p:nvSpPr>
          <p:spPr>
            <a:xfrm>
              <a:off x="259416" y="239997"/>
              <a:ext cx="446636" cy="524312"/>
            </a:xfrm>
            <a:custGeom>
              <a:rect l="0" t="0" r="0" b="0"/>
              <a:pathLst>
                <a:path w="703" h="825">
                  <a:moveTo>
                    <a:pt x="672" y="611"/>
                  </a:moveTo>
                  <a:lnTo>
                    <a:pt x="611" y="611"/>
                  </a:lnTo>
                  <a:lnTo>
                    <a:pt x="611" y="550"/>
                  </a:lnTo>
                  <a:lnTo>
                    <a:pt x="642" y="550"/>
                  </a:lnTo>
                  <a:lnTo>
                    <a:pt x="642" y="489"/>
                  </a:lnTo>
                  <a:lnTo>
                    <a:pt x="61" y="489"/>
                  </a:lnTo>
                  <a:lnTo>
                    <a:pt x="61" y="550"/>
                  </a:lnTo>
                  <a:lnTo>
                    <a:pt x="91" y="550"/>
                  </a:lnTo>
                  <a:lnTo>
                    <a:pt x="91" y="611"/>
                  </a:lnTo>
                  <a:lnTo>
                    <a:pt x="30" y="611"/>
                  </a:lnTo>
                  <a:lnTo>
                    <a:pt x="30" y="611"/>
                  </a:lnTo>
                  <a:cubicBezTo>
                    <a:pt x="13" y="611"/>
                    <a:pt x="0" y="597"/>
                    <a:pt x="0" y="581"/>
                  </a:cubicBezTo>
                  <a:lnTo>
                    <a:pt x="0" y="581"/>
                  </a:lnTo>
                  <a:lnTo>
                    <a:pt x="0" y="275"/>
                  </a:lnTo>
                  <a:lnTo>
                    <a:pt x="0" y="275"/>
                  </a:lnTo>
                  <a:cubicBezTo>
                    <a:pt x="0" y="245"/>
                    <a:pt x="122" y="214"/>
                    <a:pt x="336" y="214"/>
                  </a:cubicBezTo>
                  <a:lnTo>
                    <a:pt x="336" y="214"/>
                  </a:lnTo>
                  <a:cubicBezTo>
                    <a:pt x="347" y="214"/>
                    <a:pt x="357" y="214"/>
                    <a:pt x="366" y="214"/>
                  </a:cubicBezTo>
                  <a:lnTo>
                    <a:pt x="366" y="214"/>
                  </a:lnTo>
                  <a:cubicBezTo>
                    <a:pt x="579" y="214"/>
                    <a:pt x="703" y="244"/>
                    <a:pt x="703" y="275"/>
                  </a:cubicBezTo>
                  <a:lnTo>
                    <a:pt x="703" y="275"/>
                  </a:lnTo>
                  <a:lnTo>
                    <a:pt x="703" y="581"/>
                  </a:lnTo>
                  <a:lnTo>
                    <a:pt x="703" y="581"/>
                  </a:lnTo>
                  <a:cubicBezTo>
                    <a:pt x="703" y="597"/>
                    <a:pt x="689" y="611"/>
                    <a:pt x="672" y="611"/>
                  </a:cubicBezTo>
                  <a:moveTo>
                    <a:pt x="596" y="305"/>
                  </a:moveTo>
                  <a:cubicBezTo>
                    <a:pt x="571" y="305"/>
                    <a:pt x="550" y="326"/>
                    <a:pt x="550" y="351"/>
                  </a:cubicBezTo>
                  <a:lnTo>
                    <a:pt x="550" y="351"/>
                  </a:lnTo>
                  <a:cubicBezTo>
                    <a:pt x="550" y="377"/>
                    <a:pt x="571" y="397"/>
                    <a:pt x="596" y="397"/>
                  </a:cubicBezTo>
                  <a:lnTo>
                    <a:pt x="596" y="397"/>
                  </a:lnTo>
                  <a:cubicBezTo>
                    <a:pt x="621" y="397"/>
                    <a:pt x="642" y="377"/>
                    <a:pt x="642" y="351"/>
                  </a:cubicBezTo>
                  <a:lnTo>
                    <a:pt x="642" y="351"/>
                  </a:lnTo>
                  <a:cubicBezTo>
                    <a:pt x="642" y="326"/>
                    <a:pt x="621" y="305"/>
                    <a:pt x="596" y="305"/>
                  </a:cubicBezTo>
                  <a:moveTo>
                    <a:pt x="122" y="30"/>
                  </a:moveTo>
                  <a:cubicBezTo>
                    <a:pt x="122" y="13"/>
                    <a:pt x="136" y="0"/>
                    <a:pt x="152" y="0"/>
                  </a:cubicBezTo>
                  <a:lnTo>
                    <a:pt x="152" y="0"/>
                  </a:lnTo>
                  <a:lnTo>
                    <a:pt x="550" y="0"/>
                  </a:lnTo>
                  <a:lnTo>
                    <a:pt x="550" y="0"/>
                  </a:lnTo>
                  <a:cubicBezTo>
                    <a:pt x="567" y="0"/>
                    <a:pt x="581" y="13"/>
                    <a:pt x="581" y="30"/>
                  </a:cubicBezTo>
                  <a:lnTo>
                    <a:pt x="581" y="30"/>
                  </a:lnTo>
                  <a:lnTo>
                    <a:pt x="581" y="183"/>
                  </a:lnTo>
                  <a:lnTo>
                    <a:pt x="122" y="183"/>
                  </a:lnTo>
                  <a:lnTo>
                    <a:pt x="122" y="30"/>
                  </a:lnTo>
                  <a:close/>
                  <a:moveTo>
                    <a:pt x="581" y="795"/>
                  </a:moveTo>
                  <a:cubicBezTo>
                    <a:pt x="581" y="811"/>
                    <a:pt x="567" y="825"/>
                    <a:pt x="550" y="825"/>
                  </a:cubicBezTo>
                  <a:lnTo>
                    <a:pt x="550" y="825"/>
                  </a:lnTo>
                  <a:lnTo>
                    <a:pt x="152" y="825"/>
                  </a:lnTo>
                  <a:lnTo>
                    <a:pt x="152" y="825"/>
                  </a:lnTo>
                  <a:cubicBezTo>
                    <a:pt x="136" y="825"/>
                    <a:pt x="122" y="811"/>
                    <a:pt x="122" y="795"/>
                  </a:cubicBezTo>
                  <a:lnTo>
                    <a:pt x="122" y="795"/>
                  </a:lnTo>
                  <a:lnTo>
                    <a:pt x="122" y="519"/>
                  </a:lnTo>
                  <a:lnTo>
                    <a:pt x="581" y="519"/>
                  </a:lnTo>
                  <a:lnTo>
                    <a:pt x="581" y="795"/>
                  </a:lnTo>
                  <a:close/>
                  <a:moveTo>
                    <a:pt x="519" y="550"/>
                  </a:moveTo>
                  <a:lnTo>
                    <a:pt x="183" y="550"/>
                  </a:lnTo>
                  <a:lnTo>
                    <a:pt x="183" y="581"/>
                  </a:lnTo>
                  <a:lnTo>
                    <a:pt x="519" y="581"/>
                  </a:lnTo>
                  <a:lnTo>
                    <a:pt x="519" y="550"/>
                  </a:lnTo>
                  <a:close/>
                  <a:moveTo>
                    <a:pt x="519" y="611"/>
                  </a:moveTo>
                  <a:lnTo>
                    <a:pt x="183" y="611"/>
                  </a:lnTo>
                  <a:lnTo>
                    <a:pt x="183" y="642"/>
                  </a:lnTo>
                  <a:lnTo>
                    <a:pt x="519" y="642"/>
                  </a:lnTo>
                  <a:lnTo>
                    <a:pt x="519" y="611"/>
                  </a:lnTo>
                  <a:close/>
                  <a:moveTo>
                    <a:pt x="519" y="672"/>
                  </a:moveTo>
                  <a:lnTo>
                    <a:pt x="183" y="672"/>
                  </a:lnTo>
                  <a:lnTo>
                    <a:pt x="183" y="703"/>
                  </a:lnTo>
                  <a:lnTo>
                    <a:pt x="519" y="703"/>
                  </a:lnTo>
                  <a:lnTo>
                    <a:pt x="519" y="672"/>
                  </a:lnTo>
                  <a:close/>
                  <a:moveTo>
                    <a:pt x="519" y="733"/>
                  </a:moveTo>
                  <a:lnTo>
                    <a:pt x="183" y="733"/>
                  </a:lnTo>
                  <a:lnTo>
                    <a:pt x="183" y="764"/>
                  </a:lnTo>
                  <a:lnTo>
                    <a:pt x="519" y="764"/>
                  </a:lnTo>
                  <a:lnTo>
                    <a:pt x="519" y="733"/>
                  </a:lnTo>
                  <a:close/>
                </a:path>
              </a:pathLst>
            </a:custGeom>
            <a:solidFill>
              <a:srgbClr val="FFFF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30" name="group 30"/>
          <p:cNvGrpSpPr/>
          <p:nvPr/>
        </p:nvGrpSpPr>
        <p:grpSpPr>
          <a:xfrm rot="21600000">
            <a:off x="611715" y="3215330"/>
            <a:ext cx="984886" cy="984886"/>
            <a:chExt cx="984886" cy="984886"/>
          </a:xfrm>
        </p:grpSpPr>
        <p:sp>
          <p:nvSpPr>
            <p:cNvPr id="135" name="path"/>
            <p:cNvSpPr/>
            <p:nvPr/>
          </p:nvSpPr>
          <p:spPr>
            <a:xfrm>
              <a:off x="0" y="0"/>
              <a:ext cx="984886" cy="984886"/>
            </a:xfrm>
            <a:custGeom>
              <a:rect l="0" t="0" r="0" b="0"/>
              <a:pathLst>
                <a:path w="1551" h="1551">
                  <a:moveTo>
                    <a:pt x="0" y="775"/>
                  </a:moveTo>
                  <a:cubicBezTo>
                    <a:pt x="0" y="347"/>
                    <a:pt x="347" y="0"/>
                    <a:pt x="775" y="0"/>
                  </a:cubicBezTo>
                  <a:lnTo>
                    <a:pt x="775" y="0"/>
                  </a:lnTo>
                  <a:lnTo>
                    <a:pt x="775" y="0"/>
                  </a:lnTo>
                  <a:lnTo>
                    <a:pt x="775" y="0"/>
                  </a:lnTo>
                  <a:cubicBezTo>
                    <a:pt x="1203" y="0"/>
                    <a:pt x="1551" y="347"/>
                    <a:pt x="1551" y="775"/>
                  </a:cubicBezTo>
                  <a:lnTo>
                    <a:pt x="1551" y="775"/>
                  </a:lnTo>
                  <a:cubicBezTo>
                    <a:pt x="1551" y="775"/>
                    <a:pt x="1551" y="775"/>
                    <a:pt x="1551" y="775"/>
                  </a:cubicBezTo>
                  <a:lnTo>
                    <a:pt x="1551" y="775"/>
                  </a:lnTo>
                  <a:lnTo>
                    <a:pt x="1551" y="775"/>
                  </a:lnTo>
                  <a:lnTo>
                    <a:pt x="1551" y="775"/>
                  </a:lnTo>
                  <a:cubicBezTo>
                    <a:pt x="1551" y="1203"/>
                    <a:pt x="1203" y="1551"/>
                    <a:pt x="775" y="1551"/>
                  </a:cubicBezTo>
                  <a:lnTo>
                    <a:pt x="775" y="1551"/>
                  </a:lnTo>
                  <a:lnTo>
                    <a:pt x="775" y="1551"/>
                  </a:lnTo>
                  <a:lnTo>
                    <a:pt x="775" y="1551"/>
                  </a:lnTo>
                  <a:cubicBezTo>
                    <a:pt x="347" y="1551"/>
                    <a:pt x="0" y="1203"/>
                    <a:pt x="0" y="775"/>
                  </a:cubicBezTo>
                  <a:lnTo>
                    <a:pt x="0" y="775"/>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6" name="path"/>
            <p:cNvSpPr/>
            <p:nvPr/>
          </p:nvSpPr>
          <p:spPr>
            <a:xfrm>
              <a:off x="272963" y="235366"/>
              <a:ext cx="438960" cy="538539"/>
            </a:xfrm>
            <a:custGeom>
              <a:rect l="0" t="0" r="0" b="0"/>
              <a:pathLst>
                <a:path w="691" h="846">
                  <a:moveTo>
                    <a:pt x="691" y="466"/>
                  </a:moveTo>
                  <a:lnTo>
                    <a:pt x="691" y="763"/>
                  </a:lnTo>
                  <a:lnTo>
                    <a:pt x="691" y="763"/>
                  </a:lnTo>
                  <a:cubicBezTo>
                    <a:pt x="691" y="810"/>
                    <a:pt x="652" y="848"/>
                    <a:pt x="604" y="848"/>
                  </a:cubicBezTo>
                  <a:lnTo>
                    <a:pt x="604" y="848"/>
                  </a:lnTo>
                  <a:cubicBezTo>
                    <a:pt x="557" y="848"/>
                    <a:pt x="518" y="810"/>
                    <a:pt x="518" y="763"/>
                  </a:cubicBezTo>
                  <a:lnTo>
                    <a:pt x="518" y="763"/>
                  </a:lnTo>
                  <a:lnTo>
                    <a:pt x="518" y="763"/>
                  </a:lnTo>
                  <a:lnTo>
                    <a:pt x="518" y="551"/>
                  </a:lnTo>
                  <a:lnTo>
                    <a:pt x="432" y="551"/>
                  </a:lnTo>
                  <a:lnTo>
                    <a:pt x="432" y="127"/>
                  </a:lnTo>
                  <a:lnTo>
                    <a:pt x="432" y="127"/>
                  </a:lnTo>
                  <a:cubicBezTo>
                    <a:pt x="432" y="56"/>
                    <a:pt x="490" y="0"/>
                    <a:pt x="561" y="0"/>
                  </a:cubicBezTo>
                  <a:lnTo>
                    <a:pt x="561" y="0"/>
                  </a:lnTo>
                  <a:lnTo>
                    <a:pt x="561" y="0"/>
                  </a:lnTo>
                  <a:lnTo>
                    <a:pt x="691" y="0"/>
                  </a:lnTo>
                  <a:lnTo>
                    <a:pt x="691" y="466"/>
                  </a:lnTo>
                  <a:close/>
                  <a:moveTo>
                    <a:pt x="86" y="424"/>
                  </a:moveTo>
                  <a:cubicBezTo>
                    <a:pt x="38" y="424"/>
                    <a:pt x="0" y="386"/>
                    <a:pt x="0" y="339"/>
                  </a:cubicBezTo>
                  <a:lnTo>
                    <a:pt x="0" y="339"/>
                  </a:lnTo>
                  <a:lnTo>
                    <a:pt x="0" y="339"/>
                  </a:lnTo>
                  <a:lnTo>
                    <a:pt x="0" y="42"/>
                  </a:lnTo>
                  <a:lnTo>
                    <a:pt x="0" y="42"/>
                  </a:lnTo>
                  <a:cubicBezTo>
                    <a:pt x="0" y="18"/>
                    <a:pt x="19" y="0"/>
                    <a:pt x="43" y="0"/>
                  </a:cubicBezTo>
                  <a:lnTo>
                    <a:pt x="43" y="0"/>
                  </a:lnTo>
                  <a:cubicBezTo>
                    <a:pt x="67" y="0"/>
                    <a:pt x="86" y="18"/>
                    <a:pt x="86" y="42"/>
                  </a:cubicBezTo>
                  <a:lnTo>
                    <a:pt x="86" y="42"/>
                  </a:lnTo>
                  <a:lnTo>
                    <a:pt x="86" y="42"/>
                  </a:lnTo>
                  <a:lnTo>
                    <a:pt x="86" y="212"/>
                  </a:lnTo>
                  <a:lnTo>
                    <a:pt x="129" y="212"/>
                  </a:lnTo>
                  <a:lnTo>
                    <a:pt x="129" y="42"/>
                  </a:lnTo>
                  <a:lnTo>
                    <a:pt x="129" y="42"/>
                  </a:lnTo>
                  <a:cubicBezTo>
                    <a:pt x="129" y="18"/>
                    <a:pt x="148" y="0"/>
                    <a:pt x="172" y="0"/>
                  </a:cubicBezTo>
                  <a:lnTo>
                    <a:pt x="172" y="0"/>
                  </a:lnTo>
                  <a:cubicBezTo>
                    <a:pt x="196" y="0"/>
                    <a:pt x="216" y="18"/>
                    <a:pt x="216" y="42"/>
                  </a:cubicBezTo>
                  <a:lnTo>
                    <a:pt x="216" y="42"/>
                  </a:lnTo>
                  <a:lnTo>
                    <a:pt x="216" y="42"/>
                  </a:lnTo>
                  <a:lnTo>
                    <a:pt x="216" y="212"/>
                  </a:lnTo>
                  <a:lnTo>
                    <a:pt x="259" y="212"/>
                  </a:lnTo>
                  <a:lnTo>
                    <a:pt x="259" y="42"/>
                  </a:lnTo>
                  <a:lnTo>
                    <a:pt x="259" y="42"/>
                  </a:lnTo>
                  <a:cubicBezTo>
                    <a:pt x="259" y="18"/>
                    <a:pt x="278" y="0"/>
                    <a:pt x="302" y="0"/>
                  </a:cubicBezTo>
                  <a:lnTo>
                    <a:pt x="302" y="0"/>
                  </a:lnTo>
                  <a:cubicBezTo>
                    <a:pt x="326" y="0"/>
                    <a:pt x="345" y="18"/>
                    <a:pt x="345" y="42"/>
                  </a:cubicBezTo>
                  <a:lnTo>
                    <a:pt x="345" y="42"/>
                  </a:lnTo>
                  <a:lnTo>
                    <a:pt x="345" y="42"/>
                  </a:lnTo>
                  <a:lnTo>
                    <a:pt x="345" y="339"/>
                  </a:lnTo>
                  <a:lnTo>
                    <a:pt x="345" y="339"/>
                  </a:lnTo>
                  <a:cubicBezTo>
                    <a:pt x="345" y="386"/>
                    <a:pt x="306" y="424"/>
                    <a:pt x="259" y="424"/>
                  </a:cubicBezTo>
                  <a:lnTo>
                    <a:pt x="259" y="424"/>
                  </a:lnTo>
                  <a:lnTo>
                    <a:pt x="259" y="424"/>
                  </a:lnTo>
                  <a:lnTo>
                    <a:pt x="259" y="763"/>
                  </a:lnTo>
                  <a:lnTo>
                    <a:pt x="259" y="763"/>
                  </a:lnTo>
                  <a:cubicBezTo>
                    <a:pt x="259" y="810"/>
                    <a:pt x="220" y="848"/>
                    <a:pt x="172" y="848"/>
                  </a:cubicBezTo>
                  <a:lnTo>
                    <a:pt x="172" y="848"/>
                  </a:lnTo>
                  <a:cubicBezTo>
                    <a:pt x="125" y="848"/>
                    <a:pt x="86" y="810"/>
                    <a:pt x="86" y="763"/>
                  </a:cubicBezTo>
                  <a:lnTo>
                    <a:pt x="86" y="763"/>
                  </a:lnTo>
                  <a:lnTo>
                    <a:pt x="86" y="763"/>
                  </a:lnTo>
                  <a:lnTo>
                    <a:pt x="86" y="424"/>
                  </a:lnTo>
                  <a:close/>
                </a:path>
              </a:pathLst>
            </a:custGeom>
            <a:solidFill>
              <a:srgbClr val="FFFF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32" name="group 32"/>
          <p:cNvGrpSpPr/>
          <p:nvPr/>
        </p:nvGrpSpPr>
        <p:grpSpPr>
          <a:xfrm rot="21600000">
            <a:off x="611715" y="4884108"/>
            <a:ext cx="984886" cy="984886"/>
            <a:chExt cx="984886" cy="984886"/>
          </a:xfrm>
        </p:grpSpPr>
        <p:sp>
          <p:nvSpPr>
            <p:cNvPr id="137" name="path"/>
            <p:cNvSpPr/>
            <p:nvPr/>
          </p:nvSpPr>
          <p:spPr>
            <a:xfrm>
              <a:off x="0" y="0"/>
              <a:ext cx="984886" cy="984886"/>
            </a:xfrm>
            <a:custGeom>
              <a:rect l="0" t="0" r="0" b="0"/>
              <a:pathLst>
                <a:path w="1551" h="1551">
                  <a:moveTo>
                    <a:pt x="0" y="775"/>
                  </a:moveTo>
                  <a:cubicBezTo>
                    <a:pt x="0" y="347"/>
                    <a:pt x="347" y="0"/>
                    <a:pt x="775" y="0"/>
                  </a:cubicBezTo>
                  <a:lnTo>
                    <a:pt x="775" y="0"/>
                  </a:lnTo>
                  <a:lnTo>
                    <a:pt x="775" y="0"/>
                  </a:lnTo>
                  <a:lnTo>
                    <a:pt x="775" y="0"/>
                  </a:lnTo>
                  <a:cubicBezTo>
                    <a:pt x="1203" y="0"/>
                    <a:pt x="1551" y="347"/>
                    <a:pt x="1551" y="775"/>
                  </a:cubicBezTo>
                  <a:lnTo>
                    <a:pt x="1551" y="775"/>
                  </a:lnTo>
                  <a:cubicBezTo>
                    <a:pt x="1551" y="775"/>
                    <a:pt x="1551" y="775"/>
                    <a:pt x="1551" y="775"/>
                  </a:cubicBezTo>
                  <a:lnTo>
                    <a:pt x="1551" y="775"/>
                  </a:lnTo>
                  <a:lnTo>
                    <a:pt x="1551" y="775"/>
                  </a:lnTo>
                  <a:lnTo>
                    <a:pt x="1551" y="775"/>
                  </a:lnTo>
                  <a:cubicBezTo>
                    <a:pt x="1551" y="1203"/>
                    <a:pt x="1203" y="1551"/>
                    <a:pt x="775" y="1551"/>
                  </a:cubicBezTo>
                  <a:lnTo>
                    <a:pt x="775" y="1551"/>
                  </a:lnTo>
                  <a:lnTo>
                    <a:pt x="775" y="1551"/>
                  </a:lnTo>
                  <a:lnTo>
                    <a:pt x="775" y="1551"/>
                  </a:lnTo>
                  <a:cubicBezTo>
                    <a:pt x="347" y="1551"/>
                    <a:pt x="0" y="1203"/>
                    <a:pt x="0" y="775"/>
                  </a:cubicBezTo>
                  <a:lnTo>
                    <a:pt x="0" y="775"/>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8" name="path"/>
            <p:cNvSpPr/>
            <p:nvPr/>
          </p:nvSpPr>
          <p:spPr>
            <a:xfrm>
              <a:off x="158660" y="193305"/>
              <a:ext cx="636375" cy="573893"/>
            </a:xfrm>
            <a:custGeom>
              <a:rect l="0" t="0" r="0" b="0"/>
              <a:pathLst>
                <a:path w="1002" h="903">
                  <a:moveTo>
                    <a:pt x="501" y="0"/>
                  </a:moveTo>
                  <a:cubicBezTo>
                    <a:pt x="538" y="0"/>
                    <a:pt x="567" y="25"/>
                    <a:pt x="567" y="56"/>
                  </a:cubicBezTo>
                  <a:lnTo>
                    <a:pt x="567" y="56"/>
                  </a:lnTo>
                  <a:lnTo>
                    <a:pt x="567" y="345"/>
                  </a:lnTo>
                  <a:lnTo>
                    <a:pt x="1002" y="579"/>
                  </a:lnTo>
                  <a:lnTo>
                    <a:pt x="1002" y="679"/>
                  </a:lnTo>
                  <a:lnTo>
                    <a:pt x="567" y="553"/>
                  </a:lnTo>
                  <a:lnTo>
                    <a:pt x="567" y="749"/>
                  </a:lnTo>
                  <a:lnTo>
                    <a:pt x="655" y="825"/>
                  </a:lnTo>
                  <a:lnTo>
                    <a:pt x="655" y="903"/>
                  </a:lnTo>
                  <a:lnTo>
                    <a:pt x="501" y="859"/>
                  </a:lnTo>
                  <a:lnTo>
                    <a:pt x="350" y="903"/>
                  </a:lnTo>
                  <a:lnTo>
                    <a:pt x="350" y="821"/>
                  </a:lnTo>
                  <a:lnTo>
                    <a:pt x="434" y="752"/>
                  </a:lnTo>
                  <a:lnTo>
                    <a:pt x="434" y="553"/>
                  </a:lnTo>
                  <a:lnTo>
                    <a:pt x="0" y="682"/>
                  </a:lnTo>
                  <a:lnTo>
                    <a:pt x="0" y="579"/>
                  </a:lnTo>
                  <a:lnTo>
                    <a:pt x="436" y="343"/>
                  </a:lnTo>
                  <a:lnTo>
                    <a:pt x="436" y="56"/>
                  </a:lnTo>
                  <a:lnTo>
                    <a:pt x="436" y="56"/>
                  </a:lnTo>
                  <a:cubicBezTo>
                    <a:pt x="436" y="25"/>
                    <a:pt x="465" y="0"/>
                    <a:pt x="501" y="0"/>
                  </a:cubicBezTo>
                </a:path>
              </a:pathLst>
            </a:custGeom>
            <a:solidFill>
              <a:srgbClr val="FFFF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9" name="rect"/>
          <p:cNvSpPr/>
          <p:nvPr/>
        </p:nvSpPr>
        <p:spPr>
          <a:xfrm>
            <a:off x="0" y="0"/>
            <a:ext cx="12192000" cy="6858000"/>
          </a:xfrm>
          <a:prstGeom prst="rect">
            <a:avLst/>
          </a:prstGeom>
          <a:solidFill>
            <a:srgbClr val="D9EFFD">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140" name="picture 140"/>
          <p:cNvPicPr>
            <a:picLocks noChangeAspect="1"/>
          </p:cNvPicPr>
          <p:nvPr/>
        </p:nvPicPr>
        <p:blipFill>
          <a:blip r:embed="rId2"/>
          <a:stretch>
            <a:fillRect/>
          </a:stretch>
        </p:blipFill>
        <p:spPr>
          <a:xfrm rot="21600000">
            <a:off x="0" y="1784330"/>
            <a:ext cx="3497685" cy="3774098"/>
          </a:xfrm>
          <a:prstGeom prst="rect">
            <a:avLst/>
          </a:prstGeom>
        </p:spPr>
      </p:pic>
      <p:grpSp>
        <p:nvGrpSpPr>
          <p:cNvPr id="34" name="group 34"/>
          <p:cNvGrpSpPr/>
          <p:nvPr/>
        </p:nvGrpSpPr>
        <p:grpSpPr>
          <a:xfrm rot="21600000">
            <a:off x="3853565" y="1300997"/>
            <a:ext cx="3657601" cy="2370382"/>
            <a:chExt cx="3657601" cy="2370382"/>
          </a:xfrm>
        </p:grpSpPr>
        <p:grpSp>
          <p:nvGrpSpPr>
            <p:cNvPr id="36" name="group 36"/>
            <p:cNvGrpSpPr/>
            <p:nvPr/>
          </p:nvGrpSpPr>
          <p:grpSpPr>
            <a:xfrm rot="21600000">
              <a:off x="0" y="0"/>
              <a:ext cx="3657601" cy="2370382"/>
              <a:chExt cx="3657601" cy="2370382"/>
            </a:xfrm>
          </p:grpSpPr>
          <p:sp>
            <p:nvSpPr>
              <p:cNvPr id="141" name="path"/>
              <p:cNvSpPr/>
              <p:nvPr/>
            </p:nvSpPr>
            <p:spPr>
              <a:xfrm>
                <a:off x="0" y="380687"/>
                <a:ext cx="3657601" cy="1989695"/>
              </a:xfrm>
              <a:custGeom>
                <a:rect l="0" t="0" r="0" b="0"/>
                <a:pathLst>
                  <a:path w="5760" h="3133">
                    <a:moveTo>
                      <a:pt x="0" y="0"/>
                    </a:moveTo>
                    <a:lnTo>
                      <a:pt x="5760" y="0"/>
                    </a:lnTo>
                    <a:lnTo>
                      <a:pt x="5760" y="3133"/>
                    </a:lnTo>
                    <a:lnTo>
                      <a:pt x="0" y="3133"/>
                    </a:lnTo>
                    <a:lnTo>
                      <a:pt x="0" y="0"/>
                    </a:lnTo>
                    <a:close/>
                  </a:path>
                </a:pathLst>
              </a:custGeom>
              <a:solidFill>
                <a:srgbClr val="5196FF">
                  <a:alpha val="78823"/>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2" name="path"/>
              <p:cNvSpPr/>
              <p:nvPr/>
            </p:nvSpPr>
            <p:spPr>
              <a:xfrm>
                <a:off x="0" y="0"/>
                <a:ext cx="3657601" cy="719328"/>
              </a:xfrm>
              <a:custGeom>
                <a:rect l="0" t="0" r="0" b="0"/>
                <a:pathLst>
                  <a:path w="5760" h="1132">
                    <a:moveTo>
                      <a:pt x="0" y="188"/>
                    </a:moveTo>
                    <a:cubicBezTo>
                      <a:pt x="0" y="84"/>
                      <a:pt x="84" y="0"/>
                      <a:pt x="188" y="0"/>
                    </a:cubicBezTo>
                    <a:lnTo>
                      <a:pt x="188" y="0"/>
                    </a:lnTo>
                    <a:lnTo>
                      <a:pt x="5571" y="0"/>
                    </a:lnTo>
                    <a:lnTo>
                      <a:pt x="5571" y="0"/>
                    </a:lnTo>
                    <a:lnTo>
                      <a:pt x="5571" y="0"/>
                    </a:lnTo>
                    <a:cubicBezTo>
                      <a:pt x="5675" y="0"/>
                      <a:pt x="5759" y="84"/>
                      <a:pt x="5760" y="188"/>
                    </a:cubicBezTo>
                    <a:lnTo>
                      <a:pt x="5760" y="188"/>
                    </a:lnTo>
                    <a:cubicBezTo>
                      <a:pt x="5760" y="188"/>
                      <a:pt x="5760" y="188"/>
                      <a:pt x="5760" y="188"/>
                    </a:cubicBezTo>
                    <a:lnTo>
                      <a:pt x="5760" y="188"/>
                    </a:lnTo>
                    <a:lnTo>
                      <a:pt x="5760" y="943"/>
                    </a:lnTo>
                    <a:lnTo>
                      <a:pt x="5760" y="943"/>
                    </a:lnTo>
                    <a:lnTo>
                      <a:pt x="5760" y="943"/>
                    </a:lnTo>
                    <a:cubicBezTo>
                      <a:pt x="5760" y="1048"/>
                      <a:pt x="5675" y="1132"/>
                      <a:pt x="5571" y="1132"/>
                    </a:cubicBezTo>
                    <a:lnTo>
                      <a:pt x="5571" y="1132"/>
                    </a:lnTo>
                    <a:lnTo>
                      <a:pt x="188" y="1132"/>
                    </a:lnTo>
                    <a:lnTo>
                      <a:pt x="188" y="1132"/>
                    </a:lnTo>
                    <a:cubicBezTo>
                      <a:pt x="84" y="1132"/>
                      <a:pt x="0" y="1048"/>
                      <a:pt x="0" y="943"/>
                    </a:cubicBezTo>
                    <a:lnTo>
                      <a:pt x="0" y="188"/>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3" name="textbox 143"/>
            <p:cNvSpPr/>
            <p:nvPr/>
          </p:nvSpPr>
          <p:spPr>
            <a:xfrm>
              <a:off x="313111" y="217390"/>
              <a:ext cx="3225800" cy="151003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390"/>
                </a:lnSpc>
              </a:pPr>
              <a:endParaRPr lang="Arial" altLang="Arial" sz="100"/>
            </a:p>
            <a:p>
              <a:pPr marL="25631" algn="l" rtl="0" eaLnBrk="0">
                <a:lnSpc>
                  <a:spcPct val="91000"/>
                </a:lnSpc>
              </a:pPr>
              <a:r>
                <a:rPr sz="1600" spc="10">
                  <a:ln w="3175" cap="flat" cmpd="sng">
                    <a:solidFill>
                      <a:srgbClr val="000000">
                        <a:alpha val="100000"/>
                      </a:srgbClr>
                    </a:solidFill>
                    <a:miter lim="0"/>
                  </a:ln>
                  <a:solidFill>
                    <a:srgbClr val="FFFFFF">
                      <a:alpha val="100000"/>
                    </a:srgbClr>
                  </a:solidFill>
                  <a:latin typeface="Microsoft YaHei"/>
                  <a:ea typeface="Microsoft YaHei"/>
                  <a:cs typeface="Microsoft YaHei"/>
                </a:rPr>
                <a:t>样</a:t>
              </a:r>
              <a:r>
                <a:rPr sz="1600" spc="0">
                  <a:ln w="3175" cap="flat" cmpd="sng">
                    <a:solidFill>
                      <a:srgbClr val="000000">
                        <a:alpha val="100000"/>
                      </a:srgbClr>
                    </a:solidFill>
                    <a:miter lim="0"/>
                  </a:ln>
                  <a:solidFill>
                    <a:srgbClr val="FFFFFF">
                      <a:alpha val="100000"/>
                    </a:srgbClr>
                  </a:solidFill>
                  <a:latin typeface="Microsoft YaHei"/>
                  <a:ea typeface="Microsoft YaHei"/>
                  <a:cs typeface="Microsoft YaHei"/>
                </a:rPr>
                <a:t>品制备</a:t>
              </a:r>
              <a:endParaRPr lang="Microsoft YaHei" altLang="Microsoft YaHei" sz="1600"/>
            </a:p>
            <a:p>
              <a:pPr algn="l" rtl="0" eaLnBrk="0">
                <a:lnSpc>
                  <a:spcPct val="121000"/>
                </a:lnSpc>
              </a:pPr>
              <a:endParaRPr lang="Arial" altLang="Arial" sz="1000"/>
            </a:p>
            <a:p>
              <a:pPr algn="l" rtl="0" eaLnBrk="0">
                <a:lnSpc>
                  <a:spcPct val="121000"/>
                </a:lnSpc>
              </a:pPr>
              <a:endParaRPr lang="Arial" altLang="Arial" sz="1000"/>
            </a:p>
            <a:p>
              <a:pPr algn="l" rtl="0" eaLnBrk="0">
                <a:lnSpc>
                  <a:spcPct val="125000"/>
                </a:lnSpc>
              </a:pPr>
              <a:endParaRPr lang="Arial" altLang="Arial" sz="300"/>
            </a:p>
            <a:p>
              <a:pPr marL="12700" indent="1333" algn="l" rtl="0" eaLnBrk="0">
                <a:lnSpc>
                  <a:spcPct val="122000"/>
                </a:lnSpc>
                <a:spcBef>
                  <a:spcPts val="2"/>
                </a:spcBef>
              </a:pPr>
              <a:r>
                <a:rPr sz="1500" spc="-20">
                  <a:solidFill>
                    <a:srgbClr val="FFFFFF">
                      <a:alpha val="100000"/>
                    </a:srgbClr>
                  </a:solidFill>
                  <a:latin typeface="Microsoft YaHei"/>
                  <a:ea typeface="Microsoft YaHei"/>
                  <a:cs typeface="Microsoft YaHei"/>
                </a:rPr>
                <a:t>灰石样品应充分破碎、研磨并过筛，</a:t>
              </a:r>
              <a:r>
                <a:rPr sz="1500" spc="0">
                  <a:solidFill>
                    <a:srgbClr val="FFFFFF">
                      <a:alpha val="100000"/>
                    </a:srgbClr>
                  </a:solidFill>
                  <a:latin typeface="Microsoft YaHei"/>
                  <a:ea typeface="Microsoft YaHei"/>
                  <a:cs typeface="Microsoft YaHei"/>
                </a:rPr>
                <a:t>   </a:t>
              </a:r>
              <a:r>
                <a:rPr sz="1500" spc="-70">
                  <a:solidFill>
                    <a:srgbClr val="FFFFFF">
                      <a:alpha val="100000"/>
                    </a:srgbClr>
                  </a:solidFill>
                  <a:latin typeface="Microsoft YaHei"/>
                  <a:ea typeface="Microsoft YaHei"/>
                  <a:cs typeface="Microsoft YaHei"/>
                </a:rPr>
                <a:t>以保证样品的均匀性和代表性。同</a:t>
              </a:r>
              <a:r>
                <a:rPr sz="1500" spc="-10">
                  <a:solidFill>
                    <a:srgbClr val="FFFFFF">
                      <a:alpha val="100000"/>
                    </a:srgbClr>
                  </a:solidFill>
                  <a:latin typeface="Microsoft YaHei"/>
                  <a:ea typeface="Microsoft YaHei"/>
                  <a:cs typeface="Microsoft YaHei"/>
                </a:rPr>
                <a:t>时</a:t>
              </a:r>
              <a:r>
                <a:rPr sz="1500" spc="0">
                  <a:solidFill>
                    <a:srgbClr val="FFFFFF">
                      <a:alpha val="100000"/>
                    </a:srgbClr>
                  </a:solidFill>
                  <a:latin typeface="Microsoft YaHei"/>
                  <a:ea typeface="Microsoft YaHei"/>
                  <a:cs typeface="Microsoft YaHei"/>
                </a:rPr>
                <a:t>，  </a:t>
              </a:r>
              <a:r>
                <a:rPr sz="1500" spc="-30">
                  <a:solidFill>
                    <a:srgbClr val="FFFFFF">
                      <a:alpha val="100000"/>
                    </a:srgbClr>
                  </a:solidFill>
                  <a:latin typeface="Microsoft YaHei"/>
                  <a:ea typeface="Microsoft YaHei"/>
                  <a:cs typeface="Microsoft YaHei"/>
                </a:rPr>
                <a:t>应避免样品受到污染</a:t>
              </a:r>
              <a:r>
                <a:rPr sz="1500" spc="0">
                  <a:solidFill>
                    <a:srgbClr val="FFFFFF">
                      <a:alpha val="100000"/>
                    </a:srgbClr>
                  </a:solidFill>
                  <a:latin typeface="Microsoft YaHei"/>
                  <a:ea typeface="Microsoft YaHei"/>
                  <a:cs typeface="Microsoft YaHei"/>
                </a:rPr>
                <a:t>。</a:t>
              </a:r>
              <a:endParaRPr lang="Microsoft YaHei" altLang="Microsoft YaHei" sz="1500"/>
            </a:p>
          </p:txBody>
        </p:sp>
      </p:grpSp>
      <p:grpSp>
        <p:nvGrpSpPr>
          <p:cNvPr id="38" name="group 38"/>
          <p:cNvGrpSpPr/>
          <p:nvPr/>
        </p:nvGrpSpPr>
        <p:grpSpPr>
          <a:xfrm rot="21600000">
            <a:off x="7873179" y="1300997"/>
            <a:ext cx="3657600" cy="2370382"/>
            <a:chExt cx="3657600" cy="2370382"/>
          </a:xfrm>
        </p:grpSpPr>
        <p:grpSp>
          <p:nvGrpSpPr>
            <p:cNvPr id="40" name="group 40"/>
            <p:cNvGrpSpPr/>
            <p:nvPr/>
          </p:nvGrpSpPr>
          <p:grpSpPr>
            <a:xfrm rot="21600000">
              <a:off x="0" y="0"/>
              <a:ext cx="3657600" cy="2370382"/>
              <a:chExt cx="3657600" cy="2370382"/>
            </a:xfrm>
          </p:grpSpPr>
          <p:sp>
            <p:nvSpPr>
              <p:cNvPr id="144" name="path"/>
              <p:cNvSpPr/>
              <p:nvPr/>
            </p:nvSpPr>
            <p:spPr>
              <a:xfrm>
                <a:off x="0" y="380687"/>
                <a:ext cx="3657600" cy="1989695"/>
              </a:xfrm>
              <a:custGeom>
                <a:rect l="0" t="0" r="0" b="0"/>
                <a:pathLst>
                  <a:path w="5760" h="3133">
                    <a:moveTo>
                      <a:pt x="0" y="0"/>
                    </a:moveTo>
                    <a:lnTo>
                      <a:pt x="5760" y="0"/>
                    </a:lnTo>
                    <a:lnTo>
                      <a:pt x="5760" y="3133"/>
                    </a:lnTo>
                    <a:lnTo>
                      <a:pt x="0" y="3133"/>
                    </a:lnTo>
                    <a:lnTo>
                      <a:pt x="0" y="0"/>
                    </a:lnTo>
                    <a:close/>
                  </a:path>
                </a:pathLst>
              </a:custGeom>
              <a:solidFill>
                <a:srgbClr val="5196FF">
                  <a:alpha val="78823"/>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5" name="path"/>
              <p:cNvSpPr/>
              <p:nvPr/>
            </p:nvSpPr>
            <p:spPr>
              <a:xfrm>
                <a:off x="0" y="0"/>
                <a:ext cx="3657600" cy="719328"/>
              </a:xfrm>
              <a:custGeom>
                <a:rect l="0" t="0" r="0" b="0"/>
                <a:pathLst>
                  <a:path w="5760" h="1132">
                    <a:moveTo>
                      <a:pt x="0" y="188"/>
                    </a:moveTo>
                    <a:cubicBezTo>
                      <a:pt x="0" y="84"/>
                      <a:pt x="84" y="0"/>
                      <a:pt x="188" y="0"/>
                    </a:cubicBezTo>
                    <a:lnTo>
                      <a:pt x="188" y="0"/>
                    </a:lnTo>
                    <a:lnTo>
                      <a:pt x="5571" y="0"/>
                    </a:lnTo>
                    <a:lnTo>
                      <a:pt x="5571" y="0"/>
                    </a:lnTo>
                    <a:lnTo>
                      <a:pt x="5571" y="0"/>
                    </a:lnTo>
                    <a:cubicBezTo>
                      <a:pt x="5675" y="0"/>
                      <a:pt x="5760" y="84"/>
                      <a:pt x="5760" y="188"/>
                    </a:cubicBezTo>
                    <a:lnTo>
                      <a:pt x="5760" y="188"/>
                    </a:lnTo>
                    <a:cubicBezTo>
                      <a:pt x="5760" y="188"/>
                      <a:pt x="5760" y="188"/>
                      <a:pt x="5760" y="188"/>
                    </a:cubicBezTo>
                    <a:lnTo>
                      <a:pt x="5760" y="188"/>
                    </a:lnTo>
                    <a:lnTo>
                      <a:pt x="5760" y="943"/>
                    </a:lnTo>
                    <a:lnTo>
                      <a:pt x="5760" y="943"/>
                    </a:lnTo>
                    <a:lnTo>
                      <a:pt x="5760" y="943"/>
                    </a:lnTo>
                    <a:cubicBezTo>
                      <a:pt x="5760" y="1048"/>
                      <a:pt x="5675" y="1132"/>
                      <a:pt x="5571" y="1132"/>
                    </a:cubicBezTo>
                    <a:lnTo>
                      <a:pt x="5571" y="1132"/>
                    </a:lnTo>
                    <a:lnTo>
                      <a:pt x="188" y="1132"/>
                    </a:lnTo>
                    <a:lnTo>
                      <a:pt x="188" y="1132"/>
                    </a:lnTo>
                    <a:cubicBezTo>
                      <a:pt x="84" y="1132"/>
                      <a:pt x="0" y="1048"/>
                      <a:pt x="0" y="943"/>
                    </a:cubicBezTo>
                    <a:lnTo>
                      <a:pt x="0" y="188"/>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6" name="textbox 146"/>
            <p:cNvSpPr/>
            <p:nvPr/>
          </p:nvSpPr>
          <p:spPr>
            <a:xfrm>
              <a:off x="314634" y="216778"/>
              <a:ext cx="3071495" cy="15106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8191"/>
                </a:lnSpc>
              </a:pPr>
              <a:endParaRPr lang="Arial" altLang="Arial" sz="100"/>
            </a:p>
            <a:p>
              <a:pPr marL="25332" algn="l" rtl="0" eaLnBrk="0">
                <a:lnSpc>
                  <a:spcPct val="91000"/>
                </a:lnSpc>
              </a:pPr>
              <a:r>
                <a:rPr sz="1600" spc="0">
                  <a:ln w="3175" cap="flat" cmpd="sng">
                    <a:solidFill>
                      <a:srgbClr val="000000">
                        <a:alpha val="100000"/>
                      </a:srgbClr>
                    </a:solidFill>
                    <a:miter lim="0"/>
                  </a:ln>
                  <a:solidFill>
                    <a:srgbClr val="FFFFFF">
                      <a:alpha val="100000"/>
                    </a:srgbClr>
                  </a:solidFill>
                  <a:latin typeface="Microsoft YaHei"/>
                  <a:ea typeface="Microsoft YaHei"/>
                  <a:cs typeface="Microsoft YaHei"/>
                </a:rPr>
                <a:t>仪器校准</a:t>
              </a:r>
              <a:endParaRPr lang="Microsoft YaHei" altLang="Microsoft YaHei" sz="1600"/>
            </a:p>
            <a:p>
              <a:pPr algn="l" rtl="0" eaLnBrk="0">
                <a:lnSpc>
                  <a:spcPct val="120000"/>
                </a:lnSpc>
              </a:pPr>
              <a:endParaRPr lang="Arial" altLang="Arial" sz="1000"/>
            </a:p>
            <a:p>
              <a:pPr algn="l" rtl="0" eaLnBrk="0">
                <a:lnSpc>
                  <a:spcPct val="121000"/>
                </a:lnSpc>
              </a:pPr>
              <a:endParaRPr lang="Arial" altLang="Arial" sz="1000"/>
            </a:p>
            <a:p>
              <a:pPr algn="l" rtl="0" eaLnBrk="0">
                <a:lnSpc>
                  <a:spcPct val="127000"/>
                </a:lnSpc>
              </a:pPr>
              <a:endParaRPr lang="Arial" altLang="Arial" sz="300"/>
            </a:p>
            <a:p>
              <a:pPr marL="13461" indent="-761" algn="l" rtl="0" eaLnBrk="0">
                <a:lnSpc>
                  <a:spcPct val="122000"/>
                </a:lnSpc>
                <a:spcBef>
                  <a:spcPts val="3"/>
                </a:spcBef>
              </a:pPr>
              <a:r>
                <a:rPr sz="1500" spc="-10">
                  <a:solidFill>
                    <a:srgbClr val="FFFFFF">
                      <a:alpha val="100000"/>
                    </a:srgbClr>
                  </a:solidFill>
                  <a:latin typeface="Microsoft YaHei"/>
                  <a:ea typeface="Microsoft YaHei"/>
                  <a:cs typeface="Microsoft YaHei"/>
                </a:rPr>
                <a:t>在进</a:t>
              </a:r>
              <a:r>
                <a:rPr sz="1500" spc="0">
                  <a:solidFill>
                    <a:srgbClr val="FFFFFF">
                      <a:alpha val="100000"/>
                    </a:srgbClr>
                  </a:solidFill>
                  <a:latin typeface="Microsoft YaHei"/>
                  <a:ea typeface="Microsoft YaHei"/>
                  <a:cs typeface="Microsoft YaHei"/>
                </a:rPr>
                <a:t>行测试前，应对所使用的仪器进 </a:t>
              </a:r>
              <a:r>
                <a:rPr sz="1500" spc="-10">
                  <a:solidFill>
                    <a:srgbClr val="FFFFFF">
                      <a:alpha val="100000"/>
                    </a:srgbClr>
                  </a:solidFill>
                  <a:latin typeface="Microsoft YaHei"/>
                  <a:ea typeface="Microsoft YaHei"/>
                  <a:cs typeface="Microsoft YaHei"/>
                </a:rPr>
                <a:t>行校准</a:t>
              </a:r>
              <a:r>
                <a:rPr sz="1500" spc="0">
                  <a:solidFill>
                    <a:srgbClr val="FFFFFF">
                      <a:alpha val="100000"/>
                    </a:srgbClr>
                  </a:solidFill>
                  <a:latin typeface="Microsoft YaHei"/>
                  <a:ea typeface="Microsoft YaHei"/>
                  <a:cs typeface="Microsoft YaHei"/>
                </a:rPr>
                <a:t>，以确保测试结果的准确性和 </a:t>
              </a:r>
              <a:r>
                <a:rPr sz="1500" spc="-60">
                  <a:solidFill>
                    <a:srgbClr val="FFFFFF">
                      <a:alpha val="100000"/>
                    </a:srgbClr>
                  </a:solidFill>
                  <a:latin typeface="Microsoft YaHei"/>
                  <a:ea typeface="Microsoft YaHei"/>
                  <a:cs typeface="Microsoft YaHei"/>
                </a:rPr>
                <a:t>可靠性。</a:t>
              </a:r>
              <a:endParaRPr lang="Microsoft YaHei" altLang="Microsoft YaHei" sz="1500"/>
            </a:p>
          </p:txBody>
        </p:sp>
      </p:grpSp>
      <p:grpSp>
        <p:nvGrpSpPr>
          <p:cNvPr id="42" name="group 42"/>
          <p:cNvGrpSpPr/>
          <p:nvPr/>
        </p:nvGrpSpPr>
        <p:grpSpPr>
          <a:xfrm rot="21600000">
            <a:off x="3853565" y="3895299"/>
            <a:ext cx="3657601" cy="2307632"/>
            <a:chExt cx="3657601" cy="2307632"/>
          </a:xfrm>
        </p:grpSpPr>
        <p:grpSp>
          <p:nvGrpSpPr>
            <p:cNvPr id="44" name="group 44"/>
            <p:cNvGrpSpPr/>
            <p:nvPr/>
          </p:nvGrpSpPr>
          <p:grpSpPr>
            <a:xfrm rot="21600000">
              <a:off x="0" y="0"/>
              <a:ext cx="3657601" cy="2307632"/>
              <a:chExt cx="3657601" cy="2307632"/>
            </a:xfrm>
          </p:grpSpPr>
          <p:sp>
            <p:nvSpPr>
              <p:cNvPr id="147" name="path"/>
              <p:cNvSpPr/>
              <p:nvPr/>
            </p:nvSpPr>
            <p:spPr>
              <a:xfrm>
                <a:off x="0" y="317936"/>
                <a:ext cx="3657601" cy="1989695"/>
              </a:xfrm>
              <a:custGeom>
                <a:rect l="0" t="0" r="0" b="0"/>
                <a:pathLst>
                  <a:path w="5760" h="3133">
                    <a:moveTo>
                      <a:pt x="0" y="0"/>
                    </a:moveTo>
                    <a:lnTo>
                      <a:pt x="5760" y="0"/>
                    </a:lnTo>
                    <a:lnTo>
                      <a:pt x="5760" y="3133"/>
                    </a:lnTo>
                    <a:lnTo>
                      <a:pt x="0" y="3133"/>
                    </a:lnTo>
                    <a:lnTo>
                      <a:pt x="0" y="0"/>
                    </a:lnTo>
                    <a:close/>
                  </a:path>
                </a:pathLst>
              </a:custGeom>
              <a:solidFill>
                <a:srgbClr val="5196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8" name="path"/>
              <p:cNvSpPr/>
              <p:nvPr/>
            </p:nvSpPr>
            <p:spPr>
              <a:xfrm>
                <a:off x="0" y="0"/>
                <a:ext cx="3657601" cy="719327"/>
              </a:xfrm>
              <a:custGeom>
                <a:rect l="0" t="0" r="0" b="0"/>
                <a:pathLst>
                  <a:path w="5760" h="1132">
                    <a:moveTo>
                      <a:pt x="0" y="188"/>
                    </a:moveTo>
                    <a:cubicBezTo>
                      <a:pt x="0" y="84"/>
                      <a:pt x="84" y="0"/>
                      <a:pt x="188" y="0"/>
                    </a:cubicBezTo>
                    <a:lnTo>
                      <a:pt x="188" y="0"/>
                    </a:lnTo>
                    <a:lnTo>
                      <a:pt x="5571" y="0"/>
                    </a:lnTo>
                    <a:lnTo>
                      <a:pt x="5571" y="0"/>
                    </a:lnTo>
                    <a:lnTo>
                      <a:pt x="5571" y="0"/>
                    </a:lnTo>
                    <a:cubicBezTo>
                      <a:pt x="5675" y="0"/>
                      <a:pt x="5759" y="84"/>
                      <a:pt x="5760" y="188"/>
                    </a:cubicBezTo>
                    <a:lnTo>
                      <a:pt x="5760" y="188"/>
                    </a:lnTo>
                    <a:cubicBezTo>
                      <a:pt x="5760" y="188"/>
                      <a:pt x="5760" y="188"/>
                      <a:pt x="5760" y="188"/>
                    </a:cubicBezTo>
                    <a:lnTo>
                      <a:pt x="5760" y="188"/>
                    </a:lnTo>
                    <a:lnTo>
                      <a:pt x="5760" y="943"/>
                    </a:lnTo>
                    <a:lnTo>
                      <a:pt x="5760" y="943"/>
                    </a:lnTo>
                    <a:lnTo>
                      <a:pt x="5760" y="943"/>
                    </a:lnTo>
                    <a:cubicBezTo>
                      <a:pt x="5760" y="1048"/>
                      <a:pt x="5675" y="1132"/>
                      <a:pt x="5571" y="1132"/>
                    </a:cubicBezTo>
                    <a:lnTo>
                      <a:pt x="5571" y="1132"/>
                    </a:lnTo>
                    <a:lnTo>
                      <a:pt x="188" y="1132"/>
                    </a:lnTo>
                    <a:lnTo>
                      <a:pt x="188" y="1132"/>
                    </a:lnTo>
                    <a:cubicBezTo>
                      <a:pt x="84" y="1132"/>
                      <a:pt x="0" y="1048"/>
                      <a:pt x="0" y="943"/>
                    </a:cubicBezTo>
                    <a:lnTo>
                      <a:pt x="0" y="188"/>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9" name="textbox 149"/>
            <p:cNvSpPr/>
            <p:nvPr/>
          </p:nvSpPr>
          <p:spPr>
            <a:xfrm>
              <a:off x="314063" y="218409"/>
              <a:ext cx="3224529" cy="150876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88"/>
                </a:lnSpc>
              </a:pPr>
              <a:endParaRPr lang="Arial" altLang="Arial" sz="100"/>
            </a:p>
            <a:p>
              <a:pPr marL="25698" algn="l" rtl="0" eaLnBrk="0">
                <a:lnSpc>
                  <a:spcPct val="91000"/>
                </a:lnSpc>
              </a:pPr>
              <a:r>
                <a:rPr sz="1600" spc="0">
                  <a:ln w="3175" cap="flat" cmpd="sng">
                    <a:solidFill>
                      <a:srgbClr val="000000">
                        <a:alpha val="100000"/>
                      </a:srgbClr>
                    </a:solidFill>
                    <a:miter lim="0"/>
                  </a:ln>
                  <a:solidFill>
                    <a:srgbClr val="FFFFFF">
                      <a:alpha val="100000"/>
                    </a:srgbClr>
                  </a:solidFill>
                  <a:latin typeface="Microsoft YaHei"/>
                  <a:ea typeface="Microsoft YaHei"/>
                  <a:cs typeface="Microsoft YaHei"/>
                </a:rPr>
                <a:t>操作规范</a:t>
              </a:r>
              <a:endParaRPr lang="Microsoft YaHei" altLang="Microsoft YaHei" sz="1600"/>
            </a:p>
            <a:p>
              <a:pPr algn="l" rtl="0" eaLnBrk="0">
                <a:lnSpc>
                  <a:spcPct val="120000"/>
                </a:lnSpc>
              </a:pPr>
              <a:endParaRPr lang="Arial" altLang="Arial" sz="1000"/>
            </a:p>
            <a:p>
              <a:pPr algn="l" rtl="0" eaLnBrk="0">
                <a:lnSpc>
                  <a:spcPct val="121000"/>
                </a:lnSpc>
              </a:pPr>
              <a:endParaRPr lang="Arial" altLang="Arial" sz="1000"/>
            </a:p>
            <a:p>
              <a:pPr algn="l" rtl="0" eaLnBrk="0">
                <a:lnSpc>
                  <a:spcPct val="126000"/>
                </a:lnSpc>
              </a:pPr>
              <a:endParaRPr lang="Arial" altLang="Arial" sz="300"/>
            </a:p>
            <a:p>
              <a:pPr marL="12700" indent="1714" algn="l" rtl="0" eaLnBrk="0">
                <a:lnSpc>
                  <a:spcPct val="122000"/>
                </a:lnSpc>
                <a:spcBef>
                  <a:spcPts val="1"/>
                </a:spcBef>
              </a:pPr>
              <a:r>
                <a:rPr sz="1500" spc="-70">
                  <a:solidFill>
                    <a:srgbClr val="FFFFFF">
                      <a:alpha val="100000"/>
                    </a:srgbClr>
                  </a:solidFill>
                  <a:latin typeface="Microsoft YaHei"/>
                  <a:ea typeface="Microsoft YaHei"/>
                  <a:cs typeface="Microsoft YaHei"/>
                </a:rPr>
                <a:t>实验操作过程中应严格遵守操作规</a:t>
              </a:r>
              <a:r>
                <a:rPr sz="1500" spc="-30">
                  <a:solidFill>
                    <a:srgbClr val="FFFFFF">
                      <a:alpha val="100000"/>
                    </a:srgbClr>
                  </a:solidFill>
                  <a:latin typeface="Microsoft YaHei"/>
                  <a:ea typeface="Microsoft YaHei"/>
                  <a:cs typeface="Microsoft YaHei"/>
                </a:rPr>
                <a:t>范</a:t>
              </a:r>
              <a:r>
                <a:rPr sz="1500" spc="0">
                  <a:solidFill>
                    <a:srgbClr val="FFFFFF">
                      <a:alpha val="100000"/>
                    </a:srgbClr>
                  </a:solidFill>
                  <a:latin typeface="Microsoft YaHei"/>
                  <a:ea typeface="Microsoft YaHei"/>
                  <a:cs typeface="Microsoft YaHei"/>
                </a:rPr>
                <a:t>，  </a:t>
              </a:r>
              <a:r>
                <a:rPr sz="1500" spc="-10">
                  <a:solidFill>
                    <a:srgbClr val="FFFFFF">
                      <a:alpha val="100000"/>
                    </a:srgbClr>
                  </a:solidFill>
                  <a:latin typeface="Microsoft YaHei"/>
                  <a:ea typeface="Microsoft YaHei"/>
                  <a:cs typeface="Microsoft YaHei"/>
                </a:rPr>
                <a:t>避免</a:t>
              </a:r>
              <a:r>
                <a:rPr sz="1500" spc="0">
                  <a:solidFill>
                    <a:srgbClr val="FFFFFF">
                      <a:alpha val="100000"/>
                    </a:srgbClr>
                  </a:solidFill>
                  <a:latin typeface="Microsoft YaHei"/>
                  <a:ea typeface="Microsoft YaHei"/>
                  <a:cs typeface="Microsoft YaHei"/>
                </a:rPr>
                <a:t>操作失误导致实验结果失真或仪   </a:t>
              </a:r>
              <a:r>
                <a:rPr sz="1500" spc="-60">
                  <a:solidFill>
                    <a:srgbClr val="FFFFFF">
                      <a:alpha val="100000"/>
                    </a:srgbClr>
                  </a:solidFill>
                  <a:latin typeface="Microsoft YaHei"/>
                  <a:ea typeface="Microsoft YaHei"/>
                  <a:cs typeface="Microsoft YaHei"/>
                </a:rPr>
                <a:t>器损坏</a:t>
              </a:r>
              <a:r>
                <a:rPr sz="1500" spc="-50">
                  <a:solidFill>
                    <a:srgbClr val="FFFFFF">
                      <a:alpha val="100000"/>
                    </a:srgbClr>
                  </a:solidFill>
                  <a:latin typeface="Microsoft YaHei"/>
                  <a:ea typeface="Microsoft YaHei"/>
                  <a:cs typeface="Microsoft YaHei"/>
                </a:rPr>
                <a:t>。</a:t>
              </a:r>
              <a:endParaRPr lang="Microsoft YaHei" altLang="Microsoft YaHei" sz="1500"/>
            </a:p>
          </p:txBody>
        </p:sp>
      </p:grpSp>
      <p:grpSp>
        <p:nvGrpSpPr>
          <p:cNvPr id="46" name="group 46"/>
          <p:cNvGrpSpPr/>
          <p:nvPr/>
        </p:nvGrpSpPr>
        <p:grpSpPr>
          <a:xfrm rot="21600000">
            <a:off x="7873179" y="3895299"/>
            <a:ext cx="3657600" cy="2307632"/>
            <a:chExt cx="3657600" cy="2307632"/>
          </a:xfrm>
        </p:grpSpPr>
        <p:grpSp>
          <p:nvGrpSpPr>
            <p:cNvPr id="48" name="group 48"/>
            <p:cNvGrpSpPr/>
            <p:nvPr/>
          </p:nvGrpSpPr>
          <p:grpSpPr>
            <a:xfrm rot="21600000">
              <a:off x="0" y="0"/>
              <a:ext cx="3657600" cy="2307632"/>
              <a:chExt cx="3657600" cy="2307632"/>
            </a:xfrm>
          </p:grpSpPr>
          <p:sp>
            <p:nvSpPr>
              <p:cNvPr id="150" name="path"/>
              <p:cNvSpPr/>
              <p:nvPr/>
            </p:nvSpPr>
            <p:spPr>
              <a:xfrm>
                <a:off x="0" y="317936"/>
                <a:ext cx="3657600" cy="1989695"/>
              </a:xfrm>
              <a:custGeom>
                <a:rect l="0" t="0" r="0" b="0"/>
                <a:pathLst>
                  <a:path w="5760" h="3133">
                    <a:moveTo>
                      <a:pt x="0" y="0"/>
                    </a:moveTo>
                    <a:lnTo>
                      <a:pt x="5760" y="0"/>
                    </a:lnTo>
                    <a:lnTo>
                      <a:pt x="5760" y="3133"/>
                    </a:lnTo>
                    <a:lnTo>
                      <a:pt x="0" y="3133"/>
                    </a:lnTo>
                    <a:lnTo>
                      <a:pt x="0" y="0"/>
                    </a:lnTo>
                    <a:close/>
                  </a:path>
                </a:pathLst>
              </a:custGeom>
              <a:solidFill>
                <a:srgbClr val="5196FF">
                  <a:alpha val="78823"/>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1" name="path"/>
              <p:cNvSpPr/>
              <p:nvPr/>
            </p:nvSpPr>
            <p:spPr>
              <a:xfrm>
                <a:off x="0" y="0"/>
                <a:ext cx="3657600" cy="719327"/>
              </a:xfrm>
              <a:custGeom>
                <a:rect l="0" t="0" r="0" b="0"/>
                <a:pathLst>
                  <a:path w="5760" h="1132">
                    <a:moveTo>
                      <a:pt x="0" y="188"/>
                    </a:moveTo>
                    <a:cubicBezTo>
                      <a:pt x="0" y="84"/>
                      <a:pt x="84" y="0"/>
                      <a:pt x="188" y="0"/>
                    </a:cubicBezTo>
                    <a:lnTo>
                      <a:pt x="188" y="0"/>
                    </a:lnTo>
                    <a:lnTo>
                      <a:pt x="5571" y="0"/>
                    </a:lnTo>
                    <a:lnTo>
                      <a:pt x="5571" y="0"/>
                    </a:lnTo>
                    <a:lnTo>
                      <a:pt x="5571" y="0"/>
                    </a:lnTo>
                    <a:cubicBezTo>
                      <a:pt x="5675" y="0"/>
                      <a:pt x="5760" y="84"/>
                      <a:pt x="5760" y="188"/>
                    </a:cubicBezTo>
                    <a:lnTo>
                      <a:pt x="5760" y="188"/>
                    </a:lnTo>
                    <a:cubicBezTo>
                      <a:pt x="5760" y="188"/>
                      <a:pt x="5760" y="188"/>
                      <a:pt x="5760" y="188"/>
                    </a:cubicBezTo>
                    <a:lnTo>
                      <a:pt x="5760" y="188"/>
                    </a:lnTo>
                    <a:lnTo>
                      <a:pt x="5760" y="943"/>
                    </a:lnTo>
                    <a:lnTo>
                      <a:pt x="5760" y="943"/>
                    </a:lnTo>
                    <a:lnTo>
                      <a:pt x="5760" y="943"/>
                    </a:lnTo>
                    <a:cubicBezTo>
                      <a:pt x="5760" y="1048"/>
                      <a:pt x="5675" y="1132"/>
                      <a:pt x="5571" y="1132"/>
                    </a:cubicBezTo>
                    <a:lnTo>
                      <a:pt x="5571" y="1132"/>
                    </a:lnTo>
                    <a:lnTo>
                      <a:pt x="188" y="1132"/>
                    </a:lnTo>
                    <a:lnTo>
                      <a:pt x="188" y="1132"/>
                    </a:lnTo>
                    <a:cubicBezTo>
                      <a:pt x="84" y="1132"/>
                      <a:pt x="0" y="1048"/>
                      <a:pt x="0" y="943"/>
                    </a:cubicBezTo>
                    <a:lnTo>
                      <a:pt x="0" y="188"/>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52" name="textbox 152"/>
            <p:cNvSpPr/>
            <p:nvPr/>
          </p:nvSpPr>
          <p:spPr>
            <a:xfrm>
              <a:off x="314824" y="217797"/>
              <a:ext cx="3071495" cy="151256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008"/>
                </a:lnSpc>
              </a:pPr>
              <a:endParaRPr lang="Arial" altLang="Arial" sz="100"/>
            </a:p>
            <a:p>
              <a:pPr marL="23917" algn="l" rtl="0" eaLnBrk="0">
                <a:lnSpc>
                  <a:spcPct val="90000"/>
                </a:lnSpc>
              </a:pPr>
              <a:r>
                <a:rPr sz="1600" spc="10">
                  <a:ln w="3175" cap="flat" cmpd="sng">
                    <a:solidFill>
                      <a:srgbClr val="000000">
                        <a:alpha val="100000"/>
                      </a:srgbClr>
                    </a:solidFill>
                    <a:miter lim="0"/>
                  </a:ln>
                  <a:solidFill>
                    <a:srgbClr val="FFFFFF">
                      <a:alpha val="100000"/>
                    </a:srgbClr>
                  </a:solidFill>
                  <a:latin typeface="Microsoft YaHei"/>
                  <a:ea typeface="Microsoft YaHei"/>
                  <a:cs typeface="Microsoft YaHei"/>
                </a:rPr>
                <a:t>数</a:t>
              </a:r>
              <a:r>
                <a:rPr sz="1600" spc="0">
                  <a:ln w="3175" cap="flat" cmpd="sng">
                    <a:solidFill>
                      <a:srgbClr val="000000">
                        <a:alpha val="100000"/>
                      </a:srgbClr>
                    </a:solidFill>
                    <a:miter lim="0"/>
                  </a:ln>
                  <a:solidFill>
                    <a:srgbClr val="FFFFFF">
                      <a:alpha val="100000"/>
                    </a:srgbClr>
                  </a:solidFill>
                  <a:latin typeface="Microsoft YaHei"/>
                  <a:ea typeface="Microsoft YaHei"/>
                  <a:cs typeface="Microsoft YaHei"/>
                </a:rPr>
                <a:t>据处理</a:t>
              </a:r>
              <a:endParaRPr lang="Microsoft YaHei" altLang="Microsoft YaHei" sz="1600"/>
            </a:p>
            <a:p>
              <a:pPr algn="l" rtl="0" eaLnBrk="0">
                <a:lnSpc>
                  <a:spcPct val="122000"/>
                </a:lnSpc>
              </a:pPr>
              <a:endParaRPr lang="Arial" altLang="Arial" sz="1000"/>
            </a:p>
            <a:p>
              <a:pPr algn="l" rtl="0" eaLnBrk="0">
                <a:lnSpc>
                  <a:spcPct val="123000"/>
                </a:lnSpc>
              </a:pPr>
              <a:endParaRPr lang="Arial" altLang="Arial" sz="1000"/>
            </a:p>
            <a:p>
              <a:pPr algn="l" rtl="0" eaLnBrk="0">
                <a:lnSpc>
                  <a:spcPct val="125000"/>
                </a:lnSpc>
              </a:pPr>
              <a:endParaRPr lang="Arial" altLang="Arial" sz="300"/>
            </a:p>
            <a:p>
              <a:pPr marL="12890" indent="-190" algn="l" rtl="0" eaLnBrk="0">
                <a:lnSpc>
                  <a:spcPct val="122000"/>
                </a:lnSpc>
              </a:pPr>
              <a:r>
                <a:rPr sz="1500" spc="-10">
                  <a:solidFill>
                    <a:srgbClr val="FFFFFF">
                      <a:alpha val="100000"/>
                    </a:srgbClr>
                  </a:solidFill>
                  <a:latin typeface="Microsoft YaHei"/>
                  <a:ea typeface="Microsoft YaHei"/>
                  <a:cs typeface="Microsoft YaHei"/>
                </a:rPr>
                <a:t>对实</a:t>
              </a:r>
              <a:r>
                <a:rPr sz="1500" spc="0">
                  <a:solidFill>
                    <a:srgbClr val="FFFFFF">
                      <a:alpha val="100000"/>
                    </a:srgbClr>
                  </a:solidFill>
                  <a:latin typeface="Microsoft YaHei"/>
                  <a:ea typeface="Microsoft YaHei"/>
                  <a:cs typeface="Microsoft YaHei"/>
                </a:rPr>
                <a:t>验数据进行合理处理和分析，提 </a:t>
              </a:r>
              <a:r>
                <a:rPr sz="1500" spc="-10">
                  <a:solidFill>
                    <a:srgbClr val="FFFFFF">
                      <a:alpha val="100000"/>
                    </a:srgbClr>
                  </a:solidFill>
                  <a:latin typeface="Microsoft YaHei"/>
                  <a:ea typeface="Microsoft YaHei"/>
                  <a:cs typeface="Microsoft YaHei"/>
                </a:rPr>
                <a:t>取有用</a:t>
              </a:r>
              <a:r>
                <a:rPr sz="1500" spc="0">
                  <a:solidFill>
                    <a:srgbClr val="FFFFFF">
                      <a:alpha val="100000"/>
                    </a:srgbClr>
                  </a:solidFill>
                  <a:latin typeface="Microsoft YaHei"/>
                  <a:ea typeface="Microsoft YaHei"/>
                  <a:cs typeface="Microsoft YaHei"/>
                </a:rPr>
                <a:t>信息，为后续研究提供科学依 </a:t>
              </a:r>
              <a:r>
                <a:rPr sz="1500" spc="-80">
                  <a:solidFill>
                    <a:srgbClr val="FFFFFF">
                      <a:alpha val="100000"/>
                    </a:srgbClr>
                  </a:solidFill>
                  <a:latin typeface="Microsoft YaHei"/>
                  <a:ea typeface="Microsoft YaHei"/>
                  <a:cs typeface="Microsoft YaHei"/>
                </a:rPr>
                <a:t>据。</a:t>
              </a:r>
              <a:endParaRPr lang="Microsoft YaHei" altLang="Microsoft YaHei" sz="1500"/>
            </a:p>
          </p:txBody>
        </p:sp>
      </p:grpSp>
      <p:sp>
        <p:nvSpPr>
          <p:cNvPr id="153" name="textbox 153"/>
          <p:cNvSpPr/>
          <p:nvPr/>
        </p:nvSpPr>
        <p:spPr>
          <a:xfrm>
            <a:off x="442263" y="318468"/>
            <a:ext cx="2313304" cy="50228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20000"/>
              </a:lnSpc>
            </a:pPr>
            <a:endParaRPr lang="Arial" altLang="Arial" sz="400"/>
          </a:p>
          <a:p>
            <a:pPr marL="528275" algn="l" rtl="0" eaLnBrk="0">
              <a:lnSpc>
                <a:spcPct val="90000"/>
              </a:lnSpc>
              <a:spcBef>
                <a:spcPts val="1"/>
              </a:spcBef>
              <a:tabLst>
                <a:tab pos="781684"/>
              </a:tabLst>
            </a:pPr>
            <a:r>
              <a:rPr sz="3000" spc="0">
                <a:solidFill>
                  <a:srgbClr val="0084FF">
                    <a:alpha val="100000"/>
                  </a:srgbClr>
                </a:solidFill>
                <a:latin typeface="Microsoft YaHei"/>
                <a:ea typeface="Microsoft YaHei"/>
                <a:cs typeface="Microsoft YaHei"/>
              </a:rPr>
              <a:t>	</a:t>
            </a:r>
            <a:r>
              <a:rPr sz="3000" spc="-10">
                <a:ln w="6350" cap="flat" cmpd="sng">
                  <a:solidFill>
                    <a:srgbClr val="000000">
                      <a:alpha val="100000"/>
                    </a:srgbClr>
                  </a:solidFill>
                  <a:miter lim="0"/>
                </a:ln>
                <a:solidFill>
                  <a:srgbClr val="0084FF">
                    <a:alpha val="100000"/>
                  </a:srgbClr>
                </a:solidFill>
                <a:latin typeface="Microsoft YaHei"/>
                <a:ea typeface="Microsoft YaHei"/>
                <a:cs typeface="Microsoft YaHei"/>
              </a:rPr>
              <a:t>注意事项</a:t>
            </a:r>
            <a:endParaRPr lang="Microsoft YaHei" altLang="Microsoft YaHei" sz="3000"/>
          </a:p>
        </p:txBody>
      </p:sp>
      <p:grpSp>
        <p:nvGrpSpPr>
          <p:cNvPr id="50" name="group 50"/>
          <p:cNvGrpSpPr/>
          <p:nvPr/>
        </p:nvGrpSpPr>
        <p:grpSpPr>
          <a:xfrm rot="21600000">
            <a:off x="454963" y="331168"/>
            <a:ext cx="515575" cy="439820"/>
            <a:chExt cx="515575" cy="439820"/>
          </a:xfrm>
        </p:grpSpPr>
        <p:sp>
          <p:nvSpPr>
            <p:cNvPr id="154" name="path"/>
            <p:cNvSpPr/>
            <p:nvPr/>
          </p:nvSpPr>
          <p:spPr>
            <a:xfrm>
              <a:off x="0" y="0"/>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5" name="path"/>
            <p:cNvSpPr/>
            <p:nvPr/>
          </p:nvSpPr>
          <p:spPr>
            <a:xfrm>
              <a:off x="120085" y="6574"/>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6" name="path"/>
            <p:cNvSpPr/>
            <p:nvPr/>
          </p:nvSpPr>
          <p:spPr>
            <a:xfrm>
              <a:off x="234161" y="8291"/>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lnTo>
                    <a:pt x="58" y="117"/>
                  </a:ln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7" name="path"/>
            <p:cNvSpPr/>
            <p:nvPr/>
          </p:nvSpPr>
          <p:spPr>
            <a:xfrm>
              <a:off x="344804" y="17261"/>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8" name="path"/>
            <p:cNvSpPr/>
            <p:nvPr/>
          </p:nvSpPr>
          <p:spPr>
            <a:xfrm>
              <a:off x="449981" y="13128"/>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9" name="path"/>
            <p:cNvSpPr/>
            <p:nvPr/>
          </p:nvSpPr>
          <p:spPr>
            <a:xfrm>
              <a:off x="0" y="117773"/>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0" name="path"/>
            <p:cNvSpPr/>
            <p:nvPr/>
          </p:nvSpPr>
          <p:spPr>
            <a:xfrm>
              <a:off x="120085" y="124348"/>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1" name="path"/>
            <p:cNvSpPr/>
            <p:nvPr/>
          </p:nvSpPr>
          <p:spPr>
            <a:xfrm>
              <a:off x="234161" y="126064"/>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2" name="path"/>
            <p:cNvSpPr/>
            <p:nvPr/>
          </p:nvSpPr>
          <p:spPr>
            <a:xfrm>
              <a:off x="344804" y="135034"/>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3" name="path"/>
            <p:cNvSpPr/>
            <p:nvPr/>
          </p:nvSpPr>
          <p:spPr>
            <a:xfrm>
              <a:off x="449981" y="130901"/>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4" name="path"/>
            <p:cNvSpPr/>
            <p:nvPr/>
          </p:nvSpPr>
          <p:spPr>
            <a:xfrm>
              <a:off x="0" y="235546"/>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5" name="path"/>
            <p:cNvSpPr/>
            <p:nvPr/>
          </p:nvSpPr>
          <p:spPr>
            <a:xfrm>
              <a:off x="120085" y="242122"/>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6" name="path"/>
            <p:cNvSpPr/>
            <p:nvPr/>
          </p:nvSpPr>
          <p:spPr>
            <a:xfrm>
              <a:off x="234161" y="243838"/>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7" name="path"/>
            <p:cNvSpPr/>
            <p:nvPr/>
          </p:nvSpPr>
          <p:spPr>
            <a:xfrm>
              <a:off x="344804" y="252808"/>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8" name="path"/>
            <p:cNvSpPr/>
            <p:nvPr/>
          </p:nvSpPr>
          <p:spPr>
            <a:xfrm>
              <a:off x="449981" y="248675"/>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9" name="path"/>
            <p:cNvSpPr/>
            <p:nvPr/>
          </p:nvSpPr>
          <p:spPr>
            <a:xfrm>
              <a:off x="0" y="353320"/>
              <a:ext cx="84147" cy="84147"/>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0" name="path"/>
            <p:cNvSpPr/>
            <p:nvPr/>
          </p:nvSpPr>
          <p:spPr>
            <a:xfrm>
              <a:off x="120085" y="359895"/>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1" name="path"/>
            <p:cNvSpPr/>
            <p:nvPr/>
          </p:nvSpPr>
          <p:spPr>
            <a:xfrm>
              <a:off x="234161" y="361612"/>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2" name="path"/>
            <p:cNvSpPr/>
            <p:nvPr/>
          </p:nvSpPr>
          <p:spPr>
            <a:xfrm>
              <a:off x="344804" y="370582"/>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3" name="path"/>
            <p:cNvSpPr/>
            <p:nvPr/>
          </p:nvSpPr>
          <p:spPr>
            <a:xfrm>
              <a:off x="449981" y="366449"/>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74" name="picture 174"/>
          <p:cNvPicPr>
            <a:picLocks noChangeAspect="1"/>
          </p:cNvPicPr>
          <p:nvPr/>
        </p:nvPicPr>
        <p:blipFill>
          <a:blip r:embed="rId2"/>
          <a:stretch>
            <a:fillRect/>
          </a:stretch>
        </p:blipFill>
        <p:spPr>
          <a:xfrm rot="21600000">
            <a:off x="0" y="0"/>
            <a:ext cx="12192000" cy="6858000"/>
          </a:xfrm>
          <a:prstGeom prst="rect">
            <a:avLst/>
          </a:prstGeom>
        </p:spPr>
      </p:pic>
      <p:sp>
        <p:nvSpPr>
          <p:cNvPr id="175" name="textbox 175"/>
          <p:cNvSpPr/>
          <p:nvPr/>
        </p:nvSpPr>
        <p:spPr>
          <a:xfrm>
            <a:off x="3662197" y="3550039"/>
            <a:ext cx="4875529" cy="55435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4079"/>
              </a:lnSpc>
            </a:pPr>
            <a:endParaRPr lang="Arial" altLang="Arial" sz="100"/>
          </a:p>
          <a:p>
            <a:pPr marL="12700" algn="l" rtl="0" eaLnBrk="0">
              <a:lnSpc>
                <a:spcPct val="91000"/>
              </a:lnSpc>
            </a:pPr>
            <a:r>
              <a:rPr sz="3800" spc="20">
                <a:ln w="9525" cap="flat" cmpd="sng">
                  <a:solidFill>
                    <a:srgbClr val="000000">
                      <a:alpha val="100000"/>
                    </a:srgbClr>
                  </a:solidFill>
                  <a:miter lim="0"/>
                </a:ln>
                <a:solidFill>
                  <a:srgbClr val="0084FF">
                    <a:alpha val="100000"/>
                  </a:srgbClr>
                </a:solidFill>
                <a:latin typeface="Microsoft YaHei"/>
                <a:ea typeface="Microsoft YaHei"/>
                <a:cs typeface="Microsoft YaHei"/>
              </a:rPr>
              <a:t>灰石活性测试结果分</a:t>
            </a:r>
            <a:r>
              <a:rPr sz="3800" spc="0">
                <a:ln w="9525" cap="flat" cmpd="sng">
                  <a:solidFill>
                    <a:srgbClr val="000000">
                      <a:alpha val="100000"/>
                    </a:srgbClr>
                  </a:solidFill>
                  <a:miter lim="0"/>
                </a:ln>
                <a:solidFill>
                  <a:srgbClr val="0084FF">
                    <a:alpha val="100000"/>
                  </a:srgbClr>
                </a:solidFill>
                <a:latin typeface="Microsoft YaHei"/>
                <a:ea typeface="Microsoft YaHei"/>
                <a:cs typeface="Microsoft YaHei"/>
              </a:rPr>
              <a:t>析</a:t>
            </a:r>
            <a:endParaRPr lang="Microsoft YaHei" altLang="Microsoft YaHei" sz="3800"/>
          </a:p>
        </p:txBody>
      </p:sp>
      <p:sp>
        <p:nvSpPr>
          <p:cNvPr id="176" name="textbox 176"/>
          <p:cNvSpPr/>
          <p:nvPr/>
        </p:nvSpPr>
        <p:spPr>
          <a:xfrm>
            <a:off x="5501980" y="935318"/>
            <a:ext cx="1213485" cy="141668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18000"/>
              </a:lnSpc>
            </a:pPr>
            <a:endParaRPr lang="Arial" altLang="Arial" sz="100"/>
          </a:p>
          <a:p>
            <a:pPr marL="31784" algn="l" rtl="0" eaLnBrk="0">
              <a:lnSpc>
                <a:spcPct val="85000"/>
              </a:lnSpc>
              <a:spcBef>
                <a:spcPts val="1"/>
              </a:spcBef>
            </a:pPr>
            <a:r>
              <a:rPr sz="7600" spc="120">
                <a:ln w="22225" cap="flat" cmpd="sng">
                  <a:solidFill>
                    <a:srgbClr val="000000">
                      <a:alpha val="100000"/>
                    </a:srgbClr>
                  </a:solidFill>
                  <a:miter lim="0"/>
                </a:ln>
                <a:solidFill>
                  <a:srgbClr val="F4F7FF">
                    <a:alpha val="100000"/>
                  </a:srgbClr>
                </a:solidFill>
                <a:latin typeface="Microsoft YaHei"/>
                <a:ea typeface="Microsoft YaHei"/>
                <a:cs typeface="Microsoft YaHei"/>
              </a:rPr>
              <a:t>0</a:t>
            </a:r>
            <a:r>
              <a:rPr sz="7600" spc="100">
                <a:ln w="22225" cap="flat" cmpd="sng">
                  <a:solidFill>
                    <a:srgbClr val="000000">
                      <a:alpha val="100000"/>
                    </a:srgbClr>
                  </a:solidFill>
                  <a:miter lim="0"/>
                </a:ln>
                <a:solidFill>
                  <a:srgbClr val="F4F7FF">
                    <a:alpha val="100000"/>
                  </a:srgbClr>
                </a:solidFill>
                <a:latin typeface="Microsoft YaHei"/>
                <a:ea typeface="Microsoft YaHei"/>
                <a:cs typeface="Microsoft YaHei"/>
              </a:rPr>
              <a:t>3</a:t>
            </a:r>
            <a:endParaRPr lang="Microsoft YaHei" altLang="Microsoft YaHei" sz="7600"/>
          </a:p>
          <a:p>
            <a:pPr algn="l" rtl="0" eaLnBrk="0">
              <a:lnSpc>
                <a:spcPct val="104000"/>
              </a:lnSpc>
            </a:pPr>
            <a:endParaRPr lang="Arial" altLang="Arial" sz="1300"/>
          </a:p>
          <a:p>
            <a:pPr marL="12700" algn="l" rtl="0" eaLnBrk="0">
              <a:lnSpc>
                <a:spcPct val="85000"/>
              </a:lnSpc>
              <a:spcBef>
                <a:spcPts val="4"/>
              </a:spcBef>
            </a:pPr>
            <a:r>
              <a:rPr sz="1500" spc="40">
                <a:ln w="3175" cap="flat" cmpd="sng">
                  <a:solidFill>
                    <a:srgbClr val="000000">
                      <a:alpha val="100000"/>
                    </a:srgbClr>
                  </a:solidFill>
                  <a:miter lim="0"/>
                </a:ln>
                <a:solidFill>
                  <a:srgbClr val="0063BF">
                    <a:alpha val="100000"/>
                  </a:srgbClr>
                </a:solidFill>
                <a:latin typeface="Microsoft YaHei"/>
                <a:ea typeface="Microsoft YaHei"/>
                <a:cs typeface="Microsoft YaHei"/>
              </a:rPr>
              <a:t>CATALOGU</a:t>
            </a:r>
            <a:r>
              <a:rPr sz="1500" spc="0">
                <a:ln w="3175" cap="flat" cmpd="sng">
                  <a:solidFill>
                    <a:srgbClr val="000000">
                      <a:alpha val="100000"/>
                    </a:srgbClr>
                  </a:solidFill>
                  <a:miter lim="0"/>
                </a:ln>
                <a:solidFill>
                  <a:srgbClr val="0063BF">
                    <a:alpha val="100000"/>
                  </a:srgbClr>
                </a:solidFill>
                <a:latin typeface="Microsoft YaHei"/>
                <a:ea typeface="Microsoft YaHei"/>
                <a:cs typeface="Microsoft YaHei"/>
              </a:rPr>
              <a:t>E</a:t>
            </a:r>
            <a:endParaRPr lang="Microsoft YaHei" altLang="Microsoft YaHei" sz="15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7" name="rect"/>
          <p:cNvSpPr/>
          <p:nvPr/>
        </p:nvSpPr>
        <p:spPr>
          <a:xfrm>
            <a:off x="0" y="0"/>
            <a:ext cx="12192000" cy="6858000"/>
          </a:xfrm>
          <a:prstGeom prst="rect">
            <a:avLst/>
          </a:prstGeom>
          <a:solidFill>
            <a:srgbClr val="D9EFFD">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2" name="group 52"/>
          <p:cNvGrpSpPr/>
          <p:nvPr/>
        </p:nvGrpSpPr>
        <p:grpSpPr>
          <a:xfrm rot="21600000">
            <a:off x="731629" y="1383702"/>
            <a:ext cx="10728737" cy="4157307"/>
            <a:chExt cx="10728737" cy="4157307"/>
          </a:xfrm>
        </p:grpSpPr>
        <p:sp>
          <p:nvSpPr>
            <p:cNvPr id="178" name="path"/>
            <p:cNvSpPr/>
            <p:nvPr/>
          </p:nvSpPr>
          <p:spPr>
            <a:xfrm>
              <a:off x="0" y="359028"/>
              <a:ext cx="3798276" cy="3798278"/>
            </a:xfrm>
            <a:custGeom>
              <a:rect l="0" t="0" r="0" b="0"/>
              <a:pathLst>
                <a:path w="5981" h="5981">
                  <a:moveTo>
                    <a:pt x="0" y="2990"/>
                  </a:moveTo>
                  <a:cubicBezTo>
                    <a:pt x="0" y="1339"/>
                    <a:pt x="1339" y="0"/>
                    <a:pt x="2990" y="0"/>
                  </a:cubicBezTo>
                  <a:lnTo>
                    <a:pt x="2990" y="0"/>
                  </a:lnTo>
                  <a:lnTo>
                    <a:pt x="2990" y="0"/>
                  </a:lnTo>
                  <a:lnTo>
                    <a:pt x="2990" y="0"/>
                  </a:lnTo>
                  <a:cubicBezTo>
                    <a:pt x="4642" y="0"/>
                    <a:pt x="5981" y="1339"/>
                    <a:pt x="5981" y="2990"/>
                  </a:cubicBezTo>
                  <a:lnTo>
                    <a:pt x="5981" y="2990"/>
                  </a:lnTo>
                  <a:cubicBezTo>
                    <a:pt x="5981" y="2990"/>
                    <a:pt x="5981" y="2990"/>
                    <a:pt x="5981" y="2990"/>
                  </a:cubicBezTo>
                  <a:lnTo>
                    <a:pt x="5981" y="2990"/>
                  </a:lnTo>
                  <a:lnTo>
                    <a:pt x="5981" y="2990"/>
                  </a:lnTo>
                  <a:lnTo>
                    <a:pt x="5981" y="2990"/>
                  </a:lnTo>
                  <a:cubicBezTo>
                    <a:pt x="5981" y="4642"/>
                    <a:pt x="4642" y="5981"/>
                    <a:pt x="2990" y="5981"/>
                  </a:cubicBezTo>
                  <a:lnTo>
                    <a:pt x="2990" y="5981"/>
                  </a:lnTo>
                  <a:lnTo>
                    <a:pt x="2990" y="5981"/>
                  </a:lnTo>
                  <a:lnTo>
                    <a:pt x="2990" y="5981"/>
                  </a:lnTo>
                  <a:cubicBezTo>
                    <a:pt x="1339" y="5981"/>
                    <a:pt x="0" y="4642"/>
                    <a:pt x="0" y="2990"/>
                  </a:cubicBezTo>
                  <a:lnTo>
                    <a:pt x="0" y="2990"/>
                  </a:lnTo>
                  <a:close/>
                </a:path>
              </a:pathLst>
            </a:custGeom>
            <a:solidFill>
              <a:srgbClr val="4454D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9" name="path"/>
            <p:cNvSpPr/>
            <p:nvPr/>
          </p:nvSpPr>
          <p:spPr>
            <a:xfrm>
              <a:off x="2328358" y="0"/>
              <a:ext cx="1133474" cy="1133475"/>
            </a:xfrm>
            <a:custGeom>
              <a:rect l="0" t="0" r="0" b="0"/>
              <a:pathLst>
                <a:path w="1784" h="1785">
                  <a:moveTo>
                    <a:pt x="0" y="892"/>
                  </a:moveTo>
                  <a:cubicBezTo>
                    <a:pt x="0" y="399"/>
                    <a:pt x="399" y="0"/>
                    <a:pt x="892" y="0"/>
                  </a:cubicBezTo>
                  <a:lnTo>
                    <a:pt x="892" y="0"/>
                  </a:lnTo>
                  <a:lnTo>
                    <a:pt x="892" y="0"/>
                  </a:lnTo>
                  <a:lnTo>
                    <a:pt x="892" y="0"/>
                  </a:lnTo>
                  <a:cubicBezTo>
                    <a:pt x="1385" y="0"/>
                    <a:pt x="1784" y="399"/>
                    <a:pt x="1784" y="892"/>
                  </a:cubicBezTo>
                  <a:lnTo>
                    <a:pt x="1784" y="892"/>
                  </a:lnTo>
                  <a:cubicBezTo>
                    <a:pt x="1784" y="892"/>
                    <a:pt x="1784" y="892"/>
                    <a:pt x="1784" y="892"/>
                  </a:cubicBezTo>
                  <a:lnTo>
                    <a:pt x="1784" y="892"/>
                  </a:lnTo>
                  <a:lnTo>
                    <a:pt x="1784" y="892"/>
                  </a:lnTo>
                  <a:lnTo>
                    <a:pt x="1784" y="892"/>
                  </a:lnTo>
                  <a:cubicBezTo>
                    <a:pt x="1784" y="1385"/>
                    <a:pt x="1385" y="1785"/>
                    <a:pt x="892" y="1785"/>
                  </a:cubicBezTo>
                  <a:lnTo>
                    <a:pt x="892" y="1785"/>
                  </a:lnTo>
                  <a:lnTo>
                    <a:pt x="892" y="1785"/>
                  </a:lnTo>
                  <a:lnTo>
                    <a:pt x="892" y="1785"/>
                  </a:lnTo>
                  <a:cubicBezTo>
                    <a:pt x="399" y="1785"/>
                    <a:pt x="0" y="1385"/>
                    <a:pt x="0" y="892"/>
                  </a:cubicBezTo>
                  <a:lnTo>
                    <a:pt x="0" y="892"/>
                  </a:lnTo>
                  <a:close/>
                </a:path>
              </a:pathLst>
            </a:custGeom>
            <a:solidFill>
              <a:srgbClr val="F4F7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0" name="path"/>
            <p:cNvSpPr/>
            <p:nvPr/>
          </p:nvSpPr>
          <p:spPr>
            <a:xfrm>
              <a:off x="6930459" y="359028"/>
              <a:ext cx="3798277" cy="3798278"/>
            </a:xfrm>
            <a:custGeom>
              <a:rect l="0" t="0" r="0" b="0"/>
              <a:pathLst>
                <a:path w="5981" h="5981">
                  <a:moveTo>
                    <a:pt x="0" y="2990"/>
                  </a:moveTo>
                  <a:cubicBezTo>
                    <a:pt x="0" y="1339"/>
                    <a:pt x="1339" y="0"/>
                    <a:pt x="2990" y="0"/>
                  </a:cubicBezTo>
                  <a:lnTo>
                    <a:pt x="2990" y="0"/>
                  </a:lnTo>
                  <a:lnTo>
                    <a:pt x="2990" y="0"/>
                  </a:lnTo>
                  <a:lnTo>
                    <a:pt x="2990" y="0"/>
                  </a:lnTo>
                  <a:cubicBezTo>
                    <a:pt x="4642" y="0"/>
                    <a:pt x="5981" y="1339"/>
                    <a:pt x="5981" y="2990"/>
                  </a:cubicBezTo>
                  <a:lnTo>
                    <a:pt x="5981" y="2990"/>
                  </a:lnTo>
                  <a:cubicBezTo>
                    <a:pt x="5981" y="2990"/>
                    <a:pt x="5981" y="2990"/>
                    <a:pt x="5981" y="2990"/>
                  </a:cubicBezTo>
                  <a:lnTo>
                    <a:pt x="5981" y="2990"/>
                  </a:lnTo>
                  <a:lnTo>
                    <a:pt x="5981" y="2990"/>
                  </a:lnTo>
                  <a:lnTo>
                    <a:pt x="5981" y="2990"/>
                  </a:lnTo>
                  <a:cubicBezTo>
                    <a:pt x="5981" y="4642"/>
                    <a:pt x="4642" y="5981"/>
                    <a:pt x="2990" y="5981"/>
                  </a:cubicBezTo>
                  <a:lnTo>
                    <a:pt x="2990" y="5981"/>
                  </a:lnTo>
                  <a:lnTo>
                    <a:pt x="2990" y="5981"/>
                  </a:lnTo>
                  <a:lnTo>
                    <a:pt x="2990" y="5981"/>
                  </a:lnTo>
                  <a:cubicBezTo>
                    <a:pt x="1339" y="5981"/>
                    <a:pt x="0" y="4642"/>
                    <a:pt x="0" y="2990"/>
                  </a:cubicBezTo>
                  <a:lnTo>
                    <a:pt x="0" y="2990"/>
                  </a:lnTo>
                  <a:close/>
                </a:path>
              </a:pathLst>
            </a:custGeom>
            <a:solidFill>
              <a:srgbClr val="4454D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1" name="path"/>
            <p:cNvSpPr/>
            <p:nvPr/>
          </p:nvSpPr>
          <p:spPr>
            <a:xfrm>
              <a:off x="3465230" y="359028"/>
              <a:ext cx="3798277" cy="3798278"/>
            </a:xfrm>
            <a:custGeom>
              <a:rect l="0" t="0" r="0" b="0"/>
              <a:pathLst>
                <a:path w="5981" h="5981">
                  <a:moveTo>
                    <a:pt x="0" y="2990"/>
                  </a:moveTo>
                  <a:cubicBezTo>
                    <a:pt x="0" y="1339"/>
                    <a:pt x="1339" y="0"/>
                    <a:pt x="2990" y="0"/>
                  </a:cubicBezTo>
                  <a:lnTo>
                    <a:pt x="2990" y="0"/>
                  </a:lnTo>
                  <a:lnTo>
                    <a:pt x="2990" y="0"/>
                  </a:lnTo>
                  <a:lnTo>
                    <a:pt x="2990" y="0"/>
                  </a:lnTo>
                  <a:cubicBezTo>
                    <a:pt x="4642" y="0"/>
                    <a:pt x="5981" y="1339"/>
                    <a:pt x="5981" y="2990"/>
                  </a:cubicBezTo>
                  <a:lnTo>
                    <a:pt x="5981" y="2990"/>
                  </a:lnTo>
                  <a:cubicBezTo>
                    <a:pt x="5981" y="2990"/>
                    <a:pt x="5981" y="2990"/>
                    <a:pt x="5981" y="2990"/>
                  </a:cubicBezTo>
                  <a:lnTo>
                    <a:pt x="5981" y="2990"/>
                  </a:lnTo>
                  <a:lnTo>
                    <a:pt x="5981" y="2990"/>
                  </a:lnTo>
                  <a:lnTo>
                    <a:pt x="5981" y="2990"/>
                  </a:lnTo>
                  <a:cubicBezTo>
                    <a:pt x="5981" y="4642"/>
                    <a:pt x="4642" y="5981"/>
                    <a:pt x="2990" y="5981"/>
                  </a:cubicBezTo>
                  <a:lnTo>
                    <a:pt x="2990" y="5981"/>
                  </a:lnTo>
                  <a:lnTo>
                    <a:pt x="2990" y="5981"/>
                  </a:lnTo>
                  <a:lnTo>
                    <a:pt x="2990" y="5981"/>
                  </a:lnTo>
                  <a:cubicBezTo>
                    <a:pt x="1339" y="5981"/>
                    <a:pt x="0" y="4642"/>
                    <a:pt x="0" y="2990"/>
                  </a:cubicBezTo>
                  <a:lnTo>
                    <a:pt x="0" y="2990"/>
                  </a:lnTo>
                  <a:close/>
                </a:path>
              </a:pathLst>
            </a:custGeom>
            <a:solidFill>
              <a:srgbClr val="DCEA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2" name="path"/>
            <p:cNvSpPr/>
            <p:nvPr/>
          </p:nvSpPr>
          <p:spPr>
            <a:xfrm>
              <a:off x="2395034" y="66675"/>
              <a:ext cx="1000124" cy="1000125"/>
            </a:xfrm>
            <a:custGeom>
              <a:rect l="0" t="0" r="0" b="0"/>
              <a:pathLst>
                <a:path w="1574" h="1575">
                  <a:moveTo>
                    <a:pt x="0" y="787"/>
                  </a:moveTo>
                  <a:cubicBezTo>
                    <a:pt x="0" y="352"/>
                    <a:pt x="352" y="0"/>
                    <a:pt x="787" y="0"/>
                  </a:cubicBezTo>
                  <a:lnTo>
                    <a:pt x="787" y="0"/>
                  </a:lnTo>
                  <a:lnTo>
                    <a:pt x="787" y="0"/>
                  </a:lnTo>
                  <a:lnTo>
                    <a:pt x="787" y="0"/>
                  </a:lnTo>
                  <a:cubicBezTo>
                    <a:pt x="1222" y="0"/>
                    <a:pt x="1574" y="352"/>
                    <a:pt x="1574" y="787"/>
                  </a:cubicBezTo>
                  <a:lnTo>
                    <a:pt x="1574" y="787"/>
                  </a:lnTo>
                  <a:cubicBezTo>
                    <a:pt x="1574" y="787"/>
                    <a:pt x="1574" y="787"/>
                    <a:pt x="1574" y="787"/>
                  </a:cubicBezTo>
                  <a:lnTo>
                    <a:pt x="1574" y="787"/>
                  </a:lnTo>
                  <a:lnTo>
                    <a:pt x="1574" y="787"/>
                  </a:lnTo>
                  <a:lnTo>
                    <a:pt x="1574" y="787"/>
                  </a:lnTo>
                  <a:cubicBezTo>
                    <a:pt x="1574" y="1222"/>
                    <a:pt x="1222" y="1575"/>
                    <a:pt x="787" y="1575"/>
                  </a:cubicBezTo>
                  <a:lnTo>
                    <a:pt x="787" y="1575"/>
                  </a:lnTo>
                  <a:lnTo>
                    <a:pt x="787" y="1575"/>
                  </a:lnTo>
                  <a:lnTo>
                    <a:pt x="787" y="1575"/>
                  </a:lnTo>
                  <a:cubicBezTo>
                    <a:pt x="352" y="1575"/>
                    <a:pt x="0" y="1222"/>
                    <a:pt x="0" y="787"/>
                  </a:cubicBezTo>
                  <a:lnTo>
                    <a:pt x="0" y="787"/>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3" name="path"/>
            <p:cNvSpPr/>
            <p:nvPr/>
          </p:nvSpPr>
          <p:spPr>
            <a:xfrm>
              <a:off x="6069528" y="0"/>
              <a:ext cx="1133475" cy="1133475"/>
            </a:xfrm>
            <a:custGeom>
              <a:rect l="0" t="0" r="0" b="0"/>
              <a:pathLst>
                <a:path w="1785" h="1785">
                  <a:moveTo>
                    <a:pt x="0" y="892"/>
                  </a:moveTo>
                  <a:cubicBezTo>
                    <a:pt x="0" y="399"/>
                    <a:pt x="399" y="0"/>
                    <a:pt x="892" y="0"/>
                  </a:cubicBezTo>
                  <a:lnTo>
                    <a:pt x="892" y="0"/>
                  </a:lnTo>
                  <a:lnTo>
                    <a:pt x="892" y="0"/>
                  </a:lnTo>
                  <a:lnTo>
                    <a:pt x="892" y="0"/>
                  </a:lnTo>
                  <a:cubicBezTo>
                    <a:pt x="1385" y="0"/>
                    <a:pt x="1785" y="399"/>
                    <a:pt x="1785" y="892"/>
                  </a:cubicBezTo>
                  <a:lnTo>
                    <a:pt x="1785" y="892"/>
                  </a:lnTo>
                  <a:cubicBezTo>
                    <a:pt x="1785" y="892"/>
                    <a:pt x="1785" y="892"/>
                    <a:pt x="1785" y="892"/>
                  </a:cubicBezTo>
                  <a:lnTo>
                    <a:pt x="1785" y="892"/>
                  </a:lnTo>
                  <a:lnTo>
                    <a:pt x="1785" y="892"/>
                  </a:lnTo>
                  <a:lnTo>
                    <a:pt x="1785" y="892"/>
                  </a:lnTo>
                  <a:cubicBezTo>
                    <a:pt x="1785" y="1385"/>
                    <a:pt x="1385" y="1785"/>
                    <a:pt x="892" y="1785"/>
                  </a:cubicBezTo>
                  <a:lnTo>
                    <a:pt x="892" y="1785"/>
                  </a:lnTo>
                  <a:lnTo>
                    <a:pt x="892" y="1785"/>
                  </a:lnTo>
                  <a:lnTo>
                    <a:pt x="892" y="1785"/>
                  </a:lnTo>
                  <a:cubicBezTo>
                    <a:pt x="399" y="1785"/>
                    <a:pt x="0" y="1385"/>
                    <a:pt x="0" y="892"/>
                  </a:cubicBezTo>
                  <a:lnTo>
                    <a:pt x="0" y="892"/>
                  </a:lnTo>
                  <a:close/>
                </a:path>
              </a:pathLst>
            </a:custGeom>
            <a:solidFill>
              <a:srgbClr val="F4F7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4" name="path"/>
            <p:cNvSpPr/>
            <p:nvPr/>
          </p:nvSpPr>
          <p:spPr>
            <a:xfrm>
              <a:off x="6136203" y="66675"/>
              <a:ext cx="1000125" cy="1000125"/>
            </a:xfrm>
            <a:custGeom>
              <a:rect l="0" t="0" r="0" b="0"/>
              <a:pathLst>
                <a:path w="1575" h="1575">
                  <a:moveTo>
                    <a:pt x="0" y="787"/>
                  </a:moveTo>
                  <a:cubicBezTo>
                    <a:pt x="0" y="352"/>
                    <a:pt x="352" y="0"/>
                    <a:pt x="787" y="0"/>
                  </a:cubicBezTo>
                  <a:lnTo>
                    <a:pt x="787" y="0"/>
                  </a:lnTo>
                  <a:lnTo>
                    <a:pt x="787" y="0"/>
                  </a:lnTo>
                  <a:lnTo>
                    <a:pt x="787" y="0"/>
                  </a:lnTo>
                  <a:cubicBezTo>
                    <a:pt x="1222" y="0"/>
                    <a:pt x="1575" y="352"/>
                    <a:pt x="1575" y="787"/>
                  </a:cubicBezTo>
                  <a:lnTo>
                    <a:pt x="1575" y="787"/>
                  </a:lnTo>
                  <a:cubicBezTo>
                    <a:pt x="1575" y="787"/>
                    <a:pt x="1575" y="787"/>
                    <a:pt x="1575" y="787"/>
                  </a:cubicBezTo>
                  <a:lnTo>
                    <a:pt x="1575" y="787"/>
                  </a:lnTo>
                  <a:lnTo>
                    <a:pt x="1575" y="787"/>
                  </a:lnTo>
                  <a:lnTo>
                    <a:pt x="1575" y="787"/>
                  </a:lnTo>
                  <a:cubicBezTo>
                    <a:pt x="1575" y="1222"/>
                    <a:pt x="1222" y="1575"/>
                    <a:pt x="787" y="1575"/>
                  </a:cubicBezTo>
                  <a:lnTo>
                    <a:pt x="787" y="1575"/>
                  </a:lnTo>
                  <a:lnTo>
                    <a:pt x="787" y="1575"/>
                  </a:lnTo>
                  <a:lnTo>
                    <a:pt x="787" y="1575"/>
                  </a:lnTo>
                  <a:cubicBezTo>
                    <a:pt x="352" y="1575"/>
                    <a:pt x="0" y="1222"/>
                    <a:pt x="0" y="787"/>
                  </a:cubicBezTo>
                  <a:lnTo>
                    <a:pt x="0" y="787"/>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5" name="path"/>
            <p:cNvSpPr/>
            <p:nvPr/>
          </p:nvSpPr>
          <p:spPr>
            <a:xfrm>
              <a:off x="9506020" y="0"/>
              <a:ext cx="1133475" cy="1133475"/>
            </a:xfrm>
            <a:custGeom>
              <a:rect l="0" t="0" r="0" b="0"/>
              <a:pathLst>
                <a:path w="1785" h="1785">
                  <a:moveTo>
                    <a:pt x="0" y="892"/>
                  </a:moveTo>
                  <a:cubicBezTo>
                    <a:pt x="0" y="399"/>
                    <a:pt x="399" y="0"/>
                    <a:pt x="892" y="0"/>
                  </a:cubicBezTo>
                  <a:lnTo>
                    <a:pt x="892" y="0"/>
                  </a:lnTo>
                  <a:lnTo>
                    <a:pt x="892" y="0"/>
                  </a:lnTo>
                  <a:lnTo>
                    <a:pt x="892" y="0"/>
                  </a:lnTo>
                  <a:cubicBezTo>
                    <a:pt x="1385" y="0"/>
                    <a:pt x="1785" y="399"/>
                    <a:pt x="1785" y="892"/>
                  </a:cubicBezTo>
                  <a:lnTo>
                    <a:pt x="1785" y="892"/>
                  </a:lnTo>
                  <a:cubicBezTo>
                    <a:pt x="1785" y="892"/>
                    <a:pt x="1785" y="892"/>
                    <a:pt x="1785" y="892"/>
                  </a:cubicBezTo>
                  <a:lnTo>
                    <a:pt x="1785" y="892"/>
                  </a:lnTo>
                  <a:lnTo>
                    <a:pt x="1784" y="892"/>
                  </a:lnTo>
                  <a:lnTo>
                    <a:pt x="1784" y="892"/>
                  </a:lnTo>
                  <a:cubicBezTo>
                    <a:pt x="1784" y="1385"/>
                    <a:pt x="1385" y="1785"/>
                    <a:pt x="892" y="1785"/>
                  </a:cubicBezTo>
                  <a:lnTo>
                    <a:pt x="892" y="1785"/>
                  </a:lnTo>
                  <a:lnTo>
                    <a:pt x="892" y="1785"/>
                  </a:lnTo>
                  <a:lnTo>
                    <a:pt x="892" y="1785"/>
                  </a:lnTo>
                  <a:cubicBezTo>
                    <a:pt x="399" y="1785"/>
                    <a:pt x="0" y="1385"/>
                    <a:pt x="0" y="892"/>
                  </a:cubicBezTo>
                  <a:lnTo>
                    <a:pt x="0" y="892"/>
                  </a:lnTo>
                  <a:close/>
                </a:path>
              </a:pathLst>
            </a:custGeom>
            <a:solidFill>
              <a:srgbClr val="F4F7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6" name="path"/>
            <p:cNvSpPr/>
            <p:nvPr/>
          </p:nvSpPr>
          <p:spPr>
            <a:xfrm>
              <a:off x="9572695" y="66675"/>
              <a:ext cx="1000125" cy="1000125"/>
            </a:xfrm>
            <a:custGeom>
              <a:rect l="0" t="0" r="0" b="0"/>
              <a:pathLst>
                <a:path w="1575" h="1575">
                  <a:moveTo>
                    <a:pt x="0" y="787"/>
                  </a:moveTo>
                  <a:cubicBezTo>
                    <a:pt x="0" y="352"/>
                    <a:pt x="352" y="0"/>
                    <a:pt x="787" y="0"/>
                  </a:cubicBezTo>
                  <a:lnTo>
                    <a:pt x="787" y="0"/>
                  </a:lnTo>
                  <a:lnTo>
                    <a:pt x="787" y="0"/>
                  </a:lnTo>
                  <a:lnTo>
                    <a:pt x="787" y="0"/>
                  </a:lnTo>
                  <a:cubicBezTo>
                    <a:pt x="1222" y="0"/>
                    <a:pt x="1575" y="352"/>
                    <a:pt x="1575" y="787"/>
                  </a:cubicBezTo>
                  <a:lnTo>
                    <a:pt x="1575" y="787"/>
                  </a:lnTo>
                  <a:cubicBezTo>
                    <a:pt x="1575" y="787"/>
                    <a:pt x="1575" y="787"/>
                    <a:pt x="1575" y="787"/>
                  </a:cubicBezTo>
                  <a:lnTo>
                    <a:pt x="1575" y="787"/>
                  </a:lnTo>
                  <a:lnTo>
                    <a:pt x="1574" y="787"/>
                  </a:lnTo>
                  <a:lnTo>
                    <a:pt x="1574" y="787"/>
                  </a:lnTo>
                  <a:cubicBezTo>
                    <a:pt x="1574" y="1222"/>
                    <a:pt x="1222" y="1575"/>
                    <a:pt x="787" y="1575"/>
                  </a:cubicBezTo>
                  <a:lnTo>
                    <a:pt x="787" y="1575"/>
                  </a:lnTo>
                  <a:lnTo>
                    <a:pt x="787" y="1575"/>
                  </a:lnTo>
                  <a:lnTo>
                    <a:pt x="787" y="1575"/>
                  </a:lnTo>
                  <a:cubicBezTo>
                    <a:pt x="352" y="1575"/>
                    <a:pt x="0" y="1222"/>
                    <a:pt x="0" y="787"/>
                  </a:cubicBezTo>
                  <a:lnTo>
                    <a:pt x="0" y="787"/>
                  </a:lnTo>
                  <a:close/>
                </a:path>
              </a:pathLst>
            </a:cu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7" name="textbox 187"/>
          <p:cNvSpPr/>
          <p:nvPr/>
        </p:nvSpPr>
        <p:spPr>
          <a:xfrm>
            <a:off x="4819689" y="1754173"/>
            <a:ext cx="2839720" cy="28575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458"/>
              </a:lnSpc>
            </a:pPr>
            <a:endParaRPr lang="Arial" altLang="Arial" sz="100"/>
          </a:p>
          <a:p>
            <a:pPr algn="r" rtl="0" eaLnBrk="0">
              <a:lnSpc>
                <a:spcPct val="86000"/>
              </a:lnSpc>
            </a:pPr>
            <a:r>
              <a:rPr sz="3400" spc="70">
                <a:ln w="9525" cap="flat" cmpd="sng">
                  <a:solidFill>
                    <a:srgbClr val="000000">
                      <a:alpha val="100000"/>
                    </a:srgbClr>
                  </a:solidFill>
                  <a:miter lim="0"/>
                </a:ln>
                <a:solidFill>
                  <a:srgbClr val="DCEAFF">
                    <a:alpha val="100000"/>
                  </a:srgbClr>
                </a:solidFill>
                <a:latin typeface="Microsoft YaHei"/>
                <a:ea typeface="Microsoft YaHei"/>
                <a:cs typeface="Microsoft YaHei"/>
              </a:rPr>
              <a:t>0</a:t>
            </a:r>
            <a:r>
              <a:rPr sz="3400" spc="60">
                <a:ln w="9525" cap="flat" cmpd="sng">
                  <a:solidFill>
                    <a:srgbClr val="000000">
                      <a:alpha val="100000"/>
                    </a:srgbClr>
                  </a:solidFill>
                  <a:miter lim="0"/>
                </a:ln>
                <a:solidFill>
                  <a:srgbClr val="DCEAFF">
                    <a:alpha val="100000"/>
                  </a:srgbClr>
                </a:solidFill>
                <a:latin typeface="Microsoft YaHei"/>
                <a:ea typeface="Microsoft YaHei"/>
                <a:cs typeface="Microsoft YaHei"/>
              </a:rPr>
              <a:t>2</a:t>
            </a:r>
            <a:endParaRPr lang="Microsoft YaHei" altLang="Microsoft YaHei" sz="3400"/>
          </a:p>
          <a:p>
            <a:pPr algn="l" rtl="0" eaLnBrk="0">
              <a:lnSpc>
                <a:spcPct val="130000"/>
              </a:lnSpc>
            </a:pPr>
            <a:endParaRPr lang="Arial" altLang="Arial" sz="1000"/>
          </a:p>
          <a:p>
            <a:pPr algn="l" rtl="0" eaLnBrk="0">
              <a:lnSpc>
                <a:spcPct val="130000"/>
              </a:lnSpc>
            </a:pPr>
            <a:endParaRPr lang="Arial" altLang="Arial" sz="1000"/>
          </a:p>
          <a:p>
            <a:pPr marL="13919" algn="l" rtl="0" eaLnBrk="0">
              <a:lnSpc>
                <a:spcPct val="91000"/>
              </a:lnSpc>
              <a:spcBef>
                <a:spcPts val="701"/>
              </a:spcBef>
            </a:pPr>
            <a:r>
              <a:rPr sz="2300" spc="30">
                <a:ln w="6350" cap="flat" cmpd="sng">
                  <a:solidFill>
                    <a:srgbClr val="000000">
                      <a:alpha val="100000"/>
                    </a:srgbClr>
                  </a:solidFill>
                  <a:miter lim="0"/>
                </a:ln>
                <a:solidFill>
                  <a:srgbClr val="004280">
                    <a:alpha val="100000"/>
                  </a:srgbClr>
                </a:solidFill>
                <a:latin typeface="Microsoft YaHei"/>
                <a:ea typeface="Microsoft YaHei"/>
                <a:cs typeface="Microsoft YaHei"/>
              </a:rPr>
              <a:t>数据</a:t>
            </a:r>
            <a:r>
              <a:rPr sz="2300" spc="20">
                <a:ln w="6350" cap="flat" cmpd="sng">
                  <a:solidFill>
                    <a:srgbClr val="000000">
                      <a:alpha val="100000"/>
                    </a:srgbClr>
                  </a:solidFill>
                  <a:miter lim="0"/>
                </a:ln>
                <a:solidFill>
                  <a:srgbClr val="004280">
                    <a:alpha val="100000"/>
                  </a:srgbClr>
                </a:solidFill>
                <a:latin typeface="Microsoft YaHei"/>
                <a:ea typeface="Microsoft YaHei"/>
                <a:cs typeface="Microsoft YaHei"/>
              </a:rPr>
              <a:t>范</a:t>
            </a:r>
            <a:r>
              <a:rPr sz="2300" spc="0">
                <a:ln w="6350" cap="flat" cmpd="sng">
                  <a:solidFill>
                    <a:srgbClr val="000000">
                      <a:alpha val="100000"/>
                    </a:srgbClr>
                  </a:solidFill>
                  <a:miter lim="0"/>
                </a:ln>
                <a:solidFill>
                  <a:srgbClr val="004280">
                    <a:alpha val="100000"/>
                  </a:srgbClr>
                </a:solidFill>
                <a:latin typeface="Microsoft YaHei"/>
                <a:ea typeface="Microsoft YaHei"/>
                <a:cs typeface="Microsoft YaHei"/>
              </a:rPr>
              <a:t>围</a:t>
            </a:r>
            <a:endParaRPr lang="Microsoft YaHei" altLang="Microsoft YaHei" sz="2300"/>
          </a:p>
          <a:p>
            <a:pPr algn="l" rtl="0" eaLnBrk="0">
              <a:lnSpc>
                <a:spcPct val="122000"/>
              </a:lnSpc>
            </a:pPr>
            <a:endParaRPr lang="Arial" altLang="Arial" sz="1000"/>
          </a:p>
          <a:p>
            <a:pPr algn="l" rtl="0" eaLnBrk="0">
              <a:lnSpc>
                <a:spcPct val="122000"/>
              </a:lnSpc>
            </a:pPr>
            <a:endParaRPr lang="Arial" altLang="Arial" sz="1000"/>
          </a:p>
          <a:p>
            <a:pPr algn="l" rtl="0" eaLnBrk="0">
              <a:lnSpc>
                <a:spcPct val="122000"/>
              </a:lnSpc>
            </a:pPr>
            <a:endParaRPr lang="Arial" altLang="Arial" sz="1000"/>
          </a:p>
          <a:p>
            <a:pPr algn="l" rtl="0" eaLnBrk="0">
              <a:lnSpc>
                <a:spcPct val="125000"/>
              </a:lnSpc>
            </a:pPr>
            <a:endParaRPr lang="Arial" altLang="Arial" sz="300"/>
          </a:p>
          <a:p>
            <a:pPr marL="12700" indent="380" algn="l" rtl="0" eaLnBrk="0">
              <a:lnSpc>
                <a:spcPct val="141000"/>
              </a:lnSpc>
              <a:spcBef>
                <a:spcPts val="4"/>
              </a:spcBef>
            </a:pPr>
            <a:r>
              <a:rPr sz="1500" spc="-10">
                <a:solidFill>
                  <a:srgbClr val="004280">
                    <a:alpha val="100000"/>
                  </a:srgbClr>
                </a:solidFill>
                <a:latin typeface="Microsoft YaHei"/>
                <a:ea typeface="Microsoft YaHei"/>
                <a:cs typeface="Microsoft YaHei"/>
              </a:rPr>
              <a:t>测试</a:t>
            </a:r>
            <a:r>
              <a:rPr sz="1500" spc="0">
                <a:solidFill>
                  <a:srgbClr val="004280">
                    <a:alpha val="100000"/>
                  </a:srgbClr>
                </a:solidFill>
                <a:latin typeface="Microsoft YaHei"/>
                <a:ea typeface="Microsoft YaHei"/>
                <a:cs typeface="Microsoft YaHei"/>
              </a:rPr>
              <a:t>数据涵盖了灰石的多个关键   </a:t>
            </a:r>
            <a:r>
              <a:rPr sz="1500" spc="-10">
                <a:solidFill>
                  <a:srgbClr val="004280">
                    <a:alpha val="100000"/>
                  </a:srgbClr>
                </a:solidFill>
                <a:latin typeface="Microsoft YaHei"/>
                <a:ea typeface="Microsoft YaHei"/>
                <a:cs typeface="Microsoft YaHei"/>
              </a:rPr>
              <a:t>指</a:t>
            </a:r>
            <a:r>
              <a:rPr sz="1500" spc="0">
                <a:solidFill>
                  <a:srgbClr val="004280">
                    <a:alpha val="100000"/>
                  </a:srgbClr>
                </a:solidFill>
                <a:latin typeface="Microsoft YaHei"/>
                <a:ea typeface="Microsoft YaHei"/>
                <a:cs typeface="Microsoft YaHei"/>
              </a:rPr>
              <a:t>标，包括成分含量、硬度、密   </a:t>
            </a:r>
            <a:r>
              <a:rPr sz="1500" spc="-70">
                <a:solidFill>
                  <a:srgbClr val="004280">
                    <a:alpha val="100000"/>
                  </a:srgbClr>
                </a:solidFill>
                <a:latin typeface="Microsoft YaHei"/>
                <a:ea typeface="Microsoft YaHei"/>
                <a:cs typeface="Microsoft YaHei"/>
              </a:rPr>
              <a:t>度等</a:t>
            </a:r>
            <a:r>
              <a:rPr sz="1500" spc="-60">
                <a:solidFill>
                  <a:srgbClr val="004280">
                    <a:alpha val="100000"/>
                  </a:srgbClr>
                </a:solidFill>
                <a:latin typeface="Microsoft YaHei"/>
                <a:ea typeface="Microsoft YaHei"/>
                <a:cs typeface="Microsoft YaHei"/>
              </a:rPr>
              <a:t>。</a:t>
            </a:r>
            <a:endParaRPr lang="Microsoft YaHei" altLang="Microsoft YaHei" sz="1500"/>
          </a:p>
        </p:txBody>
      </p:sp>
      <p:sp>
        <p:nvSpPr>
          <p:cNvPr id="188" name="textbox 188"/>
          <p:cNvSpPr/>
          <p:nvPr/>
        </p:nvSpPr>
        <p:spPr>
          <a:xfrm>
            <a:off x="8340256" y="1754173"/>
            <a:ext cx="2765425" cy="28575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458"/>
              </a:lnSpc>
            </a:pPr>
            <a:endParaRPr lang="Arial" altLang="Arial" sz="100"/>
          </a:p>
          <a:p>
            <a:pPr algn="r" rtl="0" eaLnBrk="0">
              <a:lnSpc>
                <a:spcPct val="86000"/>
              </a:lnSpc>
            </a:pPr>
            <a:r>
              <a:rPr sz="3400" spc="70">
                <a:ln w="9525" cap="flat" cmpd="sng">
                  <a:solidFill>
                    <a:srgbClr val="000000">
                      <a:alpha val="100000"/>
                    </a:srgbClr>
                  </a:solidFill>
                  <a:miter lim="0"/>
                </a:ln>
                <a:solidFill>
                  <a:srgbClr val="DCEAFF">
                    <a:alpha val="100000"/>
                  </a:srgbClr>
                </a:solidFill>
                <a:latin typeface="Microsoft YaHei"/>
                <a:ea typeface="Microsoft YaHei"/>
                <a:cs typeface="Microsoft YaHei"/>
              </a:rPr>
              <a:t>0</a:t>
            </a:r>
            <a:r>
              <a:rPr sz="3400" spc="60">
                <a:ln w="9525" cap="flat" cmpd="sng">
                  <a:solidFill>
                    <a:srgbClr val="000000">
                      <a:alpha val="100000"/>
                    </a:srgbClr>
                  </a:solidFill>
                  <a:miter lim="0"/>
                </a:ln>
                <a:solidFill>
                  <a:srgbClr val="DCEAFF">
                    <a:alpha val="100000"/>
                  </a:srgbClr>
                </a:solidFill>
                <a:latin typeface="Microsoft YaHei"/>
                <a:ea typeface="Microsoft YaHei"/>
                <a:cs typeface="Microsoft YaHei"/>
              </a:rPr>
              <a:t>3</a:t>
            </a:r>
            <a:endParaRPr lang="Microsoft YaHei" altLang="Microsoft YaHei" sz="3400"/>
          </a:p>
          <a:p>
            <a:pPr algn="l" rtl="0" eaLnBrk="0">
              <a:lnSpc>
                <a:spcPct val="130000"/>
              </a:lnSpc>
            </a:pPr>
            <a:endParaRPr lang="Arial" altLang="Arial" sz="1000"/>
          </a:p>
          <a:p>
            <a:pPr algn="l" rtl="0" eaLnBrk="0">
              <a:lnSpc>
                <a:spcPct val="130000"/>
              </a:lnSpc>
            </a:pPr>
            <a:endParaRPr lang="Arial" altLang="Arial" sz="1000"/>
          </a:p>
          <a:p>
            <a:pPr marL="12777" algn="l" rtl="0" eaLnBrk="0">
              <a:lnSpc>
                <a:spcPct val="91000"/>
              </a:lnSpc>
              <a:spcBef>
                <a:spcPts val="696"/>
              </a:spcBef>
            </a:pPr>
            <a:r>
              <a:rPr sz="2300" spc="30">
                <a:ln w="6350" cap="flat" cmpd="sng">
                  <a:solidFill>
                    <a:srgbClr val="000000">
                      <a:alpha val="100000"/>
                    </a:srgbClr>
                  </a:solidFill>
                  <a:miter lim="0"/>
                </a:ln>
                <a:solidFill>
                  <a:srgbClr val="FFFFFF">
                    <a:alpha val="100000"/>
                  </a:srgbClr>
                </a:solidFill>
                <a:latin typeface="Microsoft YaHei"/>
                <a:ea typeface="Microsoft YaHei"/>
                <a:cs typeface="Microsoft YaHei"/>
              </a:rPr>
              <a:t>数据</a:t>
            </a:r>
            <a:r>
              <a:rPr sz="2300" spc="20">
                <a:ln w="6350" cap="flat" cmpd="sng">
                  <a:solidFill>
                    <a:srgbClr val="000000">
                      <a:alpha val="100000"/>
                    </a:srgbClr>
                  </a:solidFill>
                  <a:miter lim="0"/>
                </a:ln>
                <a:solidFill>
                  <a:srgbClr val="FFFFFF">
                    <a:alpha val="100000"/>
                  </a:srgbClr>
                </a:solidFill>
                <a:latin typeface="Microsoft YaHei"/>
                <a:ea typeface="Microsoft YaHei"/>
                <a:cs typeface="Microsoft YaHei"/>
              </a:rPr>
              <a:t>处</a:t>
            </a:r>
            <a:r>
              <a:rPr sz="2300" spc="0">
                <a:ln w="6350" cap="flat" cmpd="sng">
                  <a:solidFill>
                    <a:srgbClr val="000000">
                      <a:alpha val="100000"/>
                    </a:srgbClr>
                  </a:solidFill>
                  <a:miter lim="0"/>
                </a:ln>
                <a:solidFill>
                  <a:srgbClr val="FFFFFF">
                    <a:alpha val="100000"/>
                  </a:srgbClr>
                </a:solidFill>
                <a:latin typeface="Microsoft YaHei"/>
                <a:ea typeface="Microsoft YaHei"/>
                <a:cs typeface="Microsoft YaHei"/>
              </a:rPr>
              <a:t>理</a:t>
            </a:r>
            <a:endParaRPr lang="Microsoft YaHei" altLang="Microsoft YaHei" sz="2300"/>
          </a:p>
          <a:p>
            <a:pPr algn="l" rtl="0" eaLnBrk="0">
              <a:lnSpc>
                <a:spcPct val="122000"/>
              </a:lnSpc>
            </a:pPr>
            <a:endParaRPr lang="Arial" altLang="Arial" sz="1000"/>
          </a:p>
          <a:p>
            <a:pPr algn="l" rtl="0" eaLnBrk="0">
              <a:lnSpc>
                <a:spcPct val="122000"/>
              </a:lnSpc>
            </a:pPr>
            <a:endParaRPr lang="Arial" altLang="Arial" sz="1000"/>
          </a:p>
          <a:p>
            <a:pPr algn="l" rtl="0" eaLnBrk="0">
              <a:lnSpc>
                <a:spcPct val="122000"/>
              </a:lnSpc>
            </a:pPr>
            <a:endParaRPr lang="Arial" altLang="Arial" sz="1000"/>
          </a:p>
          <a:p>
            <a:pPr algn="l" rtl="0" eaLnBrk="0">
              <a:lnSpc>
                <a:spcPct val="127000"/>
              </a:lnSpc>
            </a:pPr>
            <a:endParaRPr lang="Arial" altLang="Arial" sz="300"/>
          </a:p>
          <a:p>
            <a:pPr marL="12700" indent="190" algn="l" rtl="0" eaLnBrk="0">
              <a:lnSpc>
                <a:spcPct val="141000"/>
              </a:lnSpc>
              <a:spcBef>
                <a:spcPts val="1"/>
              </a:spcBef>
            </a:pPr>
            <a:r>
              <a:rPr sz="1500" spc="-10">
                <a:solidFill>
                  <a:srgbClr val="FFFFFF">
                    <a:alpha val="100000"/>
                  </a:srgbClr>
                </a:solidFill>
                <a:latin typeface="Microsoft YaHei"/>
                <a:ea typeface="Microsoft YaHei"/>
                <a:cs typeface="Microsoft YaHei"/>
              </a:rPr>
              <a:t>对原</a:t>
            </a:r>
            <a:r>
              <a:rPr sz="1500" spc="0">
                <a:solidFill>
                  <a:srgbClr val="FFFFFF">
                    <a:alpha val="100000"/>
                  </a:srgbClr>
                </a:solidFill>
                <a:latin typeface="Microsoft YaHei"/>
                <a:ea typeface="Microsoft YaHei"/>
                <a:cs typeface="Microsoft YaHei"/>
              </a:rPr>
              <a:t>始数据进行了清洗、整理和 </a:t>
            </a:r>
            <a:r>
              <a:rPr sz="1500" spc="-10">
                <a:solidFill>
                  <a:srgbClr val="FFFFFF">
                    <a:alpha val="100000"/>
                  </a:srgbClr>
                </a:solidFill>
                <a:latin typeface="Microsoft YaHei"/>
                <a:ea typeface="Microsoft YaHei"/>
                <a:cs typeface="Microsoft YaHei"/>
              </a:rPr>
              <a:t>标准</a:t>
            </a:r>
            <a:r>
              <a:rPr sz="1500" spc="0">
                <a:solidFill>
                  <a:srgbClr val="FFFFFF">
                    <a:alpha val="100000"/>
                  </a:srgbClr>
                </a:solidFill>
                <a:latin typeface="Microsoft YaHei"/>
                <a:ea typeface="Microsoft YaHei"/>
                <a:cs typeface="Microsoft YaHei"/>
              </a:rPr>
              <a:t>化处理，以确保数据的准确 </a:t>
            </a:r>
            <a:r>
              <a:rPr sz="1500" spc="-50">
                <a:solidFill>
                  <a:srgbClr val="FFFFFF">
                    <a:alpha val="100000"/>
                  </a:srgbClr>
                </a:solidFill>
                <a:latin typeface="Microsoft YaHei"/>
                <a:ea typeface="Microsoft YaHei"/>
                <a:cs typeface="Microsoft YaHei"/>
              </a:rPr>
              <a:t>性和可比性</a:t>
            </a:r>
            <a:r>
              <a:rPr sz="1500" spc="-10">
                <a:solidFill>
                  <a:srgbClr val="FFFFFF">
                    <a:alpha val="100000"/>
                  </a:srgbClr>
                </a:solidFill>
                <a:latin typeface="Microsoft YaHei"/>
                <a:ea typeface="Microsoft YaHei"/>
                <a:cs typeface="Microsoft YaHei"/>
              </a:rPr>
              <a:t>。</a:t>
            </a:r>
            <a:endParaRPr lang="Microsoft YaHei" altLang="Microsoft YaHei" sz="1500"/>
          </a:p>
        </p:txBody>
      </p:sp>
      <p:sp>
        <p:nvSpPr>
          <p:cNvPr id="189" name="textbox 189"/>
          <p:cNvSpPr/>
          <p:nvPr/>
        </p:nvSpPr>
        <p:spPr>
          <a:xfrm>
            <a:off x="1285669" y="1752420"/>
            <a:ext cx="2642235" cy="12763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4959"/>
              </a:lnSpc>
            </a:pPr>
            <a:endParaRPr lang="Arial" altLang="Arial" sz="100"/>
          </a:p>
          <a:p>
            <a:pPr algn="r" rtl="0" eaLnBrk="0">
              <a:lnSpc>
                <a:spcPct val="86000"/>
              </a:lnSpc>
            </a:pPr>
            <a:r>
              <a:rPr sz="3400" spc="70">
                <a:ln w="9525" cap="flat" cmpd="sng">
                  <a:solidFill>
                    <a:srgbClr val="000000">
                      <a:alpha val="100000"/>
                    </a:srgbClr>
                  </a:solidFill>
                  <a:miter lim="0"/>
                </a:ln>
                <a:solidFill>
                  <a:srgbClr val="DCEAFF">
                    <a:alpha val="100000"/>
                  </a:srgbClr>
                </a:solidFill>
                <a:latin typeface="Microsoft YaHei"/>
                <a:ea typeface="Microsoft YaHei"/>
                <a:cs typeface="Microsoft YaHei"/>
              </a:rPr>
              <a:t>0</a:t>
            </a:r>
            <a:r>
              <a:rPr sz="3400" spc="60">
                <a:ln w="9525" cap="flat" cmpd="sng">
                  <a:solidFill>
                    <a:srgbClr val="000000">
                      <a:alpha val="100000"/>
                    </a:srgbClr>
                  </a:solidFill>
                  <a:miter lim="0"/>
                </a:ln>
                <a:solidFill>
                  <a:srgbClr val="DCEAFF">
                    <a:alpha val="100000"/>
                  </a:srgbClr>
                </a:solidFill>
                <a:latin typeface="Microsoft YaHei"/>
                <a:ea typeface="Microsoft YaHei"/>
                <a:cs typeface="Microsoft YaHei"/>
              </a:rPr>
              <a:t>1</a:t>
            </a:r>
            <a:endParaRPr lang="Microsoft YaHei" altLang="Microsoft YaHei" sz="3400"/>
          </a:p>
          <a:p>
            <a:pPr algn="l" rtl="0" eaLnBrk="0">
              <a:lnSpc>
                <a:spcPct val="130000"/>
              </a:lnSpc>
            </a:pPr>
            <a:endParaRPr lang="Arial" altLang="Arial" sz="1000"/>
          </a:p>
          <a:p>
            <a:pPr algn="l" rtl="0" eaLnBrk="0">
              <a:lnSpc>
                <a:spcPct val="130000"/>
              </a:lnSpc>
            </a:pPr>
            <a:endParaRPr lang="Arial" altLang="Arial" sz="1000"/>
          </a:p>
          <a:p>
            <a:pPr algn="l" rtl="0" eaLnBrk="0">
              <a:lnSpc>
                <a:spcPct val="116000"/>
              </a:lnSpc>
            </a:pPr>
            <a:endParaRPr lang="Arial" altLang="Arial" sz="500"/>
          </a:p>
          <a:p>
            <a:pPr marL="12700" algn="l" rtl="0" eaLnBrk="0">
              <a:lnSpc>
                <a:spcPct val="91000"/>
              </a:lnSpc>
            </a:pPr>
            <a:r>
              <a:rPr sz="2300" spc="20">
                <a:ln w="6350" cap="flat" cmpd="sng">
                  <a:solidFill>
                    <a:srgbClr val="000000">
                      <a:alpha val="100000"/>
                    </a:srgbClr>
                  </a:solidFill>
                  <a:miter lim="0"/>
                </a:ln>
                <a:solidFill>
                  <a:srgbClr val="FFFFFF">
                    <a:alpha val="100000"/>
                  </a:srgbClr>
                </a:solidFill>
                <a:latin typeface="Microsoft YaHei"/>
                <a:ea typeface="Microsoft YaHei"/>
                <a:cs typeface="Microsoft YaHei"/>
              </a:rPr>
              <a:t>测试样本数</a:t>
            </a:r>
            <a:r>
              <a:rPr sz="2300" spc="10">
                <a:ln w="6350" cap="flat" cmpd="sng">
                  <a:solidFill>
                    <a:srgbClr val="000000">
                      <a:alpha val="100000"/>
                    </a:srgbClr>
                  </a:solidFill>
                  <a:miter lim="0"/>
                </a:ln>
                <a:solidFill>
                  <a:srgbClr val="FFFFFF">
                    <a:alpha val="100000"/>
                  </a:srgbClr>
                </a:solidFill>
                <a:latin typeface="Microsoft YaHei"/>
                <a:ea typeface="Microsoft YaHei"/>
                <a:cs typeface="Microsoft YaHei"/>
              </a:rPr>
              <a:t>量</a:t>
            </a:r>
            <a:endParaRPr lang="Microsoft YaHei" altLang="Microsoft YaHei" sz="2300"/>
          </a:p>
        </p:txBody>
      </p:sp>
      <p:sp>
        <p:nvSpPr>
          <p:cNvPr id="190" name="textbox 190"/>
          <p:cNvSpPr/>
          <p:nvPr/>
        </p:nvSpPr>
        <p:spPr>
          <a:xfrm>
            <a:off x="442263" y="318468"/>
            <a:ext cx="3456304" cy="5016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18000"/>
              </a:lnSpc>
            </a:pPr>
            <a:endParaRPr lang="Arial" altLang="Arial" sz="400"/>
          </a:p>
          <a:p>
            <a:pPr marL="528275" algn="l" rtl="0" eaLnBrk="0">
              <a:lnSpc>
                <a:spcPct val="90000"/>
              </a:lnSpc>
              <a:spcBef>
                <a:spcPts val="2"/>
              </a:spcBef>
              <a:tabLst>
                <a:tab pos="779144"/>
              </a:tabLst>
            </a:pPr>
            <a:r>
              <a:rPr sz="3000" spc="0">
                <a:solidFill>
                  <a:srgbClr val="0084FF">
                    <a:alpha val="100000"/>
                  </a:srgbClr>
                </a:solidFill>
                <a:latin typeface="Microsoft YaHei"/>
                <a:ea typeface="Microsoft YaHei"/>
                <a:cs typeface="Microsoft YaHei"/>
              </a:rPr>
              <a:t>	</a:t>
            </a:r>
            <a:r>
              <a:rPr sz="3000" spc="-10">
                <a:ln w="6350" cap="flat" cmpd="sng">
                  <a:solidFill>
                    <a:srgbClr val="000000">
                      <a:alpha val="100000"/>
                    </a:srgbClr>
                  </a:solidFill>
                  <a:miter lim="0"/>
                </a:ln>
                <a:solidFill>
                  <a:srgbClr val="0084FF">
                    <a:alpha val="100000"/>
                  </a:srgbClr>
                </a:solidFill>
                <a:latin typeface="Microsoft YaHei"/>
                <a:ea typeface="Microsoft YaHei"/>
                <a:cs typeface="Microsoft YaHei"/>
              </a:rPr>
              <a:t>数据</a:t>
            </a:r>
            <a:r>
              <a:rPr sz="3000" spc="0">
                <a:ln w="6350" cap="flat" cmpd="sng">
                  <a:solidFill>
                    <a:srgbClr val="000000">
                      <a:alpha val="100000"/>
                    </a:srgbClr>
                  </a:solidFill>
                  <a:miter lim="0"/>
                </a:ln>
                <a:solidFill>
                  <a:srgbClr val="0084FF">
                    <a:alpha val="100000"/>
                  </a:srgbClr>
                </a:solidFill>
                <a:latin typeface="Microsoft YaHei"/>
                <a:ea typeface="Microsoft YaHei"/>
                <a:cs typeface="Microsoft YaHei"/>
              </a:rPr>
              <a:t>汇总与统计</a:t>
            </a:r>
            <a:endParaRPr lang="Microsoft YaHei" altLang="Microsoft YaHei" sz="3000"/>
          </a:p>
        </p:txBody>
      </p:sp>
      <p:grpSp>
        <p:nvGrpSpPr>
          <p:cNvPr id="54" name="group 54"/>
          <p:cNvGrpSpPr/>
          <p:nvPr/>
        </p:nvGrpSpPr>
        <p:grpSpPr>
          <a:xfrm rot="21600000">
            <a:off x="454963" y="331168"/>
            <a:ext cx="515575" cy="439820"/>
            <a:chExt cx="515575" cy="439820"/>
          </a:xfrm>
        </p:grpSpPr>
        <p:sp>
          <p:nvSpPr>
            <p:cNvPr id="191" name="path"/>
            <p:cNvSpPr/>
            <p:nvPr/>
          </p:nvSpPr>
          <p:spPr>
            <a:xfrm>
              <a:off x="0" y="0"/>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2" name="path"/>
            <p:cNvSpPr/>
            <p:nvPr/>
          </p:nvSpPr>
          <p:spPr>
            <a:xfrm>
              <a:off x="120085" y="6574"/>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3" name="path"/>
            <p:cNvSpPr/>
            <p:nvPr/>
          </p:nvSpPr>
          <p:spPr>
            <a:xfrm>
              <a:off x="234161" y="8291"/>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lnTo>
                    <a:pt x="58" y="117"/>
                  </a:ln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4" name="path"/>
            <p:cNvSpPr/>
            <p:nvPr/>
          </p:nvSpPr>
          <p:spPr>
            <a:xfrm>
              <a:off x="344804" y="17261"/>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5" name="path"/>
            <p:cNvSpPr/>
            <p:nvPr/>
          </p:nvSpPr>
          <p:spPr>
            <a:xfrm>
              <a:off x="449981" y="13128"/>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6" name="path"/>
            <p:cNvSpPr/>
            <p:nvPr/>
          </p:nvSpPr>
          <p:spPr>
            <a:xfrm>
              <a:off x="0" y="117773"/>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7" name="path"/>
            <p:cNvSpPr/>
            <p:nvPr/>
          </p:nvSpPr>
          <p:spPr>
            <a:xfrm>
              <a:off x="120085" y="124348"/>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8" name="path"/>
            <p:cNvSpPr/>
            <p:nvPr/>
          </p:nvSpPr>
          <p:spPr>
            <a:xfrm>
              <a:off x="234161" y="126064"/>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9" name="path"/>
            <p:cNvSpPr/>
            <p:nvPr/>
          </p:nvSpPr>
          <p:spPr>
            <a:xfrm>
              <a:off x="344804" y="135034"/>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0" name="path"/>
            <p:cNvSpPr/>
            <p:nvPr/>
          </p:nvSpPr>
          <p:spPr>
            <a:xfrm>
              <a:off x="449981" y="130901"/>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1" name="path"/>
            <p:cNvSpPr/>
            <p:nvPr/>
          </p:nvSpPr>
          <p:spPr>
            <a:xfrm>
              <a:off x="0" y="235546"/>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2" name="path"/>
            <p:cNvSpPr/>
            <p:nvPr/>
          </p:nvSpPr>
          <p:spPr>
            <a:xfrm>
              <a:off x="120085" y="242122"/>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3" name="path"/>
            <p:cNvSpPr/>
            <p:nvPr/>
          </p:nvSpPr>
          <p:spPr>
            <a:xfrm>
              <a:off x="234161" y="243838"/>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4" name="path"/>
            <p:cNvSpPr/>
            <p:nvPr/>
          </p:nvSpPr>
          <p:spPr>
            <a:xfrm>
              <a:off x="344804" y="252808"/>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5" name="path"/>
            <p:cNvSpPr/>
            <p:nvPr/>
          </p:nvSpPr>
          <p:spPr>
            <a:xfrm>
              <a:off x="449981" y="248675"/>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6" name="path"/>
            <p:cNvSpPr/>
            <p:nvPr/>
          </p:nvSpPr>
          <p:spPr>
            <a:xfrm>
              <a:off x="0" y="353320"/>
              <a:ext cx="84147" cy="84147"/>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7" name="path"/>
            <p:cNvSpPr/>
            <p:nvPr/>
          </p:nvSpPr>
          <p:spPr>
            <a:xfrm>
              <a:off x="120085" y="359895"/>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8" name="path"/>
            <p:cNvSpPr/>
            <p:nvPr/>
          </p:nvSpPr>
          <p:spPr>
            <a:xfrm>
              <a:off x="234161" y="361612"/>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9" name="path"/>
            <p:cNvSpPr/>
            <p:nvPr/>
          </p:nvSpPr>
          <p:spPr>
            <a:xfrm>
              <a:off x="344804" y="370582"/>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0" name="path"/>
            <p:cNvSpPr/>
            <p:nvPr/>
          </p:nvSpPr>
          <p:spPr>
            <a:xfrm>
              <a:off x="449981" y="366449"/>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11" name="textbox 211"/>
          <p:cNvSpPr/>
          <p:nvPr/>
        </p:nvSpPr>
        <p:spPr>
          <a:xfrm>
            <a:off x="1284584" y="3738674"/>
            <a:ext cx="2898775" cy="23304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9462"/>
              </a:lnSpc>
            </a:pPr>
            <a:endParaRPr lang="Arial" altLang="Arial" sz="100"/>
          </a:p>
          <a:p>
            <a:pPr marL="12700" algn="l" rtl="0" eaLnBrk="0">
              <a:lnSpc>
                <a:spcPct val="91000"/>
              </a:lnSpc>
            </a:pPr>
            <a:r>
              <a:rPr sz="1500" spc="-60">
                <a:solidFill>
                  <a:srgbClr val="FFFFFF">
                    <a:alpha val="100000"/>
                  </a:srgbClr>
                </a:solidFill>
                <a:latin typeface="Microsoft YaHei"/>
                <a:ea typeface="Microsoft YaHei"/>
                <a:cs typeface="Microsoft YaHei"/>
              </a:rPr>
              <a:t>本次测试共收集到</a:t>
            </a:r>
            <a:r>
              <a:rPr sz="1500" spc="-50">
                <a:solidFill>
                  <a:srgbClr val="FFFFFF">
                    <a:alpha val="100000"/>
                  </a:srgbClr>
                </a:solidFill>
                <a:latin typeface="Microsoft YaHei"/>
                <a:ea typeface="Microsoft YaHei"/>
                <a:cs typeface="Microsoft YaHei"/>
              </a:rPr>
              <a:t>X</a:t>
            </a:r>
            <a:r>
              <a:rPr sz="1500" spc="0">
                <a:solidFill>
                  <a:srgbClr val="FFFFFF">
                    <a:alpha val="100000"/>
                  </a:srgbClr>
                </a:solidFill>
                <a:latin typeface="Microsoft YaHei"/>
                <a:ea typeface="Microsoft YaHei"/>
                <a:cs typeface="Microsoft YaHei"/>
              </a:rPr>
              <a:t>X</a:t>
            </a:r>
            <a:r>
              <a:rPr sz="1500" spc="-60">
                <a:solidFill>
                  <a:srgbClr val="FFFFFF">
                    <a:alpha val="100000"/>
                  </a:srgbClr>
                </a:solidFill>
                <a:latin typeface="Microsoft YaHei"/>
                <a:ea typeface="Microsoft YaHei"/>
                <a:cs typeface="Microsoft YaHei"/>
              </a:rPr>
              <a:t>个灰石样本。</a:t>
            </a:r>
            <a:endParaRPr lang="Microsoft YaHei" altLang="Microsoft YaHei" sz="1500"/>
          </a:p>
        </p:txBody>
      </p:sp>
      <p:sp>
        <p:nvSpPr>
          <p:cNvPr id="212" name="rect"/>
          <p:cNvSpPr/>
          <p:nvPr/>
        </p:nvSpPr>
        <p:spPr>
          <a:xfrm>
            <a:off x="454962" y="6318934"/>
            <a:ext cx="805750" cy="122999"/>
          </a:xfrm>
          <a:prstGeom prst="rect">
            <a:avLst/>
          </a:pr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3" name="rect"/>
          <p:cNvSpPr/>
          <p:nvPr/>
        </p:nvSpPr>
        <p:spPr>
          <a:xfrm>
            <a:off x="1209342" y="6386020"/>
            <a:ext cx="10991852" cy="14288"/>
          </a:xfrm>
          <a:prstGeom prst="rect">
            <a:avLst/>
          </a:prstGeom>
          <a:solidFill>
            <a:srgbClr val="5196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14" name="picture 214"/>
          <p:cNvPicPr>
            <a:picLocks noChangeAspect="1"/>
          </p:cNvPicPr>
          <p:nvPr/>
        </p:nvPicPr>
        <p:blipFill>
          <a:blip r:embed="rId2"/>
          <a:stretch>
            <a:fillRect/>
          </a:stretch>
        </p:blipFill>
        <p:spPr>
          <a:xfrm rot="21600000">
            <a:off x="0" y="0"/>
            <a:ext cx="12192000" cy="6858000"/>
          </a:xfrm>
          <a:prstGeom prst="rect">
            <a:avLst/>
          </a:prstGeom>
        </p:spPr>
      </p:pic>
      <p:sp>
        <p:nvSpPr>
          <p:cNvPr id="215" name="textbox 215"/>
          <p:cNvSpPr/>
          <p:nvPr/>
        </p:nvSpPr>
        <p:spPr>
          <a:xfrm>
            <a:off x="6187220" y="5072638"/>
            <a:ext cx="5167629" cy="105600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368"/>
              </a:lnSpc>
            </a:pPr>
            <a:endParaRPr lang="Arial" altLang="Arial" sz="100"/>
          </a:p>
          <a:p>
            <a:pPr marL="14031" algn="l" rtl="0" eaLnBrk="0">
              <a:lnSpc>
                <a:spcPct val="91000"/>
              </a:lnSpc>
            </a:pPr>
            <a:r>
              <a:rPr sz="1600" spc="10">
                <a:ln w="3175" cap="flat" cmpd="sng">
                  <a:solidFill>
                    <a:srgbClr val="000000">
                      <a:alpha val="100000"/>
                    </a:srgbClr>
                  </a:solidFill>
                  <a:miter lim="0"/>
                </a:ln>
                <a:solidFill>
                  <a:srgbClr val="0084FF">
                    <a:alpha val="100000"/>
                  </a:srgbClr>
                </a:solidFill>
                <a:latin typeface="Microsoft YaHei"/>
                <a:ea typeface="Microsoft YaHei"/>
                <a:cs typeface="Microsoft YaHei"/>
              </a:rPr>
              <a:t>指</a:t>
            </a:r>
            <a:r>
              <a:rPr sz="1600" spc="0">
                <a:ln w="3175" cap="flat" cmpd="sng">
                  <a:solidFill>
                    <a:srgbClr val="000000">
                      <a:alpha val="100000"/>
                    </a:srgbClr>
                  </a:solidFill>
                  <a:miter lim="0"/>
                </a:ln>
                <a:solidFill>
                  <a:srgbClr val="0084FF">
                    <a:alpha val="100000"/>
                  </a:srgbClr>
                </a:solidFill>
                <a:latin typeface="Microsoft YaHei"/>
                <a:ea typeface="Microsoft YaHei"/>
                <a:cs typeface="Microsoft YaHei"/>
              </a:rPr>
              <a:t>标异常值标注</a:t>
            </a:r>
            <a:endParaRPr lang="Microsoft YaHei" altLang="Microsoft YaHei" sz="1600"/>
          </a:p>
          <a:p>
            <a:pPr algn="l" rtl="0" eaLnBrk="0">
              <a:lnSpc>
                <a:spcPct val="132000"/>
              </a:lnSpc>
            </a:pPr>
            <a:endParaRPr lang="Arial" altLang="Arial" sz="1000"/>
          </a:p>
          <a:p>
            <a:pPr marL="13461" algn="l" rtl="0" eaLnBrk="0">
              <a:lnSpc>
                <a:spcPct val="91000"/>
              </a:lnSpc>
              <a:spcBef>
                <a:spcPts val="459"/>
              </a:spcBef>
            </a:pPr>
            <a:r>
              <a:rPr sz="1500" spc="-10">
                <a:solidFill>
                  <a:srgbClr val="000000">
                    <a:alpha val="100000"/>
                  </a:srgbClr>
                </a:solidFill>
                <a:latin typeface="Microsoft YaHei"/>
                <a:ea typeface="Microsoft YaHei"/>
                <a:cs typeface="Microsoft YaHei"/>
              </a:rPr>
              <a:t>在可</a:t>
            </a:r>
            <a:r>
              <a:rPr sz="1500" spc="0">
                <a:solidFill>
                  <a:srgbClr val="000000">
                    <a:alpha val="100000"/>
                  </a:srgbClr>
                </a:solidFill>
                <a:latin typeface="Microsoft YaHei"/>
                <a:ea typeface="Microsoft YaHei"/>
                <a:cs typeface="Microsoft YaHei"/>
              </a:rPr>
              <a:t>视化结果中，对异常值进行明显标注，以便进一步分析和</a:t>
            </a:r>
            <a:endParaRPr lang="Microsoft YaHei" altLang="Microsoft YaHei" sz="1500"/>
          </a:p>
          <a:p>
            <a:pPr algn="l" rtl="0" eaLnBrk="0">
              <a:lnSpc>
                <a:spcPct val="100000"/>
              </a:lnSpc>
            </a:pPr>
            <a:endParaRPr lang="Arial" altLang="Arial" sz="900"/>
          </a:p>
          <a:p>
            <a:pPr marL="12700" algn="l" rtl="0" eaLnBrk="0">
              <a:lnSpc>
                <a:spcPts val="1594"/>
              </a:lnSpc>
              <a:spcBef>
                <a:spcPts val="6"/>
              </a:spcBef>
            </a:pPr>
            <a:r>
              <a:rPr sz="1300" spc="-40">
                <a:solidFill>
                  <a:srgbClr val="000000">
                    <a:alpha val="100000"/>
                  </a:srgbClr>
                </a:solidFill>
                <a:latin typeface="Microsoft YaHei"/>
                <a:ea typeface="Microsoft YaHei"/>
                <a:cs typeface="Microsoft YaHei"/>
              </a:rPr>
              <a:t>处理</a:t>
            </a:r>
            <a:r>
              <a:rPr sz="1300" spc="-20">
                <a:solidFill>
                  <a:srgbClr val="000000">
                    <a:alpha val="100000"/>
                  </a:srgbClr>
                </a:solidFill>
                <a:latin typeface="Microsoft YaHei"/>
                <a:ea typeface="Microsoft YaHei"/>
                <a:cs typeface="Microsoft YaHei"/>
              </a:rPr>
              <a:t>。</a:t>
            </a:r>
            <a:endParaRPr lang="Microsoft YaHei" altLang="Microsoft YaHei" sz="1300"/>
          </a:p>
        </p:txBody>
      </p:sp>
      <p:sp>
        <p:nvSpPr>
          <p:cNvPr id="216" name="textbox 216"/>
          <p:cNvSpPr/>
          <p:nvPr/>
        </p:nvSpPr>
        <p:spPr>
          <a:xfrm>
            <a:off x="6187220" y="3879129"/>
            <a:ext cx="5167629" cy="5772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801"/>
              </a:lnSpc>
            </a:pPr>
            <a:endParaRPr lang="Arial" altLang="Arial" sz="100"/>
          </a:p>
          <a:p>
            <a:pPr marL="13461" algn="l" rtl="0" eaLnBrk="0">
              <a:lnSpc>
                <a:spcPct val="91000"/>
              </a:lnSpc>
            </a:pPr>
            <a:r>
              <a:rPr sz="1500" spc="-10">
                <a:solidFill>
                  <a:srgbClr val="000000">
                    <a:alpha val="100000"/>
                  </a:srgbClr>
                </a:solidFill>
                <a:latin typeface="Microsoft YaHei"/>
                <a:ea typeface="Microsoft YaHei"/>
                <a:cs typeface="Microsoft YaHei"/>
              </a:rPr>
              <a:t>利用</a:t>
            </a:r>
            <a:r>
              <a:rPr sz="1500" spc="0">
                <a:solidFill>
                  <a:srgbClr val="000000">
                    <a:alpha val="100000"/>
                  </a:srgbClr>
                </a:solidFill>
                <a:latin typeface="Microsoft YaHei"/>
                <a:ea typeface="Microsoft YaHei"/>
                <a:cs typeface="Microsoft YaHei"/>
              </a:rPr>
              <a:t>散点图展示灰石硬度与密度之间的关系，有助于分析二者</a:t>
            </a:r>
            <a:endParaRPr lang="Microsoft YaHei" altLang="Microsoft YaHei" sz="1500"/>
          </a:p>
          <a:p>
            <a:pPr algn="l" rtl="0" eaLnBrk="0">
              <a:lnSpc>
                <a:spcPct val="100000"/>
              </a:lnSpc>
            </a:pPr>
            <a:endParaRPr lang="Arial" altLang="Arial" sz="900"/>
          </a:p>
          <a:p>
            <a:pPr marL="12700" algn="l" rtl="0" eaLnBrk="0">
              <a:lnSpc>
                <a:spcPct val="90000"/>
              </a:lnSpc>
            </a:pPr>
            <a:r>
              <a:rPr sz="1500" spc="-130">
                <a:solidFill>
                  <a:srgbClr val="000000">
                    <a:alpha val="100000"/>
                  </a:srgbClr>
                </a:solidFill>
                <a:latin typeface="Microsoft YaHei"/>
                <a:ea typeface="Microsoft YaHei"/>
                <a:cs typeface="Microsoft YaHei"/>
              </a:rPr>
              <a:t>之间的相关性</a:t>
            </a:r>
            <a:r>
              <a:rPr sz="1500" spc="-120">
                <a:solidFill>
                  <a:srgbClr val="000000">
                    <a:alpha val="100000"/>
                  </a:srgbClr>
                </a:solidFill>
                <a:latin typeface="Microsoft YaHei"/>
                <a:ea typeface="Microsoft YaHei"/>
                <a:cs typeface="Microsoft YaHei"/>
              </a:rPr>
              <a:t>。</a:t>
            </a:r>
            <a:endParaRPr lang="Microsoft YaHei" altLang="Microsoft YaHei" sz="1500"/>
          </a:p>
        </p:txBody>
      </p:sp>
      <p:sp>
        <p:nvSpPr>
          <p:cNvPr id="217" name="textbox 217"/>
          <p:cNvSpPr/>
          <p:nvPr/>
        </p:nvSpPr>
        <p:spPr>
          <a:xfrm>
            <a:off x="6187220" y="2217317"/>
            <a:ext cx="5167629" cy="57594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741"/>
              </a:lnSpc>
            </a:pPr>
            <a:endParaRPr lang="Arial" altLang="Arial" sz="100"/>
          </a:p>
          <a:p>
            <a:pPr marL="13461" algn="l" rtl="0" eaLnBrk="0">
              <a:lnSpc>
                <a:spcPct val="91000"/>
              </a:lnSpc>
            </a:pPr>
            <a:r>
              <a:rPr sz="1500" spc="-10">
                <a:solidFill>
                  <a:srgbClr val="000000">
                    <a:alpha val="100000"/>
                  </a:srgbClr>
                </a:solidFill>
                <a:latin typeface="Microsoft YaHei"/>
                <a:ea typeface="Microsoft YaHei"/>
                <a:cs typeface="Microsoft YaHei"/>
              </a:rPr>
              <a:t>通过</a:t>
            </a:r>
            <a:r>
              <a:rPr sz="1500" spc="0">
                <a:solidFill>
                  <a:srgbClr val="000000">
                    <a:alpha val="100000"/>
                  </a:srgbClr>
                </a:solidFill>
                <a:latin typeface="Microsoft YaHei"/>
                <a:ea typeface="Microsoft YaHei"/>
                <a:cs typeface="Microsoft YaHei"/>
              </a:rPr>
              <a:t>绘制灰石成分含量的分布图，可以直观地了解样本中各组</a:t>
            </a:r>
            <a:endParaRPr lang="Microsoft YaHei" altLang="Microsoft YaHei" sz="1500"/>
          </a:p>
          <a:p>
            <a:pPr algn="l" rtl="0" eaLnBrk="0">
              <a:lnSpc>
                <a:spcPct val="110000"/>
              </a:lnSpc>
            </a:pPr>
            <a:endParaRPr lang="Arial" altLang="Arial" sz="800"/>
          </a:p>
          <a:p>
            <a:pPr marL="12700" algn="l" rtl="0" eaLnBrk="0">
              <a:lnSpc>
                <a:spcPct val="91000"/>
              </a:lnSpc>
              <a:spcBef>
                <a:spcPts val="6"/>
              </a:spcBef>
            </a:pPr>
            <a:r>
              <a:rPr sz="1500" spc="-130">
                <a:solidFill>
                  <a:srgbClr val="000000">
                    <a:alpha val="100000"/>
                  </a:srgbClr>
                </a:solidFill>
                <a:latin typeface="Microsoft YaHei"/>
                <a:ea typeface="Microsoft YaHei"/>
                <a:cs typeface="Microsoft YaHei"/>
              </a:rPr>
              <a:t>分的分布情况</a:t>
            </a:r>
            <a:r>
              <a:rPr sz="1500" spc="-120">
                <a:solidFill>
                  <a:srgbClr val="000000">
                    <a:alpha val="100000"/>
                  </a:srgbClr>
                </a:solidFill>
                <a:latin typeface="Microsoft YaHei"/>
                <a:ea typeface="Microsoft YaHei"/>
                <a:cs typeface="Microsoft YaHei"/>
              </a:rPr>
              <a:t>。</a:t>
            </a:r>
            <a:endParaRPr lang="Microsoft YaHei" altLang="Microsoft YaHei" sz="1500"/>
          </a:p>
        </p:txBody>
      </p:sp>
      <p:sp>
        <p:nvSpPr>
          <p:cNvPr id="218" name="textbox 218"/>
          <p:cNvSpPr/>
          <p:nvPr/>
        </p:nvSpPr>
        <p:spPr>
          <a:xfrm>
            <a:off x="442263" y="318468"/>
            <a:ext cx="3456304" cy="50291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17000"/>
              </a:lnSpc>
            </a:pPr>
            <a:endParaRPr lang="Arial" altLang="Arial" sz="400"/>
          </a:p>
          <a:p>
            <a:pPr marL="528275" algn="l" rtl="0" eaLnBrk="0">
              <a:lnSpc>
                <a:spcPct val="91000"/>
              </a:lnSpc>
              <a:tabLst>
                <a:tab pos="779780"/>
              </a:tabLst>
            </a:pPr>
            <a:r>
              <a:rPr sz="3000" spc="0">
                <a:solidFill>
                  <a:srgbClr val="0084FF">
                    <a:alpha val="100000"/>
                  </a:srgbClr>
                </a:solidFill>
                <a:latin typeface="Microsoft YaHei"/>
                <a:ea typeface="Microsoft YaHei"/>
                <a:cs typeface="Microsoft YaHei"/>
              </a:rPr>
              <a:t>	</a:t>
            </a:r>
            <a:r>
              <a:rPr sz="3000" spc="-10">
                <a:ln w="6350" cap="flat" cmpd="sng">
                  <a:solidFill>
                    <a:srgbClr val="000000">
                      <a:alpha val="100000"/>
                    </a:srgbClr>
                  </a:solidFill>
                  <a:miter lim="0"/>
                </a:ln>
                <a:solidFill>
                  <a:srgbClr val="0084FF">
                    <a:alpha val="100000"/>
                  </a:srgbClr>
                </a:solidFill>
                <a:latin typeface="Microsoft YaHei"/>
                <a:ea typeface="Microsoft YaHei"/>
                <a:cs typeface="Microsoft YaHei"/>
              </a:rPr>
              <a:t>结果可</a:t>
            </a:r>
            <a:r>
              <a:rPr sz="3000" spc="0">
                <a:ln w="6350" cap="flat" cmpd="sng">
                  <a:solidFill>
                    <a:srgbClr val="000000">
                      <a:alpha val="100000"/>
                    </a:srgbClr>
                  </a:solidFill>
                  <a:miter lim="0"/>
                </a:ln>
                <a:solidFill>
                  <a:srgbClr val="0084FF">
                    <a:alpha val="100000"/>
                  </a:srgbClr>
                </a:solidFill>
                <a:latin typeface="Microsoft YaHei"/>
                <a:ea typeface="Microsoft YaHei"/>
                <a:cs typeface="Microsoft YaHei"/>
              </a:rPr>
              <a:t>视化展示</a:t>
            </a:r>
            <a:endParaRPr lang="Microsoft YaHei" altLang="Microsoft YaHei" sz="3000"/>
          </a:p>
        </p:txBody>
      </p:sp>
      <p:grpSp>
        <p:nvGrpSpPr>
          <p:cNvPr id="56" name="group 56"/>
          <p:cNvGrpSpPr/>
          <p:nvPr/>
        </p:nvGrpSpPr>
        <p:grpSpPr>
          <a:xfrm rot="21600000">
            <a:off x="454963" y="331168"/>
            <a:ext cx="515575" cy="439820"/>
            <a:chExt cx="515575" cy="439820"/>
          </a:xfrm>
        </p:grpSpPr>
        <p:sp>
          <p:nvSpPr>
            <p:cNvPr id="219" name="path"/>
            <p:cNvSpPr/>
            <p:nvPr/>
          </p:nvSpPr>
          <p:spPr>
            <a:xfrm>
              <a:off x="0" y="0"/>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0" name="path"/>
            <p:cNvSpPr/>
            <p:nvPr/>
          </p:nvSpPr>
          <p:spPr>
            <a:xfrm>
              <a:off x="120085" y="6574"/>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1" name="path"/>
            <p:cNvSpPr/>
            <p:nvPr/>
          </p:nvSpPr>
          <p:spPr>
            <a:xfrm>
              <a:off x="234161" y="8291"/>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lnTo>
                    <a:pt x="58" y="117"/>
                  </a:ln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2" name="path"/>
            <p:cNvSpPr/>
            <p:nvPr/>
          </p:nvSpPr>
          <p:spPr>
            <a:xfrm>
              <a:off x="344804" y="17261"/>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3" name="path"/>
            <p:cNvSpPr/>
            <p:nvPr/>
          </p:nvSpPr>
          <p:spPr>
            <a:xfrm>
              <a:off x="449981" y="13128"/>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4" name="path"/>
            <p:cNvSpPr/>
            <p:nvPr/>
          </p:nvSpPr>
          <p:spPr>
            <a:xfrm>
              <a:off x="0" y="117773"/>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5" name="path"/>
            <p:cNvSpPr/>
            <p:nvPr/>
          </p:nvSpPr>
          <p:spPr>
            <a:xfrm>
              <a:off x="120085" y="124348"/>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6" name="path"/>
            <p:cNvSpPr/>
            <p:nvPr/>
          </p:nvSpPr>
          <p:spPr>
            <a:xfrm>
              <a:off x="234161" y="126064"/>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7" name="path"/>
            <p:cNvSpPr/>
            <p:nvPr/>
          </p:nvSpPr>
          <p:spPr>
            <a:xfrm>
              <a:off x="344804" y="135034"/>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8" name="path"/>
            <p:cNvSpPr/>
            <p:nvPr/>
          </p:nvSpPr>
          <p:spPr>
            <a:xfrm>
              <a:off x="449981" y="130901"/>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9" name="path"/>
            <p:cNvSpPr/>
            <p:nvPr/>
          </p:nvSpPr>
          <p:spPr>
            <a:xfrm>
              <a:off x="0" y="235546"/>
              <a:ext cx="84147" cy="84146"/>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0" name="path"/>
            <p:cNvSpPr/>
            <p:nvPr/>
          </p:nvSpPr>
          <p:spPr>
            <a:xfrm>
              <a:off x="120085" y="242122"/>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1" name="path"/>
            <p:cNvSpPr/>
            <p:nvPr/>
          </p:nvSpPr>
          <p:spPr>
            <a:xfrm>
              <a:off x="234161" y="243838"/>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2" name="path"/>
            <p:cNvSpPr/>
            <p:nvPr/>
          </p:nvSpPr>
          <p:spPr>
            <a:xfrm>
              <a:off x="344804" y="252808"/>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3" name="path"/>
            <p:cNvSpPr/>
            <p:nvPr/>
          </p:nvSpPr>
          <p:spPr>
            <a:xfrm>
              <a:off x="449981" y="248675"/>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4" name="path"/>
            <p:cNvSpPr/>
            <p:nvPr/>
          </p:nvSpPr>
          <p:spPr>
            <a:xfrm>
              <a:off x="0" y="353320"/>
              <a:ext cx="84147" cy="84147"/>
            </a:xfrm>
            <a:custGeom>
              <a:rect l="0" t="0" r="0" b="0"/>
              <a:pathLst>
                <a:path w="132" h="132">
                  <a:moveTo>
                    <a:pt x="0" y="66"/>
                  </a:moveTo>
                  <a:cubicBezTo>
                    <a:pt x="0" y="29"/>
                    <a:pt x="29" y="0"/>
                    <a:pt x="66" y="0"/>
                  </a:cubicBezTo>
                  <a:lnTo>
                    <a:pt x="66" y="0"/>
                  </a:lnTo>
                  <a:lnTo>
                    <a:pt x="66" y="0"/>
                  </a:lnTo>
                  <a:lnTo>
                    <a:pt x="66" y="0"/>
                  </a:lnTo>
                  <a:cubicBezTo>
                    <a:pt x="102" y="0"/>
                    <a:pt x="132" y="29"/>
                    <a:pt x="132" y="66"/>
                  </a:cubicBezTo>
                  <a:lnTo>
                    <a:pt x="132" y="66"/>
                  </a:lnTo>
                  <a:cubicBezTo>
                    <a:pt x="132" y="66"/>
                    <a:pt x="132" y="66"/>
                    <a:pt x="132" y="66"/>
                  </a:cubicBezTo>
                  <a:lnTo>
                    <a:pt x="132" y="66"/>
                  </a:lnTo>
                  <a:lnTo>
                    <a:pt x="132" y="66"/>
                  </a:lnTo>
                  <a:lnTo>
                    <a:pt x="132" y="66"/>
                  </a:lnTo>
                  <a:cubicBezTo>
                    <a:pt x="132" y="102"/>
                    <a:pt x="102" y="132"/>
                    <a:pt x="66" y="132"/>
                  </a:cubicBezTo>
                  <a:lnTo>
                    <a:pt x="66" y="132"/>
                  </a:lnTo>
                  <a:cubicBezTo>
                    <a:pt x="29" y="132"/>
                    <a:pt x="0" y="102"/>
                    <a:pt x="0" y="66"/>
                  </a:cubicBezTo>
                  <a:lnTo>
                    <a:pt x="0" y="66"/>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5" name="path"/>
            <p:cNvSpPr/>
            <p:nvPr/>
          </p:nvSpPr>
          <p:spPr>
            <a:xfrm>
              <a:off x="120085" y="359895"/>
              <a:ext cx="78137" cy="78137"/>
            </a:xfrm>
            <a:custGeom>
              <a:rect l="0" t="0" r="0" b="0"/>
              <a:pathLst>
                <a:path w="123" h="123">
                  <a:moveTo>
                    <a:pt x="0" y="61"/>
                  </a:moveTo>
                  <a:cubicBezTo>
                    <a:pt x="0" y="27"/>
                    <a:pt x="27" y="0"/>
                    <a:pt x="61" y="0"/>
                  </a:cubicBezTo>
                  <a:lnTo>
                    <a:pt x="61" y="0"/>
                  </a:lnTo>
                  <a:lnTo>
                    <a:pt x="61" y="0"/>
                  </a:lnTo>
                  <a:lnTo>
                    <a:pt x="61" y="0"/>
                  </a:lnTo>
                  <a:cubicBezTo>
                    <a:pt x="95" y="0"/>
                    <a:pt x="123" y="27"/>
                    <a:pt x="123" y="61"/>
                  </a:cubicBezTo>
                  <a:lnTo>
                    <a:pt x="123" y="61"/>
                  </a:lnTo>
                  <a:cubicBezTo>
                    <a:pt x="123" y="61"/>
                    <a:pt x="123" y="61"/>
                    <a:pt x="123" y="61"/>
                  </a:cubicBezTo>
                  <a:lnTo>
                    <a:pt x="123" y="61"/>
                  </a:lnTo>
                  <a:lnTo>
                    <a:pt x="123" y="61"/>
                  </a:lnTo>
                  <a:lnTo>
                    <a:pt x="123" y="61"/>
                  </a:lnTo>
                  <a:cubicBezTo>
                    <a:pt x="123" y="95"/>
                    <a:pt x="95" y="123"/>
                    <a:pt x="61" y="123"/>
                  </a:cubicBezTo>
                  <a:lnTo>
                    <a:pt x="61" y="123"/>
                  </a:lnTo>
                  <a:lnTo>
                    <a:pt x="61" y="123"/>
                  </a:lnTo>
                  <a:lnTo>
                    <a:pt x="61" y="123"/>
                  </a:lnTo>
                  <a:cubicBezTo>
                    <a:pt x="27" y="123"/>
                    <a:pt x="0" y="95"/>
                    <a:pt x="0" y="61"/>
                  </a:cubicBezTo>
                  <a:lnTo>
                    <a:pt x="0" y="61"/>
                  </a:lnTo>
                  <a:close/>
                </a:path>
              </a:pathLst>
            </a:custGeom>
            <a:solidFill>
              <a:srgbClr val="0084FF">
                <a:alpha val="8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6" name="path"/>
            <p:cNvSpPr/>
            <p:nvPr/>
          </p:nvSpPr>
          <p:spPr>
            <a:xfrm>
              <a:off x="234161" y="361612"/>
              <a:ext cx="74704" cy="74703"/>
            </a:xfrm>
            <a:custGeom>
              <a:rect l="0" t="0" r="0" b="0"/>
              <a:pathLst>
                <a:path w="117" h="117">
                  <a:moveTo>
                    <a:pt x="0" y="58"/>
                  </a:moveTo>
                  <a:cubicBezTo>
                    <a:pt x="0" y="26"/>
                    <a:pt x="26" y="0"/>
                    <a:pt x="58" y="0"/>
                  </a:cubicBezTo>
                  <a:lnTo>
                    <a:pt x="58" y="0"/>
                  </a:lnTo>
                  <a:lnTo>
                    <a:pt x="58" y="0"/>
                  </a:lnTo>
                  <a:lnTo>
                    <a:pt x="58" y="0"/>
                  </a:lnTo>
                  <a:cubicBezTo>
                    <a:pt x="91" y="0"/>
                    <a:pt x="117" y="26"/>
                    <a:pt x="117" y="58"/>
                  </a:cubicBezTo>
                  <a:lnTo>
                    <a:pt x="117" y="58"/>
                  </a:lnTo>
                  <a:cubicBezTo>
                    <a:pt x="117" y="58"/>
                    <a:pt x="117" y="58"/>
                    <a:pt x="117" y="58"/>
                  </a:cubicBezTo>
                  <a:lnTo>
                    <a:pt x="117" y="58"/>
                  </a:lnTo>
                  <a:lnTo>
                    <a:pt x="117" y="58"/>
                  </a:lnTo>
                  <a:lnTo>
                    <a:pt x="117" y="58"/>
                  </a:lnTo>
                  <a:cubicBezTo>
                    <a:pt x="117" y="91"/>
                    <a:pt x="91" y="117"/>
                    <a:pt x="58" y="117"/>
                  </a:cubicBezTo>
                  <a:lnTo>
                    <a:pt x="58" y="117"/>
                  </a:lnTo>
                  <a:cubicBezTo>
                    <a:pt x="26" y="117"/>
                    <a:pt x="0" y="91"/>
                    <a:pt x="0" y="58"/>
                  </a:cubicBezTo>
                  <a:lnTo>
                    <a:pt x="0" y="58"/>
                  </a:lnTo>
                  <a:close/>
                </a:path>
              </a:pathLst>
            </a:custGeom>
            <a:solidFill>
              <a:srgbClr val="0084FF">
                <a:alpha val="6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7" name="path"/>
            <p:cNvSpPr/>
            <p:nvPr/>
          </p:nvSpPr>
          <p:spPr>
            <a:xfrm>
              <a:off x="344804" y="370582"/>
              <a:ext cx="69238" cy="69238"/>
            </a:xfrm>
            <a:custGeom>
              <a:rect l="0" t="0" r="0" b="0"/>
              <a:pathLst>
                <a:path w="109" h="109">
                  <a:moveTo>
                    <a:pt x="0" y="54"/>
                  </a:moveTo>
                  <a:cubicBezTo>
                    <a:pt x="0" y="24"/>
                    <a:pt x="24" y="0"/>
                    <a:pt x="54" y="0"/>
                  </a:cubicBezTo>
                  <a:lnTo>
                    <a:pt x="54" y="0"/>
                  </a:lnTo>
                  <a:lnTo>
                    <a:pt x="54" y="0"/>
                  </a:lnTo>
                  <a:lnTo>
                    <a:pt x="54" y="0"/>
                  </a:lnTo>
                  <a:cubicBezTo>
                    <a:pt x="84" y="0"/>
                    <a:pt x="109" y="24"/>
                    <a:pt x="109" y="54"/>
                  </a:cubicBezTo>
                  <a:lnTo>
                    <a:pt x="109" y="54"/>
                  </a:lnTo>
                  <a:cubicBezTo>
                    <a:pt x="109" y="54"/>
                    <a:pt x="109" y="54"/>
                    <a:pt x="109" y="54"/>
                  </a:cubicBezTo>
                  <a:lnTo>
                    <a:pt x="109" y="54"/>
                  </a:lnTo>
                  <a:lnTo>
                    <a:pt x="109" y="54"/>
                  </a:lnTo>
                  <a:lnTo>
                    <a:pt x="109" y="54"/>
                  </a:lnTo>
                  <a:cubicBezTo>
                    <a:pt x="109" y="84"/>
                    <a:pt x="84" y="109"/>
                    <a:pt x="54" y="109"/>
                  </a:cubicBezTo>
                  <a:lnTo>
                    <a:pt x="54" y="109"/>
                  </a:lnTo>
                  <a:lnTo>
                    <a:pt x="54" y="109"/>
                  </a:lnTo>
                  <a:lnTo>
                    <a:pt x="54" y="109"/>
                  </a:lnTo>
                  <a:cubicBezTo>
                    <a:pt x="24" y="109"/>
                    <a:pt x="0" y="84"/>
                    <a:pt x="0" y="54"/>
                  </a:cubicBezTo>
                  <a:lnTo>
                    <a:pt x="0" y="54"/>
                  </a:lnTo>
                  <a:close/>
                </a:path>
              </a:pathLst>
            </a:custGeom>
            <a:solidFill>
              <a:srgbClr val="0084FF">
                <a:alpha val="4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38" name="path"/>
            <p:cNvSpPr/>
            <p:nvPr/>
          </p:nvSpPr>
          <p:spPr>
            <a:xfrm>
              <a:off x="449981" y="366449"/>
              <a:ext cx="65594" cy="65594"/>
            </a:xfrm>
            <a:custGeom>
              <a:rect l="0" t="0" r="0" b="0"/>
              <a:pathLst>
                <a:path w="103" h="103">
                  <a:moveTo>
                    <a:pt x="0" y="51"/>
                  </a:moveTo>
                  <a:cubicBezTo>
                    <a:pt x="0" y="23"/>
                    <a:pt x="23" y="0"/>
                    <a:pt x="51" y="0"/>
                  </a:cubicBezTo>
                  <a:lnTo>
                    <a:pt x="51" y="0"/>
                  </a:lnTo>
                  <a:lnTo>
                    <a:pt x="51" y="0"/>
                  </a:lnTo>
                  <a:lnTo>
                    <a:pt x="51" y="0"/>
                  </a:lnTo>
                  <a:cubicBezTo>
                    <a:pt x="80" y="0"/>
                    <a:pt x="103" y="23"/>
                    <a:pt x="103" y="51"/>
                  </a:cubicBezTo>
                  <a:lnTo>
                    <a:pt x="103" y="51"/>
                  </a:lnTo>
                  <a:cubicBezTo>
                    <a:pt x="103" y="51"/>
                    <a:pt x="103" y="51"/>
                    <a:pt x="103" y="51"/>
                  </a:cubicBezTo>
                  <a:lnTo>
                    <a:pt x="103" y="51"/>
                  </a:lnTo>
                  <a:lnTo>
                    <a:pt x="103" y="51"/>
                  </a:lnTo>
                  <a:lnTo>
                    <a:pt x="103" y="51"/>
                  </a:lnTo>
                  <a:cubicBezTo>
                    <a:pt x="103" y="80"/>
                    <a:pt x="80" y="103"/>
                    <a:pt x="51" y="103"/>
                  </a:cubicBezTo>
                  <a:lnTo>
                    <a:pt x="51" y="103"/>
                  </a:lnTo>
                  <a:lnTo>
                    <a:pt x="51" y="103"/>
                  </a:lnTo>
                  <a:lnTo>
                    <a:pt x="51" y="103"/>
                  </a:lnTo>
                  <a:cubicBezTo>
                    <a:pt x="23" y="103"/>
                    <a:pt x="0" y="80"/>
                    <a:pt x="0" y="51"/>
                  </a:cubicBezTo>
                  <a:lnTo>
                    <a:pt x="0" y="51"/>
                  </a:lnTo>
                  <a:close/>
                </a:path>
              </a:pathLst>
            </a:custGeom>
            <a:solidFill>
              <a:srgbClr val="0084FF">
                <a:alpha val="2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58" name="group 58"/>
          <p:cNvGrpSpPr/>
          <p:nvPr/>
        </p:nvGrpSpPr>
        <p:grpSpPr>
          <a:xfrm rot="21600000">
            <a:off x="4935910" y="1819580"/>
            <a:ext cx="993757" cy="993757"/>
            <a:chExt cx="993757" cy="993757"/>
          </a:xfrm>
        </p:grpSpPr>
        <p:sp>
          <p:nvSpPr>
            <p:cNvPr id="239" name="path"/>
            <p:cNvSpPr/>
            <p:nvPr/>
          </p:nvSpPr>
          <p:spPr>
            <a:xfrm>
              <a:off x="0" y="0"/>
              <a:ext cx="993757" cy="993757"/>
            </a:xfrm>
            <a:custGeom>
              <a:rect l="0" t="0" r="0" b="0"/>
              <a:pathLst>
                <a:path w="1564" h="1564">
                  <a:moveTo>
                    <a:pt x="0" y="782"/>
                  </a:moveTo>
                  <a:cubicBezTo>
                    <a:pt x="0" y="350"/>
                    <a:pt x="350" y="0"/>
                    <a:pt x="782" y="0"/>
                  </a:cubicBezTo>
                  <a:lnTo>
                    <a:pt x="782" y="0"/>
                  </a:lnTo>
                  <a:lnTo>
                    <a:pt x="782" y="0"/>
                  </a:lnTo>
                  <a:lnTo>
                    <a:pt x="782" y="0"/>
                  </a:lnTo>
                  <a:cubicBezTo>
                    <a:pt x="1214" y="0"/>
                    <a:pt x="1564" y="350"/>
                    <a:pt x="1564" y="782"/>
                  </a:cubicBezTo>
                  <a:lnTo>
                    <a:pt x="1564" y="782"/>
                  </a:lnTo>
                  <a:cubicBezTo>
                    <a:pt x="1564" y="782"/>
                    <a:pt x="1564" y="782"/>
                    <a:pt x="1564" y="782"/>
                  </a:cubicBezTo>
                  <a:lnTo>
                    <a:pt x="1564" y="782"/>
                  </a:lnTo>
                  <a:lnTo>
                    <a:pt x="1564" y="782"/>
                  </a:lnTo>
                  <a:lnTo>
                    <a:pt x="1564" y="782"/>
                  </a:lnTo>
                  <a:cubicBezTo>
                    <a:pt x="1564" y="1214"/>
                    <a:pt x="1214" y="1564"/>
                    <a:pt x="782" y="1564"/>
                  </a:cubicBezTo>
                  <a:lnTo>
                    <a:pt x="782" y="1564"/>
                  </a:lnTo>
                  <a:lnTo>
                    <a:pt x="782" y="1564"/>
                  </a:lnTo>
                  <a:lnTo>
                    <a:pt x="782" y="1564"/>
                  </a:lnTo>
                  <a:cubicBezTo>
                    <a:pt x="350" y="1564"/>
                    <a:pt x="0" y="1214"/>
                    <a:pt x="0" y="782"/>
                  </a:cubicBezTo>
                  <a:lnTo>
                    <a:pt x="0" y="782"/>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40" name="textbox 240"/>
            <p:cNvSpPr/>
            <p:nvPr/>
          </p:nvSpPr>
          <p:spPr>
            <a:xfrm>
              <a:off x="-12700" y="-12700"/>
              <a:ext cx="1019175" cy="10858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31000"/>
                </a:lnSpc>
              </a:pPr>
              <a:endParaRPr lang="Arial" altLang="Arial" sz="1000"/>
            </a:p>
            <a:p>
              <a:pPr algn="l" rtl="0" eaLnBrk="0">
                <a:lnSpc>
                  <a:spcPct val="131000"/>
                </a:lnSpc>
              </a:pPr>
              <a:endParaRPr lang="Arial" altLang="Arial" sz="1000"/>
            </a:p>
            <a:p>
              <a:pPr marL="357428" algn="l" rtl="0" eaLnBrk="0">
                <a:lnSpc>
                  <a:spcPct val="86000"/>
                </a:lnSpc>
                <a:spcBef>
                  <a:spcPts val="6"/>
                </a:spcBef>
              </a:pPr>
              <a:r>
                <a:rPr sz="2300" spc="40">
                  <a:ln w="6350" cap="flat" cmpd="sng">
                    <a:solidFill>
                      <a:srgbClr val="000000">
                        <a:alpha val="100000"/>
                      </a:srgbClr>
                    </a:solidFill>
                    <a:miter lim="0"/>
                  </a:ln>
                  <a:solidFill>
                    <a:srgbClr val="FFFFFF">
                      <a:alpha val="100000"/>
                    </a:srgbClr>
                  </a:solidFill>
                  <a:latin typeface="Microsoft YaHei"/>
                  <a:ea typeface="Microsoft YaHei"/>
                  <a:cs typeface="Microsoft YaHei"/>
                </a:rPr>
                <a:t>0</a:t>
              </a:r>
              <a:r>
                <a:rPr sz="2300" spc="30">
                  <a:ln w="6350" cap="flat" cmpd="sng">
                    <a:solidFill>
                      <a:srgbClr val="000000">
                        <a:alpha val="100000"/>
                      </a:srgbClr>
                    </a:solidFill>
                    <a:miter lim="0"/>
                  </a:ln>
                  <a:solidFill>
                    <a:srgbClr val="FFFFFF">
                      <a:alpha val="100000"/>
                    </a:srgbClr>
                  </a:solidFill>
                  <a:latin typeface="Microsoft YaHei"/>
                  <a:ea typeface="Microsoft YaHei"/>
                  <a:cs typeface="Microsoft YaHei"/>
                </a:rPr>
                <a:t>1</a:t>
              </a:r>
              <a:endParaRPr lang="Microsoft YaHei" altLang="Microsoft YaHei" sz="2300"/>
            </a:p>
          </p:txBody>
        </p:sp>
      </p:grpSp>
      <p:grpSp>
        <p:nvGrpSpPr>
          <p:cNvPr id="60" name="group 60"/>
          <p:cNvGrpSpPr/>
          <p:nvPr/>
        </p:nvGrpSpPr>
        <p:grpSpPr>
          <a:xfrm rot="21600000">
            <a:off x="4935910" y="3457770"/>
            <a:ext cx="993757" cy="993757"/>
            <a:chExt cx="993757" cy="993757"/>
          </a:xfrm>
        </p:grpSpPr>
        <p:sp>
          <p:nvSpPr>
            <p:cNvPr id="241" name="path"/>
            <p:cNvSpPr/>
            <p:nvPr/>
          </p:nvSpPr>
          <p:spPr>
            <a:xfrm>
              <a:off x="0" y="0"/>
              <a:ext cx="993757" cy="993757"/>
            </a:xfrm>
            <a:custGeom>
              <a:rect l="0" t="0" r="0" b="0"/>
              <a:pathLst>
                <a:path w="1564" h="1564">
                  <a:moveTo>
                    <a:pt x="0" y="782"/>
                  </a:moveTo>
                  <a:cubicBezTo>
                    <a:pt x="0" y="350"/>
                    <a:pt x="350" y="0"/>
                    <a:pt x="782" y="0"/>
                  </a:cubicBezTo>
                  <a:lnTo>
                    <a:pt x="782" y="0"/>
                  </a:lnTo>
                  <a:lnTo>
                    <a:pt x="782" y="0"/>
                  </a:lnTo>
                  <a:lnTo>
                    <a:pt x="782" y="0"/>
                  </a:lnTo>
                  <a:cubicBezTo>
                    <a:pt x="1214" y="0"/>
                    <a:pt x="1564" y="350"/>
                    <a:pt x="1564" y="782"/>
                  </a:cubicBezTo>
                  <a:lnTo>
                    <a:pt x="1564" y="782"/>
                  </a:lnTo>
                  <a:cubicBezTo>
                    <a:pt x="1564" y="782"/>
                    <a:pt x="1564" y="782"/>
                    <a:pt x="1564" y="782"/>
                  </a:cubicBezTo>
                  <a:lnTo>
                    <a:pt x="1564" y="782"/>
                  </a:lnTo>
                  <a:lnTo>
                    <a:pt x="1564" y="782"/>
                  </a:lnTo>
                  <a:lnTo>
                    <a:pt x="1564" y="782"/>
                  </a:lnTo>
                  <a:cubicBezTo>
                    <a:pt x="1564" y="1214"/>
                    <a:pt x="1214" y="1564"/>
                    <a:pt x="782" y="1564"/>
                  </a:cubicBezTo>
                  <a:lnTo>
                    <a:pt x="782" y="1564"/>
                  </a:lnTo>
                  <a:lnTo>
                    <a:pt x="782" y="1564"/>
                  </a:lnTo>
                  <a:lnTo>
                    <a:pt x="782" y="1564"/>
                  </a:lnTo>
                  <a:cubicBezTo>
                    <a:pt x="350" y="1564"/>
                    <a:pt x="0" y="1214"/>
                    <a:pt x="0" y="782"/>
                  </a:cubicBezTo>
                  <a:lnTo>
                    <a:pt x="0" y="782"/>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42" name="textbox 242"/>
            <p:cNvSpPr/>
            <p:nvPr/>
          </p:nvSpPr>
          <p:spPr>
            <a:xfrm>
              <a:off x="-12700" y="-12700"/>
              <a:ext cx="1019175" cy="10858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29000"/>
                </a:lnSpc>
              </a:pPr>
              <a:endParaRPr lang="Arial" altLang="Arial" sz="1000"/>
            </a:p>
            <a:p>
              <a:pPr algn="l" rtl="0" eaLnBrk="0">
                <a:lnSpc>
                  <a:spcPct val="130000"/>
                </a:lnSpc>
              </a:pPr>
              <a:endParaRPr lang="Arial" altLang="Arial" sz="1000"/>
            </a:p>
            <a:p>
              <a:pPr marL="357428" algn="l" rtl="0" eaLnBrk="0">
                <a:lnSpc>
                  <a:spcPct val="86000"/>
                </a:lnSpc>
                <a:spcBef>
                  <a:spcPts val="3"/>
                </a:spcBef>
              </a:pPr>
              <a:r>
                <a:rPr sz="2300" spc="40">
                  <a:ln w="6350" cap="flat" cmpd="sng">
                    <a:solidFill>
                      <a:srgbClr val="000000">
                        <a:alpha val="100000"/>
                      </a:srgbClr>
                    </a:solidFill>
                    <a:miter lim="0"/>
                  </a:ln>
                  <a:solidFill>
                    <a:srgbClr val="FFFFFF">
                      <a:alpha val="100000"/>
                    </a:srgbClr>
                  </a:solidFill>
                  <a:latin typeface="Microsoft YaHei"/>
                  <a:ea typeface="Microsoft YaHei"/>
                  <a:cs typeface="Microsoft YaHei"/>
                </a:rPr>
                <a:t>0</a:t>
              </a:r>
              <a:r>
                <a:rPr sz="2300" spc="30">
                  <a:ln w="6350" cap="flat" cmpd="sng">
                    <a:solidFill>
                      <a:srgbClr val="000000">
                        <a:alpha val="100000"/>
                      </a:srgbClr>
                    </a:solidFill>
                    <a:miter lim="0"/>
                  </a:ln>
                  <a:solidFill>
                    <a:srgbClr val="FFFFFF">
                      <a:alpha val="100000"/>
                    </a:srgbClr>
                  </a:solidFill>
                  <a:latin typeface="Microsoft YaHei"/>
                  <a:ea typeface="Microsoft YaHei"/>
                  <a:cs typeface="Microsoft YaHei"/>
                </a:rPr>
                <a:t>2</a:t>
              </a:r>
              <a:endParaRPr lang="Microsoft YaHei" altLang="Microsoft YaHei" sz="2300"/>
            </a:p>
          </p:txBody>
        </p:sp>
      </p:grpSp>
      <p:grpSp>
        <p:nvGrpSpPr>
          <p:cNvPr id="62" name="group 62"/>
          <p:cNvGrpSpPr/>
          <p:nvPr/>
        </p:nvGrpSpPr>
        <p:grpSpPr>
          <a:xfrm rot="21600000">
            <a:off x="4935910" y="5095960"/>
            <a:ext cx="993757" cy="993757"/>
            <a:chExt cx="993757" cy="993757"/>
          </a:xfrm>
        </p:grpSpPr>
        <p:sp>
          <p:nvSpPr>
            <p:cNvPr id="243" name="path"/>
            <p:cNvSpPr/>
            <p:nvPr/>
          </p:nvSpPr>
          <p:spPr>
            <a:xfrm>
              <a:off x="0" y="0"/>
              <a:ext cx="993757" cy="993757"/>
            </a:xfrm>
            <a:custGeom>
              <a:rect l="0" t="0" r="0" b="0"/>
              <a:pathLst>
                <a:path w="1564" h="1564">
                  <a:moveTo>
                    <a:pt x="0" y="782"/>
                  </a:moveTo>
                  <a:cubicBezTo>
                    <a:pt x="0" y="350"/>
                    <a:pt x="350" y="0"/>
                    <a:pt x="782" y="0"/>
                  </a:cubicBezTo>
                  <a:lnTo>
                    <a:pt x="782" y="0"/>
                  </a:lnTo>
                  <a:lnTo>
                    <a:pt x="782" y="0"/>
                  </a:lnTo>
                  <a:lnTo>
                    <a:pt x="782" y="0"/>
                  </a:lnTo>
                  <a:cubicBezTo>
                    <a:pt x="1214" y="0"/>
                    <a:pt x="1564" y="350"/>
                    <a:pt x="1564" y="782"/>
                  </a:cubicBezTo>
                  <a:lnTo>
                    <a:pt x="1564" y="782"/>
                  </a:lnTo>
                  <a:cubicBezTo>
                    <a:pt x="1564" y="782"/>
                    <a:pt x="1564" y="782"/>
                    <a:pt x="1564" y="782"/>
                  </a:cubicBezTo>
                  <a:lnTo>
                    <a:pt x="1564" y="782"/>
                  </a:lnTo>
                  <a:lnTo>
                    <a:pt x="1564" y="782"/>
                  </a:lnTo>
                  <a:lnTo>
                    <a:pt x="1564" y="782"/>
                  </a:lnTo>
                  <a:cubicBezTo>
                    <a:pt x="1564" y="1214"/>
                    <a:pt x="1214" y="1564"/>
                    <a:pt x="782" y="1564"/>
                  </a:cubicBezTo>
                  <a:lnTo>
                    <a:pt x="782" y="1564"/>
                  </a:lnTo>
                  <a:lnTo>
                    <a:pt x="782" y="1564"/>
                  </a:lnTo>
                  <a:lnTo>
                    <a:pt x="782" y="1564"/>
                  </a:lnTo>
                  <a:cubicBezTo>
                    <a:pt x="350" y="1564"/>
                    <a:pt x="0" y="1214"/>
                    <a:pt x="0" y="782"/>
                  </a:cubicBezTo>
                  <a:lnTo>
                    <a:pt x="0" y="782"/>
                  </a:lnTo>
                  <a:close/>
                </a:path>
              </a:pathLst>
            </a:custGeom>
            <a:solidFill>
              <a:srgbClr val="0084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44" name="textbox 244"/>
            <p:cNvSpPr/>
            <p:nvPr/>
          </p:nvSpPr>
          <p:spPr>
            <a:xfrm>
              <a:off x="-12700" y="-12700"/>
              <a:ext cx="1019175" cy="10858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29000"/>
                </a:lnSpc>
              </a:pPr>
              <a:endParaRPr lang="Arial" altLang="Arial" sz="1000"/>
            </a:p>
            <a:p>
              <a:pPr algn="l" rtl="0" eaLnBrk="0">
                <a:lnSpc>
                  <a:spcPct val="130000"/>
                </a:lnSpc>
              </a:pPr>
              <a:endParaRPr lang="Arial" altLang="Arial" sz="1000"/>
            </a:p>
            <a:p>
              <a:pPr marL="357428" algn="l" rtl="0" eaLnBrk="0">
                <a:lnSpc>
                  <a:spcPct val="86000"/>
                </a:lnSpc>
                <a:spcBef>
                  <a:spcPts val="3"/>
                </a:spcBef>
              </a:pPr>
              <a:r>
                <a:rPr sz="2300" spc="40">
                  <a:ln w="6350" cap="flat" cmpd="sng">
                    <a:solidFill>
                      <a:srgbClr val="000000">
                        <a:alpha val="100000"/>
                      </a:srgbClr>
                    </a:solidFill>
                    <a:miter lim="0"/>
                  </a:ln>
                  <a:solidFill>
                    <a:srgbClr val="FFFFFF">
                      <a:alpha val="100000"/>
                    </a:srgbClr>
                  </a:solidFill>
                  <a:latin typeface="Microsoft YaHei"/>
                  <a:ea typeface="Microsoft YaHei"/>
                  <a:cs typeface="Microsoft YaHei"/>
                </a:rPr>
                <a:t>0</a:t>
              </a:r>
              <a:r>
                <a:rPr sz="2300" spc="30">
                  <a:ln w="6350" cap="flat" cmpd="sng">
                    <a:solidFill>
                      <a:srgbClr val="000000">
                        <a:alpha val="100000"/>
                      </a:srgbClr>
                    </a:solidFill>
                    <a:miter lim="0"/>
                  </a:ln>
                  <a:solidFill>
                    <a:srgbClr val="FFFFFF">
                      <a:alpha val="100000"/>
                    </a:srgbClr>
                  </a:solidFill>
                  <a:latin typeface="Microsoft YaHei"/>
                  <a:ea typeface="Microsoft YaHei"/>
                  <a:cs typeface="Microsoft YaHei"/>
                </a:rPr>
                <a:t>3</a:t>
              </a:r>
              <a:endParaRPr lang="Microsoft YaHei" altLang="Microsoft YaHei" sz="2300"/>
            </a:p>
          </p:txBody>
        </p:sp>
      </p:grpSp>
      <p:sp>
        <p:nvSpPr>
          <p:cNvPr id="245" name="textbox 245"/>
          <p:cNvSpPr/>
          <p:nvPr/>
        </p:nvSpPr>
        <p:spPr>
          <a:xfrm>
            <a:off x="6186512" y="3410063"/>
            <a:ext cx="1656714" cy="2476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140"/>
              </a:lnSpc>
            </a:pPr>
            <a:endParaRPr lang="Arial" altLang="Arial" sz="100"/>
          </a:p>
          <a:p>
            <a:pPr marL="12700" algn="l" rtl="0" eaLnBrk="0">
              <a:lnSpc>
                <a:spcPct val="91000"/>
              </a:lnSpc>
            </a:pPr>
            <a:r>
              <a:rPr sz="1600" spc="10">
                <a:ln w="3175" cap="flat" cmpd="sng">
                  <a:solidFill>
                    <a:srgbClr val="000000">
                      <a:alpha val="100000"/>
                    </a:srgbClr>
                  </a:solidFill>
                  <a:miter lim="0"/>
                </a:ln>
                <a:solidFill>
                  <a:srgbClr val="0084FF">
                    <a:alpha val="100000"/>
                  </a:srgbClr>
                </a:solidFill>
                <a:latin typeface="Microsoft YaHei"/>
                <a:ea typeface="Microsoft YaHei"/>
                <a:cs typeface="Microsoft YaHei"/>
              </a:rPr>
              <a:t>硬度与密</a:t>
            </a:r>
            <a:r>
              <a:rPr sz="1600" spc="0">
                <a:ln w="3175" cap="flat" cmpd="sng">
                  <a:solidFill>
                    <a:srgbClr val="000000">
                      <a:alpha val="100000"/>
                    </a:srgbClr>
                  </a:solidFill>
                  <a:miter lim="0"/>
                </a:ln>
                <a:solidFill>
                  <a:srgbClr val="0084FF">
                    <a:alpha val="100000"/>
                  </a:srgbClr>
                </a:solidFill>
                <a:latin typeface="Microsoft YaHei"/>
                <a:ea typeface="Microsoft YaHei"/>
                <a:cs typeface="Microsoft YaHei"/>
              </a:rPr>
              <a:t>度关系图</a:t>
            </a:r>
            <a:endParaRPr lang="Microsoft YaHei" altLang="Microsoft YaHei" sz="1600"/>
          </a:p>
        </p:txBody>
      </p:sp>
      <p:sp>
        <p:nvSpPr>
          <p:cNvPr id="246" name="textbox 246"/>
          <p:cNvSpPr/>
          <p:nvPr/>
        </p:nvSpPr>
        <p:spPr>
          <a:xfrm>
            <a:off x="6188552" y="1760701"/>
            <a:ext cx="1450339" cy="2463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6072"/>
              </a:lnSpc>
            </a:pPr>
            <a:endParaRPr lang="Arial" altLang="Arial" sz="100"/>
          </a:p>
          <a:p>
            <a:pPr marL="12700" algn="l" rtl="0" eaLnBrk="0">
              <a:lnSpc>
                <a:spcPct val="91000"/>
              </a:lnSpc>
            </a:pPr>
            <a:r>
              <a:rPr sz="1600" spc="10">
                <a:ln w="3175" cap="flat" cmpd="sng">
                  <a:solidFill>
                    <a:srgbClr val="000000">
                      <a:alpha val="100000"/>
                    </a:srgbClr>
                  </a:solidFill>
                  <a:miter lim="0"/>
                </a:ln>
                <a:solidFill>
                  <a:srgbClr val="0084FF">
                    <a:alpha val="100000"/>
                  </a:srgbClr>
                </a:solidFill>
                <a:latin typeface="Microsoft YaHei"/>
                <a:ea typeface="Microsoft YaHei"/>
                <a:cs typeface="Microsoft YaHei"/>
              </a:rPr>
              <a:t>成</a:t>
            </a:r>
            <a:r>
              <a:rPr sz="1600" spc="0">
                <a:ln w="3175" cap="flat" cmpd="sng">
                  <a:solidFill>
                    <a:srgbClr val="000000">
                      <a:alpha val="100000"/>
                    </a:srgbClr>
                  </a:solidFill>
                  <a:miter lim="0"/>
                </a:ln>
                <a:solidFill>
                  <a:srgbClr val="0084FF">
                    <a:alpha val="100000"/>
                  </a:srgbClr>
                </a:solidFill>
                <a:latin typeface="Microsoft YaHei"/>
                <a:ea typeface="Microsoft YaHei"/>
                <a:cs typeface="Microsoft YaHei"/>
              </a:rPr>
              <a:t>分含量分布图</a:t>
            </a:r>
            <a:endParaRPr lang="Microsoft YaHei" altLang="Microsoft YaHei" sz="16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https://d.book118.com/127131135111006052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2024-09-26T02:18:16.352</cp:lastPrinted>
  <dcterms:created xsi:type="dcterms:W3CDTF">2024-09-25T18:18:16Z</dcterms:created>
  <dcterms:modified xsi:type="dcterms:W3CDTF">2024-09-25T18:18:17Z</dcterms:modified>
</cp:coreProperties>
</file>