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4F2EA0A-6240-4591-AA3B-BE726F8B17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AA26808-C740-44FE-AD36-7CB31A3448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F4029B7-D533-44C8-BB35-86C16E4555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62B97E2-EB53-4705-937D-7A49158C5F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4727D27-FB12-4804-951D-25ECE6F798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1718D21-3471-44FA-9E6B-43A013518D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9B28996-F5FB-4430-B437-532C6F9F4B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32D664C-DDE5-4829-9EC3-77E6209493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C4EE0E2-A45E-4379-82FB-8278147BFF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4D4B64A-B83A-4B53-9788-002B097B64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AD154E4-AECF-450C-A13C-D75A9EE7DE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Relationship Id="rId4" Type="http://schemas.openxmlformats.org/officeDocument/2006/relationships/image" Target="../media/image3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10.jpeg" /><Relationship Id="rId6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2713201504300603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315495" y="927427"/>
            <a:ext cx="812800" cy="73152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2657183">
            <a:off x="7142739" y="769563"/>
            <a:ext cx="642029" cy="542157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2685974">
            <a:off x="6633365" y="506931"/>
            <a:ext cx="340936" cy="340936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685974">
            <a:off x="7446339" y="236818"/>
            <a:ext cx="165275" cy="165275"/>
          </a:xfrm>
          <a:prstGeom prst="rect">
            <a:avLst/>
          </a:prstGeom>
          <a:solidFill>
            <a:schemeClr val="accent1">
              <a:lumMod val="20000"/>
              <a:lumOff val="80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2685974">
            <a:off x="11517212" y="2896896"/>
            <a:ext cx="165275" cy="165275"/>
          </a:xfrm>
          <a:prstGeom prst="rect">
            <a:avLst/>
          </a:prstGeom>
          <a:solidFill>
            <a:schemeClr val="accent1">
              <a:lumMod val="20000"/>
              <a:lumOff val="80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 rot="2685974">
            <a:off x="6777271" y="3320747"/>
            <a:ext cx="165275" cy="165275"/>
          </a:xfrm>
          <a:prstGeom prst="rect">
            <a:avLst/>
          </a:prstGeom>
          <a:solidFill>
            <a:schemeClr val="accent1">
              <a:lumMod val="20000"/>
              <a:lumOff val="80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flipH="1">
            <a:off x="8211116" y="641491"/>
            <a:ext cx="3983355" cy="5732145"/>
          </a:xfrm>
          <a:prstGeom prst="rect">
            <a:avLst/>
          </a:prstGeom>
        </p:spPr>
      </p:pic>
      <p:sp>
        <p:nvSpPr>
          <p:cNvPr id="9" name="AutoShape 9"/>
          <p:cNvSpPr/>
          <p:nvPr/>
        </p:nvSpPr>
        <p:spPr>
          <a:xfrm rot="2657183">
            <a:off x="11213724" y="770198"/>
            <a:ext cx="642029" cy="542157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2685974">
            <a:off x="10704350" y="507566"/>
            <a:ext cx="340936" cy="340936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 rot="2685974">
            <a:off x="11517324" y="237453"/>
            <a:ext cx="165275" cy="165275"/>
          </a:xfrm>
          <a:prstGeom prst="rect">
            <a:avLst/>
          </a:prstGeom>
          <a:solidFill>
            <a:schemeClr val="accent1">
              <a:lumMod val="20000"/>
              <a:lumOff val="80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-704" y="6381115"/>
            <a:ext cx="12195175" cy="47688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2004898" y="5075611"/>
            <a:ext cx="2468880" cy="396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150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汇报人：&lt;XXX&gt;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60192" y="5075611"/>
            <a:ext cx="2468880" cy="396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150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2024-01-04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931384" y="1759797"/>
            <a:ext cx="7657616" cy="275096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57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医疗保险基础知识培训总结报告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3513434" y="7029364"/>
            <a:ext cx="834390" cy="354330"/>
          </a:xfrm>
          <a:prstGeom prst="rect">
            <a:avLst/>
          </a:prstGeom>
        </p:spPr>
        <p:txBody>
          <a:bodyPr vert="horz" wrap="non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704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延时符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-704" y="6381115"/>
            <a:ext cx="12195175" cy="476885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742202" y="3100183"/>
            <a:ext cx="3335655" cy="6248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724">
                <a:solidFill>
                  <a:schemeClr val="accent1"/>
                </a:solidFill>
                <a:latin typeface="微软雅黑"/>
                <a:ea typeface="微软雅黑"/>
                <a:cs typeface="微软雅黑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742202" y="2288631"/>
            <a:ext cx="3335655" cy="10058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800" b="1">
                <a:solidFill>
                  <a:schemeClr val="accent1"/>
                </a:solidFill>
                <a:latin typeface="微软雅黑"/>
                <a:ea typeface="微软雅黑"/>
                <a:cs typeface="微软雅黑"/>
              </a:rPr>
              <a:t>目录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912220" y="714964"/>
            <a:ext cx="5606620" cy="4770438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培训背景与目标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培训内容与方法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培训效果评估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培训反馈与改进建议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578735" y="1598295"/>
            <a:ext cx="7034530" cy="3661410"/>
          </a:xfrm>
          <a:prstGeom prst="rect">
            <a:avLst/>
          </a:prstGeom>
          <a:ln w="571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270600" y="1598295"/>
            <a:ext cx="3650800" cy="114022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3513434" y="7029364"/>
            <a:ext cx="834390" cy="354330"/>
          </a:xfrm>
          <a:prstGeom prst="rect">
            <a:avLst/>
          </a:prstGeom>
        </p:spPr>
        <p:txBody>
          <a:bodyPr vert="horz" wrap="non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704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延时符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4023413" y="1756561"/>
            <a:ext cx="4145173" cy="823690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996924" y="3138126"/>
            <a:ext cx="6198152" cy="1708246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培训背景与目标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0750" r="10750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提高员工福利保障水平的需要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通过培训让员工更好地了解医疗保险政策，有助于提高员工福利保障水平，增强员工对企业的归属感和忠诚度。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社会对医疗保险的关注度不断提高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随着社会的发展和人民生活水平的提高，医疗保险作为一项基本社会保障制度，越来越受到广大民众的关注和重视。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员工对医疗保险知识需求的增加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企业员工对于自身医疗保障权益的关注度也在不断提高，对于医疗保险知识的学习需求也日益增强。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培训背景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1875" r="21875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增强员工对医疗保险政策的理解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通过培训使员工能够全面了解国家及地方医疗保险政策，提高员工的政策认知水平。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提高员工医疗报销意识和实操能力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让员工了解医疗报销流程、所需材料及注意事项等，提高员工的报销意识和实操能力。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促进企业福利保障体系完善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通过培训反馈和建议，不断完善企业福利保障体系，提高员工满意度和幸福感。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TextBox 42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培训目标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578735" y="1598295"/>
            <a:ext cx="7034530" cy="3661410"/>
          </a:xfrm>
          <a:prstGeom prst="rect">
            <a:avLst/>
          </a:prstGeom>
          <a:ln w="571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270600" y="1598295"/>
            <a:ext cx="3650800" cy="114022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3513434" y="7029364"/>
            <a:ext cx="834390" cy="354330"/>
          </a:xfrm>
          <a:prstGeom prst="rect">
            <a:avLst/>
          </a:prstGeom>
        </p:spPr>
        <p:txBody>
          <a:bodyPr vert="horz" wrap="non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704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延时符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4023413" y="1756561"/>
            <a:ext cx="4145173" cy="823690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996924" y="3138126"/>
            <a:ext cx="6198152" cy="1708246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培训内容与方法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3535" r="13535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详细解释了医疗保险的定义、种类、功能和作用，帮助学员明确医疗保险在社会保障体系中的重要地位。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医疗保险基本概念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对国家及地方现行医疗保险政策、法规进行解读，使学员了解政策变化和法规要求。</a:t>
            </a:r>
          </a:p>
        </p:txBody>
      </p:sp>
      <p:sp>
        <p:nvSpPr>
          <p:cNvPr id="9" name="AutoShape 9"/>
          <p:cNvSpPr/>
          <p:nvPr/>
        </p:nvSpPr>
        <p:spPr>
          <a:xfrm>
            <a:off x="4854091" y="1391888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343439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903474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保险政策与法规</a:t>
            </a:r>
          </a:p>
        </p:txBody>
      </p:sp>
      <p:sp>
        <p:nvSpPr>
          <p:cNvPr id="13" name="AutoShape 13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教授医疗保险的参保登记、费用缴纳、报销流程等实际操作知识，提高学员在实际工作中的操作能力。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TextBox 17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保险实务操作</a:t>
            </a:r>
          </a:p>
        </p:txBody>
      </p:sp>
      <p:sp>
        <p:nvSpPr>
          <p:cNvPr id="18" name="AutoShape 18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讲解医疗保险欺诈的常见形式和防范方法，增强学员的风险意识和防范能力。</a:t>
            </a:r>
          </a:p>
        </p:txBody>
      </p:sp>
      <p:sp>
        <p:nvSpPr>
          <p:cNvPr id="21" name="AutoShape 21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TextBox 22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保险欺诈与防范</a:t>
            </a:r>
          </a:p>
        </p:txBody>
      </p:sp>
      <p:sp>
        <p:nvSpPr>
          <p:cNvPr id="23" name="AutoShape 23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培训内容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4875" r="14875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484" r="484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87" r="3087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3174" r="3174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6416218" y="3460761"/>
            <a:ext cx="2285143" cy="745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416218" y="4197615"/>
            <a:ext cx="2288381" cy="2112169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3571418" y="3460761"/>
            <a:ext cx="2285429" cy="852159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571418" y="4206759"/>
            <a:ext cx="2288096" cy="2103025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265251" y="3460761"/>
            <a:ext cx="2286000" cy="745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265251" y="4204473"/>
            <a:ext cx="2286000" cy="2105311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05451" y="3460761"/>
            <a:ext cx="2286000" cy="88392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705451" y="4206759"/>
            <a:ext cx="2286000" cy="2103025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培训方法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56455" y="4477571"/>
            <a:ext cx="2164942" cy="155225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通过讲解、案例分析等方式，使学员全面掌握医疗保险基础知识。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3628568" y="4477571"/>
            <a:ext cx="2164942" cy="155225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鼓励学员提问、分享经验，促进学员之间的交流与学习。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6466794" y="4477571"/>
            <a:ext cx="2164942" cy="155225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通过模拟实际工作场景，让学员亲自动手操作，加深理解和记忆。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9318371" y="4477571"/>
            <a:ext cx="2164942" cy="155225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邀请行业专家进行专题授课，拓宽学员的知识视野和思路。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705451" y="3588593"/>
            <a:ext cx="2267763" cy="49033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理论授课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3628568" y="3588593"/>
            <a:ext cx="2267763" cy="49033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互动讨论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6433598" y="3588593"/>
            <a:ext cx="2267763" cy="49033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模拟操作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9265251" y="3588593"/>
            <a:ext cx="2267763" cy="49033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专题讲座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578735" y="1598295"/>
            <a:ext cx="7034530" cy="3661410"/>
          </a:xfrm>
          <a:prstGeom prst="rect">
            <a:avLst/>
          </a:prstGeom>
          <a:ln w="571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270600" y="1598295"/>
            <a:ext cx="3650800" cy="114022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3513434" y="7029364"/>
            <a:ext cx="834390" cy="354330"/>
          </a:xfrm>
          <a:prstGeom prst="rect">
            <a:avLst/>
          </a:prstGeom>
        </p:spPr>
        <p:txBody>
          <a:bodyPr vert="horz" wrap="non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704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延时符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4023413" y="1756561"/>
            <a:ext cx="4145173" cy="823690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996924" y="3138126"/>
            <a:ext cx="6198152" cy="1708246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培训效果评估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t="116" b="116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3450" r="13450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通过发放问卷，了解学员对培训内容的掌握程度、对讲师的评价以及对培训组织的满意度。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问卷调查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对学员进行考试，评估其对医疗保险基础知识的掌握程度。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考试成绩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观察学员在实际操作中的表现，评估其是否能将所学知识运用到工作中。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实际操作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收集学员对培训的反馈意见，了解培训的优点和不足之处。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反馈意见</a:t>
            </a:r>
            <a:endParaRPr lang="en-US" sz="1100"/>
          </a:p>
        </p:txBody>
      </p:sp>
      <p:sp>
        <p:nvSpPr>
          <p:cNvPr id="22" name="AutoShape 22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TextBox 42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评估方法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https://d.book118.com/127132015043006030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68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6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2024-09-01T20:35:39.406</cp:lastPrinted>
  <dcterms:created xsi:type="dcterms:W3CDTF">2024-09-01T12:35:39Z</dcterms:created>
  <dcterms:modified xsi:type="dcterms:W3CDTF">2024-09-01T12:35:41Z</dcterms:modified>
</cp:coreProperties>
</file>