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525000" cy="53467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4ABF4D-65E0-4268-AEBA-CECC38D24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F01D51-BE03-4AD4-A786-2EE0E08221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5E7FF7-77B7-4787-A2F4-B49E47B0AA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CD4F8D-D062-451F-91B0-3633DD3346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94BAF6-5548-434F-8803-25B50983F5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04FEF4-A577-4A9F-A63B-86D0904F06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B593D8-17A5-4045-9920-8925F3965B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DB9582-3CF2-4E1D-9F0C-C1B184E734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161DDA-135D-45FD-A942-13547861DC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CEB189-D81F-4541-AD1C-8A1E3E1AA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0EA049-8894-41CC-8CF6-9CB95A2715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13216016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TextBox 2"/>
          <p:cNvSpPr txBox="1"/>
          <p:nvPr/>
        </p:nvSpPr>
        <p:spPr>
          <a:xfrm>
            <a:off x="1517867" y="1190099"/>
            <a:ext cx="6489266" cy="163443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000000"/>
                </a:solidFill>
                <a:latin typeface="Microsoft Yahei"/>
                <a:ea typeface="Microsoft Yahei"/>
                <a:cs typeface="Microsoft Yahei"/>
              </a:rPr>
              <a:t>成品油批发零售行业分析研究报告</a:t>
            </a:r>
          </a:p>
        </p:txBody>
      </p:sp>
      <p:sp>
        <p:nvSpPr>
          <p:cNvPr id="3" name="TextBox 3"/>
          <p:cNvSpPr txBox="1"/>
          <p:nvPr/>
        </p:nvSpPr>
        <p:spPr>
          <a:xfrm>
            <a:off x="3878321" y="3025687"/>
            <a:ext cx="1768358"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endParaRPr lang="en-US" sz="1575">
              <a:solidFill>
                <a:srgbClr val="000000"/>
              </a:solidFill>
              <a:latin typeface="Microsoft Yahei"/>
              <a:ea typeface="Microsoft Yahei"/>
              <a:cs typeface="Microsoft Yahei"/>
            </a:endParaRPr>
          </a:p>
        </p:txBody>
      </p:sp>
      <p:sp>
        <p:nvSpPr>
          <p:cNvPr id="4" name="TextBox 4"/>
          <p:cNvSpPr txBox="1"/>
          <p:nvPr/>
        </p:nvSpPr>
        <p:spPr>
          <a:xfrm>
            <a:off x="3354299" y="3397929"/>
            <a:ext cx="2816403"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r>
              <a:rPr lang="en-US" sz="1575">
                <a:solidFill>
                  <a:srgbClr val="000000"/>
                </a:solidFill>
                <a:latin typeface="Microsoft Yahei"/>
                <a:ea typeface="Microsoft Yahei"/>
                <a:cs typeface="Microsoft Yahei"/>
              </a:rPr>
              <a:t>2023-10-28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11261" y="0"/>
            <a:ext cx="3078497" cy="535781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1945863" y="-2054816"/>
            <a:ext cx="4305017" cy="4305017"/>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070470" y="-1193497"/>
            <a:ext cx="2554230" cy="2554230"/>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3754141" y="890588"/>
            <a:ext cx="5124450" cy="42100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75"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行业市场分析</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行业价值链分析</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行业风险与挑战</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行业未来发展预测</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结论与建议</a:t>
            </a:r>
          </a:p>
        </p:txBody>
      </p:sp>
      <p:sp>
        <p:nvSpPr>
          <p:cNvPr id="6" name="TextBox 6"/>
          <p:cNvSpPr txBox="1"/>
          <p:nvPr/>
        </p:nvSpPr>
        <p:spPr>
          <a:xfrm>
            <a:off x="6811833" y="4652963"/>
            <a:ext cx="3448050" cy="10382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375"/>
              </a:spcBef>
            </a:pPr>
            <a:r>
              <a:rPr lang="en-US" sz="4500"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12036" y="2782468"/>
            <a:ext cx="2833586" cy="2571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6000" b="1">
                <a:solidFill>
                  <a:srgbClr val="FFFFFF"/>
                </a:solidFill>
                <a:latin typeface="Microsoft Yahei"/>
                <a:ea typeface="Microsoft Yahei"/>
                <a:cs typeface="Microsoft Yahei"/>
              </a:rPr>
              <a:t>目</a:t>
            </a:r>
          </a:p>
          <a:p>
            <a:pPr algn="ctr">
              <a:lnSpc>
                <a:spcPct val="125000"/>
              </a:lnSpc>
            </a:pPr>
            <a:r>
              <a:rPr lang="en-US" sz="600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01</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行业概述</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1250" b="-31250"/>
          </a:stretch>
        </a:blipFill>
      </p:bgPr>
    </p:bg>
    <p:spTree>
      <p:nvGrpSpPr>
        <p:cNvPr id="1" name=""/>
        <p:cNvGrpSpPr/>
        <p:nvPr/>
      </p:nvGrpSpPr>
      <p:grpSpPr>
        <a:xfrm>
          <a:off x="0" y="0"/>
          <a:ext cx="0" cy="0"/>
        </a:xfrm>
      </p:grpSpPr>
      <p:sp>
        <p:nvSpPr>
          <p:cNvPr id="2" name="TextBox 2"/>
          <p:cNvSpPr txBox="1"/>
          <p:nvPr/>
        </p:nvSpPr>
        <p:spPr>
          <a:xfrm>
            <a:off x="596741" y="1105319"/>
            <a:ext cx="5262477"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定义</a:t>
            </a:r>
          </a:p>
        </p:txBody>
      </p:sp>
      <p:sp>
        <p:nvSpPr>
          <p:cNvPr id="3" name="TextBox 3"/>
          <p:cNvSpPr txBox="1"/>
          <p:nvPr/>
        </p:nvSpPr>
        <p:spPr>
          <a:xfrm>
            <a:off x="596741" y="1635662"/>
            <a:ext cx="5262477"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成品油批发零售行业是指涉及将成品油从生产商或进口商销售给消费者或其他零售商的商业活动。</a:t>
            </a:r>
          </a:p>
        </p:txBody>
      </p:sp>
      <p:sp>
        <p:nvSpPr>
          <p:cNvPr id="4" name="TextBox 4"/>
          <p:cNvSpPr txBox="1"/>
          <p:nvPr/>
        </p:nvSpPr>
        <p:spPr>
          <a:xfrm>
            <a:off x="538745" y="3085265"/>
            <a:ext cx="5100318" cy="68758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特点</a:t>
            </a:r>
          </a:p>
        </p:txBody>
      </p:sp>
      <p:sp>
        <p:nvSpPr>
          <p:cNvPr id="5" name="TextBox 5"/>
          <p:cNvSpPr txBox="1"/>
          <p:nvPr/>
        </p:nvSpPr>
        <p:spPr>
          <a:xfrm>
            <a:off x="538745" y="3629644"/>
            <a:ext cx="5320474"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成品油批发零售行业具有地域性和分散性，由于不同地区消费者的需求和偏好不同，因此该行业的市场细分非常复杂。此外，该行业还受到政府法规和政策的影响，例如石油价格的调控、环保要求等。</a:t>
            </a:r>
          </a:p>
        </p:txBody>
      </p:sp>
      <p:sp>
        <p:nvSpPr>
          <p:cNvPr id="6" name="AutoShape 6"/>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854864" y="671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成品油批发零售行业的定义与特点</a:t>
            </a:r>
          </a:p>
        </p:txBody>
      </p:sp>
      <p:sp>
        <p:nvSpPr>
          <p:cNvPr id="27" name="AutoShape 27"/>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0" name="Connector 30"/>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1688" r="21688"/>
          <a:stretch>
            <a:fillRect/>
          </a:stretch>
        </p:blipFill>
        <p:spPr>
          <a:xfrm>
            <a:off x="6096320" y="1015032"/>
            <a:ext cx="2874862" cy="3833150"/>
          </a:xfrm>
          <a:prstGeom prst="rect">
            <a:avLst/>
          </a:prstGeom>
        </p:spPr>
      </p:pic>
      <p:sp>
        <p:nvSpPr>
          <p:cNvPr id="32" name="AutoShape 32"/>
          <p:cNvSpPr/>
          <p:nvPr/>
        </p:nvSpPr>
        <p:spPr>
          <a:xfrm>
            <a:off x="666156" y="2835515"/>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248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11582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5" name="Connector 35"/>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1250" b="-312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417" r="12417"/>
          <a:stretch>
            <a:fillRect/>
          </a:stretch>
        </p:blipFill>
        <p:spPr>
          <a:xfrm>
            <a:off x="733971" y="1105724"/>
            <a:ext cx="3783824" cy="3783825"/>
          </a:xfrm>
          <a:prstGeom prst="roundRect">
            <a:avLst/>
          </a:prstGeom>
        </p:spPr>
      </p:pic>
      <p:sp>
        <p:nvSpPr>
          <p:cNvPr id="3" name="TextBox 3"/>
          <p:cNvSpPr txBox="1"/>
          <p:nvPr/>
        </p:nvSpPr>
        <p:spPr>
          <a:xfrm>
            <a:off x="4891990" y="1567100"/>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成品油批发零售行业是连接消费者和生产商的桥梁，为消费者提供便捷的加油服务，满足其日常出行和其他消费需求。</a:t>
            </a:r>
          </a:p>
        </p:txBody>
      </p:sp>
      <p:sp>
        <p:nvSpPr>
          <p:cNvPr id="4" name="TextBox 4"/>
          <p:cNvSpPr txBox="1"/>
          <p:nvPr/>
        </p:nvSpPr>
        <p:spPr>
          <a:xfrm>
            <a:off x="4891990" y="1056815"/>
            <a:ext cx="3626635"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满足消费者需求</a:t>
            </a:r>
          </a:p>
        </p:txBody>
      </p:sp>
      <p:sp>
        <p:nvSpPr>
          <p:cNvPr id="5" name="TextBox 5"/>
          <p:cNvSpPr txBox="1"/>
          <p:nvPr/>
        </p:nvSpPr>
        <p:spPr>
          <a:xfrm>
            <a:off x="4891990" y="3515137"/>
            <a:ext cx="3718928" cy="143053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成品油批发零售行业的发展对于促进经济发展具有重要作用，它不仅为生产商和消费者提供了交易平台，还拉动了相关产业的发展，如物流、仓储等。</a:t>
            </a:r>
          </a:p>
        </p:txBody>
      </p:sp>
      <p:sp>
        <p:nvSpPr>
          <p:cNvPr id="6" name="TextBox 6"/>
          <p:cNvSpPr txBox="1"/>
          <p:nvPr/>
        </p:nvSpPr>
        <p:spPr>
          <a:xfrm>
            <a:off x="4891990" y="3023901"/>
            <a:ext cx="4003302" cy="7809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促进经济发展</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855345" y="7334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成品油批发零售行业的重要性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成品油批发零售行业的历史与发展</a:t>
            </a:r>
          </a:p>
        </p:txBody>
      </p:sp>
      <p:sp>
        <p:nvSpPr>
          <p:cNvPr id="23" name="AutoShape 23"/>
          <p:cNvSpPr/>
          <p:nvPr/>
        </p:nvSpPr>
        <p:spPr>
          <a:xfrm>
            <a:off x="677012" y="976909"/>
            <a:ext cx="8170977" cy="19050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015683" y="1699833"/>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自20世纪初以来，成品油批发零售行业一直伴随着汽车工业的发展而成长。早期，该行业主要集中在城市中心地带，后来逐渐扩展到郊区和农村地区。</a:t>
            </a:r>
          </a:p>
        </p:txBody>
      </p:sp>
      <p:sp>
        <p:nvSpPr>
          <p:cNvPr id="25" name="TextBox 25"/>
          <p:cNvSpPr txBox="1"/>
          <p:nvPr/>
        </p:nvSpPr>
        <p:spPr>
          <a:xfrm>
            <a:off x="1015683" y="1078568"/>
            <a:ext cx="7357045"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历史</a:t>
            </a:r>
          </a:p>
        </p:txBody>
      </p:sp>
      <p:sp>
        <p:nvSpPr>
          <p:cNvPr id="26" name="AutoShape 26"/>
          <p:cNvSpPr/>
          <p:nvPr/>
        </p:nvSpPr>
        <p:spPr>
          <a:xfrm>
            <a:off x="677012" y="3087895"/>
            <a:ext cx="8170977" cy="19050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06158" y="3804858"/>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近年来，随着新能源汽车的兴起和环保要求的提高，成品油批发零售行业面临着新的挑战和机遇。未来，该行业将朝着多元化、智能化和绿色化方向发展。</a:t>
            </a:r>
          </a:p>
        </p:txBody>
      </p:sp>
      <p:sp>
        <p:nvSpPr>
          <p:cNvPr id="28" name="TextBox 28"/>
          <p:cNvSpPr txBox="1"/>
          <p:nvPr/>
        </p:nvSpPr>
        <p:spPr>
          <a:xfrm>
            <a:off x="1006158" y="3202643"/>
            <a:ext cx="7562946"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发展</a:t>
            </a:r>
          </a:p>
        </p:txBody>
      </p:sp>
      <p:cxnSp>
        <p:nvCxnSpPr>
          <p:cNvPr id="29" name="Connector 29"/>
          <p:cNvCxnSpPr/>
          <p:nvPr/>
        </p:nvCxnSpPr>
        <p:spPr>
          <a:xfrm>
            <a:off x="1151296" y="3773010"/>
            <a:ext cx="7203357"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157326" y="1699833"/>
            <a:ext cx="7203357"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02</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行业市场分析</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市场规模与增长</a:t>
            </a:r>
          </a:p>
        </p:txBody>
      </p:sp>
      <p:sp>
        <p:nvSpPr>
          <p:cNvPr id="23" name="AutoShape 23"/>
          <p:cNvSpPr/>
          <p:nvPr/>
        </p:nvSpPr>
        <p:spPr>
          <a:xfrm>
            <a:off x="677012" y="976909"/>
            <a:ext cx="8170977" cy="19050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015683" y="1699833"/>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根据相关数据和调研，过去五年成品油批发零售行业的市场规模稳步增长，从XX亿元增长至XX亿元，年均增长率约为XX%。</a:t>
            </a:r>
          </a:p>
        </p:txBody>
      </p:sp>
      <p:sp>
        <p:nvSpPr>
          <p:cNvPr id="25" name="TextBox 25"/>
          <p:cNvSpPr txBox="1"/>
          <p:nvPr/>
        </p:nvSpPr>
        <p:spPr>
          <a:xfrm>
            <a:off x="1015683" y="1078568"/>
            <a:ext cx="7357045"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过去五年的市场规模</a:t>
            </a:r>
          </a:p>
        </p:txBody>
      </p:sp>
      <p:sp>
        <p:nvSpPr>
          <p:cNvPr id="26" name="AutoShape 26"/>
          <p:cNvSpPr/>
          <p:nvPr/>
        </p:nvSpPr>
        <p:spPr>
          <a:xfrm>
            <a:off x="677012" y="3087895"/>
            <a:ext cx="8170977" cy="19050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06158" y="3804858"/>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根据行业发展趋势和经济增长预期，预计未来五年成品油批发零售行业的市场规模将以XX%左右的年均增长率持续增长，至XX年左右达到XX亿元左右。</a:t>
            </a:r>
          </a:p>
        </p:txBody>
      </p:sp>
      <p:sp>
        <p:nvSpPr>
          <p:cNvPr id="28" name="TextBox 28"/>
          <p:cNvSpPr txBox="1"/>
          <p:nvPr/>
        </p:nvSpPr>
        <p:spPr>
          <a:xfrm>
            <a:off x="1006158" y="3202643"/>
            <a:ext cx="7562946"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未来五年的市场规模预测</a:t>
            </a:r>
          </a:p>
        </p:txBody>
      </p:sp>
      <p:cxnSp>
        <p:nvCxnSpPr>
          <p:cNvPr id="29" name="Connector 29"/>
          <p:cNvCxnSpPr/>
          <p:nvPr/>
        </p:nvCxnSpPr>
        <p:spPr>
          <a:xfrm>
            <a:off x="1151296" y="3773010"/>
            <a:ext cx="7203357"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157326" y="1699833"/>
            <a:ext cx="7203357"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TextBox 2"/>
          <p:cNvSpPr txBox="1"/>
          <p:nvPr/>
        </p:nvSpPr>
        <p:spPr>
          <a:xfrm>
            <a:off x="2792730" y="1111796"/>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主要参与者</a:t>
            </a:r>
          </a:p>
        </p:txBody>
      </p:sp>
      <p:sp>
        <p:nvSpPr>
          <p:cNvPr id="3" name="AutoShape 3"/>
          <p:cNvSpPr/>
          <p:nvPr/>
        </p:nvSpPr>
        <p:spPr>
          <a:xfrm>
            <a:off x="97669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9353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146875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6" name="Connector 6"/>
          <p:cNvCxnSpPr/>
          <p:nvPr/>
        </p:nvCxnSpPr>
        <p:spPr>
          <a:xfrm>
            <a:off x="1524714" y="471042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2792730" y="1494759"/>
            <a:ext cx="607573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目前，该行业的主要参与者包括中石化、中石油、中海油等大型国有企业，以及一些私营和外资企业，如壳牌、道达尔等。这些企业在市场份额、品牌形象、销售网络等方面具有较强实力和较大影响力。</a:t>
            </a:r>
          </a:p>
        </p:txBody>
      </p:sp>
      <p:sp>
        <p:nvSpPr>
          <p:cNvPr id="8" name="TextBox 8"/>
          <p:cNvSpPr txBox="1"/>
          <p:nvPr/>
        </p:nvSpPr>
        <p:spPr>
          <a:xfrm>
            <a:off x="935355" y="3102521"/>
            <a:ext cx="6276515"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市场竞争</a:t>
            </a:r>
          </a:p>
        </p:txBody>
      </p:sp>
      <p:sp>
        <p:nvSpPr>
          <p:cNvPr id="9" name="TextBox 9"/>
          <p:cNvSpPr txBox="1"/>
          <p:nvPr/>
        </p:nvSpPr>
        <p:spPr>
          <a:xfrm>
            <a:off x="935355" y="3485484"/>
            <a:ext cx="609871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成品油批发零售市场竞争激烈，各参与者之间在价格、服务、品牌等方面进行竞争。同时，由于成品油批发零售行业的进入门槛相对较低，新进入者对市场格局也产生一定影响。</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主要参与者与市场竞争</a:t>
            </a:r>
          </a:p>
        </p:txBody>
      </p:sp>
      <p:sp>
        <p:nvSpPr>
          <p:cNvPr id="31" name="AutoShape 31"/>
          <p:cNvSpPr/>
          <p:nvPr/>
        </p:nvSpPr>
        <p:spPr>
          <a:xfrm>
            <a:off x="2775200" y="258281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27338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267263" y="258281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4" name="Connector 34"/>
          <p:cNvCxnSpPr/>
          <p:nvPr/>
        </p:nvCxnSpPr>
        <p:spPr>
          <a:xfrm>
            <a:off x="3323222" y="264080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4832629" y="1368193"/>
            <a:ext cx="4095831" cy="3308171"/>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96540" y="1368193"/>
            <a:ext cx="4095831" cy="3308171"/>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3539623" y="1898873"/>
            <a:ext cx="2445753" cy="2445753"/>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88708" y="2047958"/>
            <a:ext cx="2147584" cy="2147584"/>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3811921" y="2312125"/>
            <a:ext cx="1760899"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solidFill>
                <a:latin typeface="Microsoft Yahei"/>
                <a:ea typeface="Microsoft Yahei"/>
                <a:cs typeface="Microsoft Yahei"/>
              </a:rPr>
              <a:t>VS</a:t>
            </a:r>
          </a:p>
        </p:txBody>
      </p:sp>
      <p:cxnSp>
        <p:nvCxnSpPr>
          <p:cNvPr id="7" name="Connector 7"/>
          <p:cNvCxnSpPr/>
          <p:nvPr/>
        </p:nvCxnSpPr>
        <p:spPr>
          <a:xfrm>
            <a:off x="948840" y="2230618"/>
            <a:ext cx="2231294" cy="0"/>
          </a:xfrm>
          <a:prstGeom prst="line">
            <a:avLst/>
          </a:prstGeom>
          <a:ln w="9525">
            <a:solidFill>
              <a:srgbClr val="FFFFFF">
                <a:alpha val="100000"/>
              </a:srgbClr>
            </a:solidFill>
            <a:prstDash val="solid"/>
            <a:headEnd type="oval"/>
          </a:ln>
        </p:spPr>
      </p:cxnSp>
      <p:sp>
        <p:nvSpPr>
          <p:cNvPr id="8" name="TextBox 8"/>
          <p:cNvSpPr txBox="1"/>
          <p:nvPr/>
        </p:nvSpPr>
        <p:spPr>
          <a:xfrm>
            <a:off x="847712" y="2290542"/>
            <a:ext cx="254923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随着经济的增长和汽车保有量的增加，成品油批发零售市场仍将保持增长态势。同时，由于环保和能源效率问题的重视，新能源和清洁能源的发展也将对传统成品油市场产生影响。</a:t>
            </a:r>
          </a:p>
        </p:txBody>
      </p:sp>
      <p:sp>
        <p:nvSpPr>
          <p:cNvPr id="9" name="TextBox 9"/>
          <p:cNvSpPr txBox="1"/>
          <p:nvPr/>
        </p:nvSpPr>
        <p:spPr>
          <a:xfrm>
            <a:off x="4991588" y="1613123"/>
            <a:ext cx="3685699"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00" b="1">
                <a:solidFill>
                  <a:srgbClr val="031A3E"/>
                </a:solidFill>
                <a:latin typeface="Microsoft Yahei"/>
                <a:ea typeface="Microsoft Yahei"/>
                <a:cs typeface="Microsoft Yahei"/>
              </a:rPr>
              <a:t>行业机遇</a:t>
            </a:r>
          </a:p>
        </p:txBody>
      </p:sp>
      <p:cxnSp>
        <p:nvCxnSpPr>
          <p:cNvPr id="10" name="Connector 10"/>
          <p:cNvCxnSpPr/>
          <p:nvPr/>
        </p:nvCxnSpPr>
        <p:spPr>
          <a:xfrm>
            <a:off x="6341922" y="2230618"/>
            <a:ext cx="2231294" cy="0"/>
          </a:xfrm>
          <a:prstGeom prst="line">
            <a:avLst/>
          </a:prstGeom>
          <a:ln w="9525">
            <a:solidFill>
              <a:srgbClr val="031A3E">
                <a:alpha val="100000"/>
              </a:srgbClr>
            </a:solidFill>
            <a:prstDash val="solid"/>
            <a:tailEnd type="oval"/>
          </a:ln>
        </p:spPr>
      </p:cxnSp>
      <p:sp>
        <p:nvSpPr>
          <p:cNvPr id="11" name="TextBox 11"/>
          <p:cNvSpPr txBox="1"/>
          <p:nvPr/>
        </p:nvSpPr>
        <p:spPr>
          <a:xfrm>
            <a:off x="6107564" y="2290542"/>
            <a:ext cx="256972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31A3E"/>
                </a:solidFill>
                <a:latin typeface="Microsoft Yahei"/>
                <a:ea typeface="Microsoft Yahei"/>
                <a:cs typeface="Microsoft Yahei"/>
              </a:rPr>
              <a:t>在市场竞争中，具有创新能力和市场拓展能力的企业有望获得更多机会。同时，随着消费者对环保和能源效率的关注度提高，绿色能源和低碳发展也成为行业的重要机遇。</a:t>
            </a:r>
          </a:p>
        </p:txBody>
      </p:sp>
      <p:sp>
        <p:nvSpPr>
          <p:cNvPr id="12" name="TextBox 12"/>
          <p:cNvSpPr txBox="1"/>
          <p:nvPr/>
        </p:nvSpPr>
        <p:spPr>
          <a:xfrm>
            <a:off x="847712" y="1613123"/>
            <a:ext cx="3242802"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行业趋势</a:t>
            </a:r>
          </a:p>
        </p:txBody>
      </p:sp>
      <p:sp>
        <p:nvSpPr>
          <p:cNvPr id="13" name="AutoShape 1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行业趋势与机遇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03</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行业价值链分析</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596741" y="1272077"/>
            <a:ext cx="180091" cy="18009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776832" y="1584810"/>
            <a:ext cx="3433502"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主要从大型石油公司、炼油厂和其他批发商处采购成品油。</a:t>
            </a:r>
          </a:p>
        </p:txBody>
      </p:sp>
      <p:sp>
        <p:nvSpPr>
          <p:cNvPr id="4" name="TextBox 4"/>
          <p:cNvSpPr txBox="1"/>
          <p:nvPr/>
        </p:nvSpPr>
        <p:spPr>
          <a:xfrm>
            <a:off x="776832" y="1179287"/>
            <a:ext cx="3245795" cy="3656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Microsoft Yahei"/>
                <a:ea typeface="Microsoft Yahei"/>
                <a:cs typeface="Microsoft Yahei"/>
              </a:rPr>
              <a:t>供应商</a:t>
            </a:r>
          </a:p>
        </p:txBody>
      </p:sp>
      <p:pic>
        <p:nvPicPr>
          <p:cNvPr id="5" name="Picture 5"/>
          <p:cNvPicPr>
            <a:picLocks noChangeAspect="1"/>
          </p:cNvPicPr>
          <p:nvPr/>
        </p:nvPicPr>
        <p:blipFill>
          <a:blip r:embed="rId2"/>
          <a:srcRect l="16675" r="16675"/>
          <a:stretch>
            <a:fillRect/>
          </a:stretch>
        </p:blipFill>
        <p:spPr>
          <a:xfrm>
            <a:off x="4762500" y="901549"/>
            <a:ext cx="4058190" cy="4058190"/>
          </a:xfrm>
          <a:prstGeom prst="ellipse">
            <a:avLst/>
          </a:prstGeom>
        </p:spPr>
      </p:pic>
      <p:sp>
        <p:nvSpPr>
          <p:cNvPr id="6" name="TextBox 6"/>
          <p:cNvSpPr txBox="1"/>
          <p:nvPr/>
        </p:nvSpPr>
        <p:spPr>
          <a:xfrm>
            <a:off x="776832" y="2842110"/>
            <a:ext cx="3433502"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主要依赖公路、铁路和海运等运输方式，确保成品油安全、及时地送达销售点。</a:t>
            </a:r>
          </a:p>
        </p:txBody>
      </p:sp>
      <p:sp>
        <p:nvSpPr>
          <p:cNvPr id="7" name="TextBox 7"/>
          <p:cNvSpPr txBox="1"/>
          <p:nvPr/>
        </p:nvSpPr>
        <p:spPr>
          <a:xfrm>
            <a:off x="776832" y="2436587"/>
            <a:ext cx="3245795" cy="3656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Microsoft Yahei"/>
                <a:ea typeface="Microsoft Yahei"/>
                <a:cs typeface="Microsoft Yahei"/>
              </a:rPr>
              <a:t>运输方式</a:t>
            </a:r>
          </a:p>
        </p:txBody>
      </p:sp>
      <p:sp>
        <p:nvSpPr>
          <p:cNvPr id="8" name="TextBox 8"/>
          <p:cNvSpPr txBox="1"/>
          <p:nvPr/>
        </p:nvSpPr>
        <p:spPr>
          <a:xfrm>
            <a:off x="776832" y="4120577"/>
            <a:ext cx="3433502"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Microsoft Yahei"/>
                <a:ea typeface="Microsoft Yahei"/>
                <a:cs typeface="Microsoft Yahei"/>
              </a:rPr>
              <a:t>需要建立高效的库存管理系统，以监控库存水平，避免过多或过少的库存。</a:t>
            </a:r>
          </a:p>
        </p:txBody>
      </p:sp>
      <p:sp>
        <p:nvSpPr>
          <p:cNvPr id="9" name="TextBox 9"/>
          <p:cNvSpPr txBox="1"/>
          <p:nvPr/>
        </p:nvSpPr>
        <p:spPr>
          <a:xfrm>
            <a:off x="776832" y="3715053"/>
            <a:ext cx="3245795" cy="3656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Microsoft Yahei"/>
                <a:ea typeface="Microsoft Yahei"/>
                <a:cs typeface="Microsoft Yahei"/>
              </a:rPr>
              <a:t>库存管理</a:t>
            </a:r>
          </a:p>
        </p:txBody>
      </p:sp>
      <p:grpSp>
        <p:nvGrpSpPr>
          <p:cNvPr id="10" name="Group 10"/>
          <p:cNvGrpSpPr/>
          <p:nvPr/>
        </p:nvGrpSpPr>
        <p:grpSpPr>
          <a:xfrm>
            <a:off x="355440" y="223264"/>
            <a:ext cx="402793" cy="344077"/>
            <a:chOff x="355440" y="223264"/>
            <a:chExt cx="402793" cy="344077"/>
          </a:xfrm>
        </p:grpSpPr>
        <p:sp>
          <p:nvSpPr>
            <p:cNvPr id="11" name="AutoShape 11"/>
            <p:cNvSpPr/>
            <p:nvPr/>
          </p:nvSpPr>
          <p:spPr>
            <a:xfrm>
              <a:off x="355440" y="22556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49257" y="22326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38379" y="22460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24819" y="23161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06988" y="22838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355440" y="317579"/>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49257" y="315275"/>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38379" y="316616"/>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24819" y="32362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06988" y="320395"/>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355440" y="409590"/>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49257" y="407285"/>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38379" y="408626"/>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24819" y="415634"/>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06988" y="412405"/>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355440" y="501601"/>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49257" y="499296"/>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38379" y="500637"/>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24819" y="507645"/>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06988" y="504416"/>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31" name="TextBox 31"/>
          <p:cNvSpPr txBox="1"/>
          <p:nvPr/>
        </p:nvSpPr>
        <p:spPr>
          <a:xfrm>
            <a:off x="952245" y="178162"/>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成品油批发零售行业的供应链</a:t>
            </a:r>
          </a:p>
        </p:txBody>
      </p:sp>
      <p:sp>
        <p:nvSpPr>
          <p:cNvPr id="32" name="AutoShape 32"/>
          <p:cNvSpPr/>
          <p:nvPr/>
        </p:nvSpPr>
        <p:spPr>
          <a:xfrm>
            <a:off x="596741" y="2529377"/>
            <a:ext cx="180091" cy="18009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96741" y="3807843"/>
            <a:ext cx="180091" cy="18009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1250" b="-31250"/>
          </a:stretch>
        </a:blipFill>
      </p:bgPr>
    </p:bg>
    <p:spTree>
      <p:nvGrpSpPr>
        <p:cNvPr id="1" name=""/>
        <p:cNvGrpSpPr/>
        <p:nvPr/>
      </p:nvGrpSpPr>
      <p:grpSpPr>
        <a:xfrm>
          <a:off x="0" y="0"/>
          <a:ext cx="0" cy="0"/>
        </a:xfrm>
      </p:grpSpPr>
      <p:grpSp>
        <p:nvGrpSpPr>
          <p:cNvPr id="2" name="Group 2"/>
          <p:cNvGrpSpPr/>
          <p:nvPr/>
        </p:nvGrpSpPr>
        <p:grpSpPr>
          <a:xfrm>
            <a:off x="355440" y="221399"/>
            <a:ext cx="402793" cy="344077"/>
            <a:chOff x="355440" y="221399"/>
            <a:chExt cx="402793" cy="344077"/>
          </a:xfrm>
        </p:grpSpPr>
        <p:sp>
          <p:nvSpPr>
            <p:cNvPr id="3" name="AutoShape 3"/>
            <p:cNvSpPr/>
            <p:nvPr/>
          </p:nvSpPr>
          <p:spPr>
            <a:xfrm>
              <a:off x="355440" y="22370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49257" y="22139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538379" y="22274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624819" y="22974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706988" y="22651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355440" y="31571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449257" y="31341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38379" y="31475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24819" y="32175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06988" y="31853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55440" y="40772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40542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40676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41376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41054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49973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49743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49877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50578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50255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23" name="TextBox 23"/>
          <p:cNvSpPr txBox="1"/>
          <p:nvPr/>
        </p:nvSpPr>
        <p:spPr>
          <a:xfrm>
            <a:off x="863008" y="176297"/>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成品油批发零售行业的销售渠道与模式</a:t>
            </a:r>
          </a:p>
        </p:txBody>
      </p:sp>
      <p:grpSp>
        <p:nvGrpSpPr>
          <p:cNvPr id="24" name="Group 24"/>
          <p:cNvGrpSpPr/>
          <p:nvPr/>
        </p:nvGrpSpPr>
        <p:grpSpPr>
          <a:xfrm>
            <a:off x="4674059" y="2435003"/>
            <a:ext cx="4518193" cy="906660"/>
            <a:chOff x="4674059" y="2435003"/>
            <a:chExt cx="4518193" cy="906660"/>
          </a:xfrm>
        </p:grpSpPr>
        <p:sp>
          <p:nvSpPr>
            <p:cNvPr id="25" name="TextBox 25"/>
            <p:cNvSpPr txBox="1"/>
            <p:nvPr/>
          </p:nvSpPr>
          <p:spPr>
            <a:xfrm>
              <a:off x="4674059" y="2435003"/>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促销活动</a:t>
              </a:r>
            </a:p>
          </p:txBody>
        </p:sp>
        <p:sp>
          <p:nvSpPr>
            <p:cNvPr id="26" name="TextBox 26"/>
            <p:cNvSpPr txBox="1"/>
            <p:nvPr/>
          </p:nvSpPr>
          <p:spPr>
            <a:xfrm>
              <a:off x="4674059" y="2793083"/>
              <a:ext cx="451819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通过打折、赠品、积分等方式吸引消费者购买。</a:t>
              </a:r>
            </a:p>
          </p:txBody>
        </p:sp>
      </p:grpSp>
      <p:grpSp>
        <p:nvGrpSpPr>
          <p:cNvPr id="27" name="Group 27"/>
          <p:cNvGrpSpPr/>
          <p:nvPr/>
        </p:nvGrpSpPr>
        <p:grpSpPr>
          <a:xfrm>
            <a:off x="4674059" y="3726139"/>
            <a:ext cx="4518193" cy="906661"/>
            <a:chOff x="4674059" y="3726139"/>
            <a:chExt cx="4518193" cy="906661"/>
          </a:xfrm>
        </p:grpSpPr>
        <p:sp>
          <p:nvSpPr>
            <p:cNvPr id="28" name="TextBox 28"/>
            <p:cNvSpPr txBox="1"/>
            <p:nvPr/>
          </p:nvSpPr>
          <p:spPr>
            <a:xfrm>
              <a:off x="4674059" y="3726139"/>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客户关系管理</a:t>
              </a:r>
            </a:p>
          </p:txBody>
        </p:sp>
        <p:sp>
          <p:nvSpPr>
            <p:cNvPr id="29" name="TextBox 29"/>
            <p:cNvSpPr txBox="1"/>
            <p:nvPr/>
          </p:nvSpPr>
          <p:spPr>
            <a:xfrm>
              <a:off x="4674059" y="4084220"/>
              <a:ext cx="4518193"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建立良好的客户关系管理系统，提高客户满意度和忠诚度。</a:t>
              </a:r>
            </a:p>
          </p:txBody>
        </p:sp>
      </p:grpSp>
      <p:sp>
        <p:nvSpPr>
          <p:cNvPr id="30" name="TextBox 30"/>
          <p:cNvSpPr txBox="1"/>
          <p:nvPr/>
        </p:nvSpPr>
        <p:spPr>
          <a:xfrm>
            <a:off x="4674059" y="1147002"/>
            <a:ext cx="3532104" cy="311348"/>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Microsoft Yahei"/>
                <a:ea typeface="Microsoft Yahei"/>
                <a:cs typeface="Microsoft Yahei"/>
              </a:rPr>
              <a:t>销售渠道</a:t>
            </a:r>
          </a:p>
        </p:txBody>
      </p:sp>
      <p:sp>
        <p:nvSpPr>
          <p:cNvPr id="31" name="TextBox 31"/>
          <p:cNvSpPr txBox="1"/>
          <p:nvPr/>
        </p:nvSpPr>
        <p:spPr>
          <a:xfrm>
            <a:off x="4674059" y="1505083"/>
            <a:ext cx="4453805"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Microsoft Yahei"/>
                <a:ea typeface="Microsoft Yahei"/>
                <a:cs typeface="Microsoft Yahei"/>
              </a:rPr>
              <a:t>主要包括加油站、便利店、超市、网上商城等销售渠道。</a:t>
            </a:r>
          </a:p>
        </p:txBody>
      </p:sp>
      <p:pic>
        <p:nvPicPr>
          <p:cNvPr id="32" name="Picture 32"/>
          <p:cNvPicPr>
            <a:picLocks noChangeAspect="1"/>
          </p:cNvPicPr>
          <p:nvPr/>
        </p:nvPicPr>
        <p:blipFill>
          <a:blip r:embed="rId2"/>
          <a:srcRect l="25000" r="25000"/>
          <a:stretch>
            <a:fillRect/>
          </a:stretch>
        </p:blipFill>
        <p:spPr>
          <a:xfrm>
            <a:off x="678911" y="1010652"/>
            <a:ext cx="3564863" cy="3564863"/>
          </a:xfrm>
          <a:prstGeom prst="diamond">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https://d.book118.com/127132160166006041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2024-09-14T23:37:21.836</cp:lastPrinted>
  <dcterms:created xsi:type="dcterms:W3CDTF">2024-09-14T15:37:21Z</dcterms:created>
  <dcterms:modified xsi:type="dcterms:W3CDTF">2024-09-14T15:37:23Z</dcterms:modified>
</cp:coreProperties>
</file>