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01569-40B6-4F15-89A5-2FF586E63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59AD1-C823-47E1-8AD3-FB94F99BD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E0218-0B38-45C4-8DAC-E80C7B6B8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1B252-B5C7-45B4-B560-122096080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5BF12-80BB-44BC-85A8-95229A4D7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82A841-369E-4854-8B15-DE5C04A04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368DA-508D-4DF7-8AE6-2E849D21B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EFA62-5267-46BA-974C-5106CC104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5C2D2-7545-453D-AC17-B7CC72891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AF510-8AEB-453A-8DBD-38B011575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AA732-9E3C-492C-8BDD-6EED53222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1A7C52-E7FE-4F13-9F67-B6AE8815B639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DBFBE-0103-442E-9934-71AF10A2EAA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892D5-3952-4028-993A-7B1936777FDB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C5572C-E72D-47F0-8720-E505DF2634C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A80BF-50E9-47DB-857F-7AC28BA3925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1B6A6-9A8C-497F-92E4-BC58E9160BF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915189-8AD7-4372-A0AD-ED27AC20BCE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CCBDF-21BB-4884-A993-5E2AA21E6CD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DA6180-1E69-4BC5-8F52-98792152D44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49122-A87A-4ECA-BF1C-C1D353B6E7FF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1B5ED-F5A6-47D5-A3B3-DEB0728C431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/>
          <a:lstStyle/>
          <a:p>
            <a:pPr lvl="0"/>
            <a:endParaRPr lang="zh-CN" altLang="en-US" noProof="0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FFE59-4A2A-4378-A940-EA9B95178DD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>
              <a:defRPr/>
            </a:pPr>
            <a:fld id="{DAF4BEB0-AEAB-4545-95A4-9ED3D00F0346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Arial" pitchFamily="34" charset="0"/>
          <a:ea typeface="楷体_GB2312" pitchFamily="49" charset="-122"/>
          <a:cs typeface="+mn-cs"/>
        </a:defRPr>
      </a:lvl2pPr>
      <a:lvl3pPr marL="914400" lvl="2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Arial" pitchFamily="34" charset="0"/>
          <a:ea typeface="楷体_GB2312" pitchFamily="49" charset="-122"/>
          <a:cs typeface="+mn-cs"/>
        </a:defRPr>
      </a:lvl3pPr>
      <a:lvl4pPr marL="1371600" lvl="3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Arial" pitchFamily="34" charset="0"/>
          <a:ea typeface="楷体_GB2312" pitchFamily="49" charset="-122"/>
          <a:cs typeface="+mn-cs"/>
        </a:defRPr>
      </a:lvl4pPr>
      <a:lvl5pPr marL="1828800" lvl="4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Arial" pitchFamily="34" charset="0"/>
          <a:ea typeface="楷体_GB2312" pitchFamily="49" charset="-122"/>
          <a:cs typeface="+mn-cs"/>
        </a:defRPr>
      </a:lvl5pPr>
      <a:lvl6pPr marL="2286000" lvl="5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Arial" pitchFamily="34" charset="0"/>
          <a:ea typeface="楷体_GB2312" pitchFamily="49" charset="-122"/>
          <a:cs typeface="+mn-cs"/>
        </a:defRPr>
      </a:lvl6pPr>
      <a:lvl7pPr marL="2743200" lvl="6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Arial" pitchFamily="34" charset="0"/>
          <a:ea typeface="楷体_GB2312" pitchFamily="49" charset="-122"/>
          <a:cs typeface="+mn-cs"/>
        </a:defRPr>
      </a:lvl7pPr>
      <a:lvl8pPr marL="3200400" lvl="7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Arial" pitchFamily="34" charset="0"/>
          <a:ea typeface="楷体_GB2312" pitchFamily="49" charset="-122"/>
          <a:cs typeface="+mn-cs"/>
        </a:defRPr>
      </a:lvl8pPr>
      <a:lvl9pPr marL="3657600" lvl="8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Arial" pitchFamily="34" charset="0"/>
          <a:ea typeface="楷体_GB2312" pitchFamily="49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4401104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2049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ctr"/>
          <a:lstStyle/>
          <a:p>
            <a:pPr eaLnBrk="1" hangingPunct="1"/>
            <a:r>
              <a:rPr lang="en-US" altLang="zh-CN" sz="4400" b="1" smtClean="0">
                <a:ea typeface="楷体_GB2312"/>
                <a:cs typeface="楷体_GB2312"/>
              </a:rPr>
              <a:t>《</a:t>
            </a:r>
            <a:r>
              <a:rPr lang="zh-CN" altLang="en-US" sz="4400" b="1" smtClean="0">
                <a:ea typeface="楷体_GB2312"/>
                <a:cs typeface="楷体_GB2312"/>
              </a:rPr>
              <a:t>护理分级</a:t>
            </a:r>
            <a:r>
              <a:rPr lang="en-US" altLang="zh-CN" sz="4400" b="1" smtClean="0">
                <a:ea typeface="楷体_GB2312"/>
                <a:cs typeface="楷体_GB2312"/>
              </a:rPr>
              <a:t>》</a:t>
            </a:r>
            <a:r>
              <a:rPr lang="zh-CN" altLang="en-US" sz="4400" b="1" smtClean="0">
                <a:ea typeface="楷体_GB2312"/>
                <a:cs typeface="楷体_GB2312"/>
              </a:rPr>
              <a:t>标准解读</a:t>
            </a:r>
            <a:endParaRPr lang="zh-CN" altLang="en-US" sz="4400" b="1" smtClean="0">
              <a:ea typeface="楷体_GB2312"/>
              <a:cs typeface="楷体_GB231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标题 4403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一、范围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15362" name="文本占位符 44034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zh-CN" altLang="en-US" sz="3000" b="1" smtClean="0">
                <a:ea typeface="楷体_GB2312"/>
                <a:cs typeface="楷体_GB2312"/>
              </a:rPr>
              <a:t>行业标准</a:t>
            </a:r>
            <a:endParaRPr lang="zh-CN" altLang="en-US" sz="3000" b="1" smtClean="0">
              <a:ea typeface="楷体_GB2312"/>
              <a:cs typeface="楷体_GB2312"/>
            </a:endParaRPr>
          </a:p>
          <a:p>
            <a:pPr eaLnBrk="1" hangingPunct="1"/>
            <a:r>
              <a:rPr lang="zh-CN" altLang="en-US" sz="3000" smtClean="0">
                <a:ea typeface="楷体_GB2312"/>
                <a:cs typeface="楷体_GB2312"/>
              </a:rPr>
              <a:t>根据</a:t>
            </a:r>
            <a:r>
              <a:rPr lang="en-US" altLang="zh-CN" sz="3000" smtClean="0">
                <a:ea typeface="楷体_GB2312"/>
                <a:cs typeface="楷体_GB2312"/>
              </a:rPr>
              <a:t>《</a:t>
            </a:r>
            <a:r>
              <a:rPr lang="zh-CN" altLang="en-US" sz="3000" smtClean="0">
                <a:ea typeface="楷体_GB2312"/>
                <a:cs typeface="楷体_GB2312"/>
              </a:rPr>
              <a:t>中华人民共和国标准化法</a:t>
            </a:r>
            <a:r>
              <a:rPr lang="en-US" altLang="zh-CN" sz="3000" smtClean="0">
                <a:ea typeface="楷体_GB2312"/>
                <a:cs typeface="楷体_GB2312"/>
              </a:rPr>
              <a:t>》</a:t>
            </a:r>
            <a:r>
              <a:rPr lang="zh-CN" altLang="en-US" sz="3000" smtClean="0">
                <a:ea typeface="楷体_GB2312"/>
                <a:cs typeface="楷体_GB2312"/>
              </a:rPr>
              <a:t>的规定：由我国各主管部、委（局）批准发布，在该部门范围内统一使用的标准，称为</a:t>
            </a:r>
            <a:r>
              <a:rPr lang="zh-CN" altLang="en-US" sz="3000" b="1" smtClean="0">
                <a:solidFill>
                  <a:srgbClr val="996633"/>
                </a:solidFill>
                <a:ea typeface="楷体_GB2312"/>
                <a:cs typeface="楷体_GB2312"/>
              </a:rPr>
              <a:t>行业标准</a:t>
            </a:r>
            <a:r>
              <a:rPr lang="zh-CN" altLang="en-US" sz="3000" smtClean="0">
                <a:ea typeface="楷体_GB2312"/>
                <a:cs typeface="楷体_GB2312"/>
              </a:rPr>
              <a:t>。</a:t>
            </a:r>
            <a:endParaRPr lang="zh-CN" altLang="en-US" sz="3000" smtClean="0">
              <a:ea typeface="楷体_GB2312"/>
              <a:cs typeface="楷体_GB2312"/>
            </a:endParaRPr>
          </a:p>
          <a:p>
            <a:pPr eaLnBrk="1" hangingPunct="1"/>
            <a:r>
              <a:rPr lang="zh-CN" altLang="en-US" sz="3000" smtClean="0">
                <a:ea typeface="楷体_GB2312"/>
                <a:cs typeface="楷体_GB2312"/>
              </a:rPr>
              <a:t>行业标准由国务院有关行政部门制定，并报国务院标准化行政主管部门备案，经过立法程序通过、确认、认可颁布，实施</a:t>
            </a:r>
            <a:endParaRPr lang="zh-CN" altLang="en-US" sz="3000" smtClean="0">
              <a:ea typeface="楷体_GB2312"/>
              <a:cs typeface="楷体_GB2312"/>
            </a:endParaRPr>
          </a:p>
          <a:p>
            <a:pPr eaLnBrk="1" hangingPunct="1"/>
            <a:r>
              <a:rPr lang="zh-CN" altLang="en-US" sz="3000" smtClean="0">
                <a:ea typeface="楷体_GB2312"/>
                <a:cs typeface="楷体_GB2312"/>
              </a:rPr>
              <a:t>行业标准分类：强制性标准和推荐性标准</a:t>
            </a:r>
            <a:endParaRPr lang="zh-CN" altLang="en-US" sz="3000" smtClean="0">
              <a:ea typeface="楷体_GB2312"/>
              <a:cs typeface="楷体_GB2312"/>
            </a:endParaRPr>
          </a:p>
          <a:p>
            <a:pPr eaLnBrk="1" hangingPunct="1"/>
            <a:endParaRPr lang="zh-CN" altLang="en-US" smtClean="0">
              <a:ea typeface="楷体_GB2312"/>
              <a:cs typeface="楷体_GB231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3073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一、范围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16386" name="文本占位符 3074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zh-CN" altLang="en-US" smtClean="0">
                <a:latin typeface="楷体_GB2312"/>
                <a:ea typeface="楷体_GB2312"/>
                <a:cs typeface="楷体_GB2312"/>
              </a:rPr>
              <a:t>本标准按照</a:t>
            </a:r>
            <a:r>
              <a:rPr lang="en-US" altLang="zh-CN" smtClean="0">
                <a:latin typeface="楷体_GB2312"/>
                <a:ea typeface="楷体_GB2312"/>
                <a:cs typeface="楷体_GB2312"/>
              </a:rPr>
              <a:t>GB/T1.1</a:t>
            </a:r>
            <a:r>
              <a:rPr lang="en-US" altLang="zh-CN" smtClean="0">
                <a:ea typeface="楷体_GB2312"/>
                <a:cs typeface="楷体_GB2312"/>
              </a:rPr>
              <a:t>——</a:t>
            </a:r>
            <a:r>
              <a:rPr lang="en-US" altLang="zh-CN" smtClean="0">
                <a:latin typeface="楷体_GB2312"/>
                <a:ea typeface="楷体_GB2312"/>
                <a:cs typeface="楷体_GB2312"/>
              </a:rPr>
              <a:t>2009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给出的规则起草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mtClean="0">
                <a:latin typeface="楷体_GB2312"/>
                <a:ea typeface="楷体_GB2312"/>
                <a:cs typeface="楷体_GB2312"/>
              </a:rPr>
              <a:t>本标准是根据</a:t>
            </a:r>
            <a:r>
              <a:rPr lang="en-US" altLang="zh-CN" smtClean="0">
                <a:latin typeface="楷体_GB2312"/>
                <a:ea typeface="楷体_GB2312"/>
                <a:cs typeface="楷体_GB2312"/>
              </a:rPr>
              <a:t>《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医疗机构管理条例</a:t>
            </a:r>
            <a:r>
              <a:rPr lang="en-US" altLang="zh-CN" smtClean="0">
                <a:latin typeface="楷体_GB2312"/>
                <a:ea typeface="楷体_GB2312"/>
                <a:cs typeface="楷体_GB2312"/>
              </a:rPr>
              <a:t>》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和</a:t>
            </a:r>
            <a:r>
              <a:rPr lang="en-US" altLang="zh-CN" smtClean="0">
                <a:latin typeface="楷体_GB2312"/>
                <a:ea typeface="楷体_GB2312"/>
                <a:cs typeface="楷体_GB2312"/>
              </a:rPr>
              <a:t>《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护士条例</a:t>
            </a:r>
            <a:r>
              <a:rPr lang="en-US" altLang="zh-CN" smtClean="0">
                <a:latin typeface="楷体_GB2312"/>
                <a:ea typeface="楷体_GB2312"/>
                <a:cs typeface="楷体_GB2312"/>
              </a:rPr>
              <a:t>》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制定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endParaRPr lang="zh-CN" altLang="en-US" smtClean="0">
              <a:latin typeface="楷体_GB2312"/>
              <a:ea typeface="楷体_GB2312"/>
              <a:cs typeface="楷体_GB2312"/>
            </a:endParaRPr>
          </a:p>
        </p:txBody>
      </p:sp>
      <p:sp>
        <p:nvSpPr>
          <p:cNvPr id="3076" name="椭圆形标注 3075"/>
          <p:cNvSpPr>
            <a:spLocks noChangeArrowheads="1"/>
          </p:cNvSpPr>
          <p:nvPr/>
        </p:nvSpPr>
        <p:spPr bwMode="auto">
          <a:xfrm>
            <a:off x="4932363" y="549275"/>
            <a:ext cx="2557462" cy="1584325"/>
          </a:xfrm>
          <a:prstGeom prst="wedgeEllipseCallout">
            <a:avLst>
              <a:gd name="adj1" fmla="val -70981"/>
              <a:gd name="adj2" fmla="val 37074"/>
            </a:avLst>
          </a:prstGeom>
          <a:solidFill>
            <a:schemeClr val="bg1"/>
          </a:solidFill>
          <a:ln w="101600">
            <a:solidFill>
              <a:srgbClr val="CC99FF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/>
              <a:t>标准化工作导则</a:t>
            </a:r>
            <a:endParaRPr lang="zh-CN" altLang="en-US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409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一、范围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17410" name="文本占位符 4098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本标准规定了医院住院患者护理分级的方法、依据和实施要求。</a:t>
            </a:r>
            <a:endParaRPr lang="zh-CN" altLang="en-US" smtClean="0">
              <a:ea typeface="楷体_GB2312"/>
              <a:cs typeface="楷体_GB2312"/>
            </a:endParaRPr>
          </a:p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本标准适用于各级综合医院。其它类别医疗机构可参照执行。</a:t>
            </a:r>
            <a:endParaRPr lang="zh-CN" altLang="en-US" smtClean="0">
              <a:ea typeface="楷体_GB2312"/>
              <a:cs typeface="楷体_GB231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标题 51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二、术语和定义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18434" name="文本占位符 5122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US" altLang="zh-CN" smtClean="0">
                <a:latin typeface="楷体_GB2312"/>
                <a:ea typeface="楷体_GB2312"/>
                <a:cs typeface="楷体_GB2312"/>
              </a:rPr>
              <a:t>2.1 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护理分级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mtClean="0">
                <a:latin typeface="楷体_GB2312"/>
                <a:ea typeface="楷体_GB2312"/>
                <a:cs typeface="楷体_GB2312"/>
              </a:rPr>
              <a:t>分级护理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en-US" altLang="zh-CN" smtClean="0">
                <a:latin typeface="楷体_GB2312"/>
                <a:ea typeface="楷体_GB2312"/>
                <a:cs typeface="楷体_GB2312"/>
              </a:rPr>
              <a:t>2.2 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自理能力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en-US" altLang="zh-CN" smtClean="0">
                <a:latin typeface="楷体_GB2312"/>
                <a:ea typeface="楷体_GB2312"/>
                <a:cs typeface="楷体_GB2312"/>
              </a:rPr>
              <a:t>2.3 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常生活活动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en-US" altLang="zh-CN" smtClean="0">
                <a:latin typeface="楷体_GB2312"/>
                <a:ea typeface="楷体_GB2312"/>
                <a:cs typeface="楷体_GB2312"/>
              </a:rPr>
              <a:t>2.4 Barthel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指数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标题 614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二、术语和定义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19458" name="文本占位符 6146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US" altLang="zh-CN" sz="2400" b="1" smtClean="0">
                <a:latin typeface="楷体_GB2312"/>
                <a:ea typeface="楷体_GB2312"/>
                <a:cs typeface="楷体_GB2312"/>
              </a:rPr>
              <a:t>2.1 </a:t>
            </a:r>
            <a:r>
              <a:rPr lang="zh-CN" altLang="en-US" sz="2400" b="1" smtClean="0">
                <a:latin typeface="楷体_GB2312"/>
                <a:ea typeface="楷体_GB2312"/>
                <a:cs typeface="楷体_GB2312"/>
              </a:rPr>
              <a:t>护理分级</a:t>
            </a:r>
            <a:r>
              <a:rPr lang="en-US" altLang="zh-CN" sz="2400" b="1" smtClean="0">
                <a:latin typeface="楷体_GB2312"/>
                <a:ea typeface="楷体_GB2312"/>
                <a:cs typeface="楷体_GB2312"/>
              </a:rPr>
              <a:t>nursing classification</a:t>
            </a:r>
            <a:endParaRPr lang="en-US" altLang="zh-CN" sz="2400" b="1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患者在住院期间，医护人员根据患者</a:t>
            </a:r>
            <a:r>
              <a:rPr lang="zh-CN" altLang="en-US" sz="2400" b="1" smtClean="0">
                <a:solidFill>
                  <a:srgbClr val="996633"/>
                </a:solidFill>
                <a:latin typeface="楷体_GB2312"/>
                <a:ea typeface="楷体_GB2312"/>
                <a:cs typeface="楷体_GB2312"/>
              </a:rPr>
              <a:t>病情</a:t>
            </a:r>
            <a:r>
              <a:rPr lang="zh-CN" altLang="en-US" sz="2400" smtClean="0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和</a:t>
            </a:r>
            <a:r>
              <a:rPr lang="en-US" altLang="zh-CN" sz="2400" smtClean="0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/</a:t>
            </a:r>
            <a:r>
              <a:rPr lang="zh-CN" altLang="en-US" sz="2400" smtClean="0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或</a:t>
            </a:r>
            <a:r>
              <a:rPr lang="zh-CN" altLang="en-US" sz="2400" b="1" smtClean="0">
                <a:solidFill>
                  <a:srgbClr val="996633"/>
                </a:solidFill>
                <a:latin typeface="楷体_GB2312"/>
                <a:ea typeface="楷体_GB2312"/>
                <a:cs typeface="楷体_GB2312"/>
              </a:rPr>
              <a:t>自理能力</a:t>
            </a:r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进行评定，而确定的护理级别。</a:t>
            </a:r>
            <a:endParaRPr lang="zh-CN" altLang="en-US" sz="24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endParaRPr lang="zh-CN" altLang="en-US" sz="24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endParaRPr lang="zh-CN" altLang="en-US" sz="2400" smtClean="0">
              <a:latin typeface="楷体_GB2312"/>
              <a:ea typeface="楷体_GB2312"/>
              <a:cs typeface="楷体_GB2312"/>
            </a:endParaRPr>
          </a:p>
          <a:p>
            <a:pPr eaLnBrk="1" hangingPunct="1">
              <a:buFontTx/>
              <a:buNone/>
            </a:pPr>
            <a:endParaRPr lang="zh-CN" altLang="en-US" sz="2400" smtClean="0"/>
          </a:p>
        </p:txBody>
      </p:sp>
      <p:sp>
        <p:nvSpPr>
          <p:cNvPr id="6153" name="椭圆 6152"/>
          <p:cNvSpPr>
            <a:spLocks noChangeArrowheads="1"/>
          </p:cNvSpPr>
          <p:nvPr/>
        </p:nvSpPr>
        <p:spPr bwMode="auto">
          <a:xfrm>
            <a:off x="3635375" y="3068638"/>
            <a:ext cx="2159000" cy="1441450"/>
          </a:xfrm>
          <a:prstGeom prst="ellipse">
            <a:avLst/>
          </a:prstGeom>
          <a:solidFill>
            <a:schemeClr val="bg1"/>
          </a:solidFill>
          <a:ln w="101600">
            <a:solidFill>
              <a:srgbClr val="FF99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/>
              <a:t>住院期间</a:t>
            </a:r>
            <a:endParaRPr lang="zh-CN" altLang="en-US" b="1"/>
          </a:p>
        </p:txBody>
      </p:sp>
      <p:sp>
        <p:nvSpPr>
          <p:cNvPr id="6154" name="椭圆 6153"/>
          <p:cNvSpPr>
            <a:spLocks noChangeArrowheads="1"/>
          </p:cNvSpPr>
          <p:nvPr/>
        </p:nvSpPr>
        <p:spPr bwMode="auto">
          <a:xfrm>
            <a:off x="5580063" y="2852738"/>
            <a:ext cx="2159000" cy="1512887"/>
          </a:xfrm>
          <a:prstGeom prst="ellipse">
            <a:avLst/>
          </a:prstGeom>
          <a:solidFill>
            <a:schemeClr val="bg1"/>
          </a:solidFill>
          <a:ln w="101600">
            <a:solidFill>
              <a:srgbClr val="FF99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/>
              <a:t>病情</a:t>
            </a:r>
            <a:endParaRPr lang="zh-CN" altLang="en-US" b="1"/>
          </a:p>
        </p:txBody>
      </p:sp>
      <p:sp>
        <p:nvSpPr>
          <p:cNvPr id="6155" name="椭圆 6154"/>
          <p:cNvSpPr>
            <a:spLocks noChangeArrowheads="1"/>
          </p:cNvSpPr>
          <p:nvPr/>
        </p:nvSpPr>
        <p:spPr bwMode="auto">
          <a:xfrm>
            <a:off x="5508625" y="4292600"/>
            <a:ext cx="2159000" cy="1512888"/>
          </a:xfrm>
          <a:prstGeom prst="ellipse">
            <a:avLst/>
          </a:prstGeom>
          <a:solidFill>
            <a:schemeClr val="bg1"/>
          </a:solidFill>
          <a:ln w="101600">
            <a:solidFill>
              <a:srgbClr val="FF99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/>
              <a:t>自理能力</a:t>
            </a:r>
            <a:endParaRPr lang="zh-CN" altLang="en-US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3" grpId="2"/>
      <p:bldP spid="6154" grpId="0"/>
      <p:bldP spid="61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标题 1433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二、术语和定义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20482" name="文本占位符 14338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解释：</a:t>
            </a:r>
            <a:r>
              <a:rPr lang="en-US" altLang="zh-CN" sz="2400" smtClean="0">
                <a:latin typeface="楷体_GB2312"/>
                <a:ea typeface="楷体_GB2312"/>
                <a:cs typeface="楷体_GB2312"/>
              </a:rPr>
              <a:t>1</a:t>
            </a:r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）“</a:t>
            </a:r>
            <a:r>
              <a:rPr lang="zh-CN" altLang="en-US" sz="2400" smtClean="0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和</a:t>
            </a:r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”即两者均考虑其中的某一方面</a:t>
            </a:r>
            <a:endParaRPr lang="zh-CN" altLang="en-US" sz="24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           </a:t>
            </a:r>
            <a:r>
              <a:rPr lang="en-US" altLang="zh-CN" sz="2400" smtClean="0">
                <a:latin typeface="楷体_GB2312"/>
                <a:ea typeface="楷体_GB2312"/>
                <a:cs typeface="楷体_GB2312"/>
              </a:rPr>
              <a:t>2</a:t>
            </a:r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）“</a:t>
            </a:r>
            <a:r>
              <a:rPr lang="zh-CN" altLang="en-US" sz="2400" smtClean="0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或</a:t>
            </a:r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”即在特定情况下考虑其中的某一方面</a:t>
            </a:r>
            <a:endParaRPr lang="zh-CN" altLang="en-US" sz="24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          如：病情危重处于抢救的“中毒性休克”患者仅病情一项可确定为特级护理</a:t>
            </a:r>
            <a:endParaRPr lang="zh-CN" altLang="en-US" sz="24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          如：患者老年痴呆各项生命指征稳定但无正常意识及行为能力，瘫痪在床，仅自己能力一项可确定为一级护理</a:t>
            </a:r>
            <a:endParaRPr lang="zh-CN" altLang="en-US" sz="24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endParaRPr lang="zh-CN" altLang="en-US" smtClean="0">
              <a:latin typeface="楷体_GB2312"/>
              <a:ea typeface="楷体_GB2312"/>
              <a:cs typeface="楷体_GB231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标题 4505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二、术语和定义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21506" name="文本占位符 45058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zh-CN" altLang="en-US" b="1" smtClean="0">
                <a:latin typeface="楷体_GB2312"/>
                <a:ea typeface="楷体_GB2312"/>
                <a:cs typeface="楷体_GB2312"/>
              </a:rPr>
              <a:t>分级护理   </a:t>
            </a:r>
            <a:r>
              <a:rPr lang="en-US" altLang="zh-CN" b="1" smtClean="0">
                <a:latin typeface="楷体_GB2312"/>
                <a:ea typeface="楷体_GB2312"/>
                <a:cs typeface="楷体_GB2312"/>
              </a:rPr>
              <a:t>Grading nursing</a:t>
            </a:r>
            <a:endParaRPr lang="en-US" altLang="zh-CN" b="1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mtClean="0">
                <a:latin typeface="楷体_GB2312"/>
                <a:ea typeface="楷体_GB2312"/>
                <a:cs typeface="楷体_GB2312"/>
              </a:rPr>
              <a:t>是根据病人的病情轻、重、缓、急及病人的自理能力的评估，给予不同级别的护理。可分为四级。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标题 1126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二、术语和定义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11267" name="文本占位符 11266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zh-CN" altLang="en-US" sz="2800" smtClean="0">
                <a:latin typeface="楷体_GB2312"/>
                <a:ea typeface="楷体_GB2312"/>
                <a:cs typeface="楷体_GB2312"/>
              </a:rPr>
              <a:t>是划分病人需要照护程度的类别，具体提供的护理服务，要依据评估情况。</a:t>
            </a:r>
            <a:endParaRPr lang="zh-CN" altLang="en-US" sz="28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z="2800" smtClean="0">
                <a:latin typeface="楷体_GB2312"/>
                <a:ea typeface="楷体_GB2312"/>
                <a:cs typeface="楷体_GB2312"/>
              </a:rPr>
              <a:t>病人</a:t>
            </a:r>
            <a:r>
              <a:rPr lang="en-US" altLang="zh-CN" sz="2800" smtClean="0">
                <a:latin typeface="楷体_GB2312"/>
                <a:ea typeface="楷体_GB2312"/>
                <a:cs typeface="楷体_GB2312"/>
              </a:rPr>
              <a:t>A</a:t>
            </a:r>
            <a:r>
              <a:rPr lang="zh-CN" altLang="en-US" sz="2800" smtClean="0">
                <a:latin typeface="楷体_GB2312"/>
                <a:ea typeface="楷体_GB2312"/>
                <a:cs typeface="楷体_GB2312"/>
              </a:rPr>
              <a:t>：</a:t>
            </a:r>
            <a:r>
              <a:rPr lang="en-US" altLang="zh-CN" sz="2800" smtClean="0">
                <a:latin typeface="楷体_GB2312"/>
                <a:ea typeface="楷体_GB2312"/>
                <a:cs typeface="楷体_GB2312"/>
              </a:rPr>
              <a:t>ICU</a:t>
            </a:r>
            <a:r>
              <a:rPr lang="zh-CN" altLang="en-US" sz="2800" smtClean="0">
                <a:latin typeface="楷体_GB2312"/>
                <a:ea typeface="楷体_GB2312"/>
                <a:cs typeface="楷体_GB2312"/>
              </a:rPr>
              <a:t>转出                  一级护理</a:t>
            </a:r>
            <a:endParaRPr lang="zh-CN" altLang="en-US" sz="28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z="2800" smtClean="0">
                <a:latin typeface="楷体_GB2312"/>
                <a:ea typeface="楷体_GB2312"/>
                <a:cs typeface="楷体_GB2312"/>
              </a:rPr>
              <a:t>病人</a:t>
            </a:r>
            <a:r>
              <a:rPr lang="en-US" altLang="zh-CN" sz="2800" smtClean="0">
                <a:latin typeface="楷体_GB2312"/>
                <a:ea typeface="楷体_GB2312"/>
                <a:cs typeface="楷体_GB2312"/>
              </a:rPr>
              <a:t>B:   </a:t>
            </a:r>
            <a:r>
              <a:rPr lang="zh-CN" altLang="en-US" sz="2800" smtClean="0">
                <a:latin typeface="楷体_GB2312"/>
                <a:ea typeface="楷体_GB2312"/>
                <a:cs typeface="楷体_GB2312"/>
              </a:rPr>
              <a:t>病情稳定，但重度依赖   一级护理</a:t>
            </a:r>
            <a:endParaRPr lang="zh-CN" altLang="en-US" sz="28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z="2800" smtClean="0">
                <a:latin typeface="楷体_GB2312"/>
                <a:ea typeface="楷体_GB2312"/>
                <a:cs typeface="楷体_GB2312"/>
              </a:rPr>
              <a:t>病人</a:t>
            </a:r>
            <a:r>
              <a:rPr lang="en-US" altLang="zh-CN" sz="2800" smtClean="0">
                <a:latin typeface="楷体_GB2312"/>
                <a:ea typeface="楷体_GB2312"/>
                <a:cs typeface="楷体_GB2312"/>
              </a:rPr>
              <a:t>C:  </a:t>
            </a:r>
            <a:r>
              <a:rPr lang="zh-CN" altLang="en-US" sz="2800" smtClean="0">
                <a:latin typeface="楷体_GB2312"/>
                <a:ea typeface="楷体_GB2312"/>
                <a:cs typeface="楷体_GB2312"/>
              </a:rPr>
              <a:t>手术后                  一级护理</a:t>
            </a:r>
            <a:endParaRPr lang="zh-CN" altLang="en-US" sz="28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z="2800" smtClean="0">
                <a:latin typeface="楷体_GB2312"/>
                <a:ea typeface="楷体_GB2312"/>
                <a:cs typeface="楷体_GB2312"/>
              </a:rPr>
              <a:t>       护理内容完全一样吗？</a:t>
            </a:r>
            <a:endParaRPr lang="zh-CN" altLang="en-US" sz="28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z="2800" smtClean="0">
                <a:latin typeface="楷体_GB2312"/>
                <a:ea typeface="楷体_GB2312"/>
                <a:cs typeface="楷体_GB2312"/>
              </a:rPr>
              <a:t>   需要根据每个病人具体情况，提供个性化护理</a:t>
            </a:r>
            <a:endParaRPr lang="zh-CN" altLang="en-US" sz="28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endParaRPr lang="zh-CN" altLang="en-US" sz="2800" smtClean="0">
              <a:latin typeface="楷体_GB2312"/>
              <a:ea typeface="楷体_GB2312"/>
              <a:cs typeface="楷体_GB231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标题 716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二、术语和定义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23554" name="文本占位符 7170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algn="ctr" eaLnBrk="1" latinLnBrk="1" hangingPunct="1">
              <a:spcBef>
                <a:spcPct val="0"/>
              </a:spcBef>
              <a:buFontTx/>
              <a:buNone/>
            </a:pPr>
            <a:r>
              <a:rPr lang="en-US" altLang="zh-CN" b="1" smtClean="0">
                <a:latin typeface="楷体_GB2312"/>
                <a:ea typeface="楷体_GB2312"/>
                <a:cs typeface="楷体_GB2312"/>
              </a:rPr>
              <a:t>2.2    </a:t>
            </a:r>
            <a:r>
              <a:rPr lang="zh-CN" altLang="en-US" b="1" smtClean="0">
                <a:latin typeface="楷体_GB2312"/>
                <a:ea typeface="楷体_GB2312"/>
                <a:cs typeface="楷体_GB2312"/>
              </a:rPr>
              <a:t>自理能力：</a:t>
            </a:r>
            <a:r>
              <a:rPr lang="en-US" altLang="zh-CN" smtClean="0">
                <a:latin typeface="楷体_GB2312"/>
                <a:ea typeface="楷体_GB2312"/>
                <a:cs typeface="楷体_GB2312"/>
              </a:rPr>
              <a:t>ability of self-care</a:t>
            </a:r>
            <a:endParaRPr lang="en-US" altLang="zh-CN" smtClean="0">
              <a:latin typeface="楷体_GB2312"/>
              <a:ea typeface="楷体_GB2312"/>
              <a:cs typeface="楷体_GB2312"/>
              <a:sym typeface="宋体" panose="02010600030101010101" pitchFamily="2" charset="-122"/>
            </a:endParaRPr>
          </a:p>
          <a:p>
            <a:pPr algn="ctr" eaLnBrk="1" latinLnBrk="1" hangingPunct="1">
              <a:spcBef>
                <a:spcPct val="0"/>
              </a:spcBef>
              <a:buFontTx/>
              <a:buNone/>
            </a:pPr>
            <a:r>
              <a:rPr lang="zh-CN" altLang="en-US" smtClean="0">
                <a:latin typeface="楷体_GB2312"/>
                <a:ea typeface="楷体_GB2312"/>
                <a:cs typeface="楷体_GB2312"/>
                <a:sym typeface="宋体" panose="02010600030101010101" pitchFamily="2" charset="-122"/>
              </a:rPr>
              <a:t>在生活中</a:t>
            </a:r>
            <a:r>
              <a:rPr lang="zh-CN" altLang="en-US" smtClean="0">
                <a:solidFill>
                  <a:srgbClr val="FF0000"/>
                </a:solidFill>
                <a:latin typeface="楷体_GB2312"/>
                <a:ea typeface="楷体_GB2312"/>
                <a:cs typeface="楷体_GB2312"/>
                <a:sym typeface="宋体" panose="02010600030101010101" pitchFamily="2" charset="-122"/>
              </a:rPr>
              <a:t>个体照料自己</a:t>
            </a:r>
            <a:r>
              <a:rPr lang="zh-CN" altLang="en-US" smtClean="0">
                <a:latin typeface="楷体_GB2312"/>
                <a:ea typeface="楷体_GB2312"/>
                <a:cs typeface="楷体_GB2312"/>
                <a:sym typeface="宋体" panose="02010600030101010101" pitchFamily="2" charset="-122"/>
              </a:rPr>
              <a:t>的行为能力。</a:t>
            </a:r>
            <a:endParaRPr lang="zh-CN" altLang="en-US" smtClean="0">
              <a:latin typeface="楷体_GB2312"/>
              <a:ea typeface="楷体_GB2312"/>
              <a:cs typeface="楷体_GB2312"/>
              <a:sym typeface="宋体" panose="02010600030101010101" pitchFamily="2" charset="-122"/>
            </a:endParaRPr>
          </a:p>
          <a:p>
            <a:pPr eaLnBrk="1" hangingPunct="1"/>
            <a:endParaRPr lang="zh-CN" altLang="en-US" smtClean="0">
              <a:latin typeface="楷体_GB2312"/>
              <a:ea typeface="楷体_GB2312"/>
              <a:cs typeface="楷体_GB2312"/>
            </a:endParaRPr>
          </a:p>
        </p:txBody>
      </p:sp>
      <p:sp>
        <p:nvSpPr>
          <p:cNvPr id="23555" name="流程图: 手动操作 7171"/>
          <p:cNvSpPr>
            <a:spLocks noChangeArrowheads="1"/>
          </p:cNvSpPr>
          <p:nvPr/>
        </p:nvSpPr>
        <p:spPr bwMode="auto">
          <a:xfrm>
            <a:off x="4356100" y="3141663"/>
            <a:ext cx="2087563" cy="1584325"/>
          </a:xfrm>
          <a:prstGeom prst="flowChartManualOperation">
            <a:avLst/>
          </a:prstGeom>
          <a:solidFill>
            <a:schemeClr val="bg1"/>
          </a:solidFill>
          <a:ln w="57150">
            <a:solidFill>
              <a:srgbClr val="FF6600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>
                <a:ea typeface="宋体" panose="02010600030101010101" pitchFamily="2" charset="-122"/>
              </a:rPr>
              <a:t>生活中</a:t>
            </a:r>
            <a:endParaRPr lang="zh-CN" altLang="en-US" b="1">
              <a:ea typeface="宋体" panose="02010600030101010101" pitchFamily="2" charset="-122"/>
            </a:endParaRPr>
          </a:p>
        </p:txBody>
      </p:sp>
      <p:sp>
        <p:nvSpPr>
          <p:cNvPr id="23556" name="流程图: 手动操作 7172"/>
          <p:cNvSpPr>
            <a:spLocks noChangeArrowheads="1"/>
          </p:cNvSpPr>
          <p:nvPr/>
        </p:nvSpPr>
        <p:spPr bwMode="auto">
          <a:xfrm>
            <a:off x="5940425" y="3429000"/>
            <a:ext cx="2087563" cy="1584325"/>
          </a:xfrm>
          <a:prstGeom prst="flowChartManualOperation">
            <a:avLst/>
          </a:prstGeom>
          <a:solidFill>
            <a:schemeClr val="bg1"/>
          </a:solidFill>
          <a:ln w="57150">
            <a:solidFill>
              <a:srgbClr val="FF6600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>
                <a:ea typeface="宋体" panose="02010600030101010101" pitchFamily="2" charset="-122"/>
              </a:rPr>
              <a:t>个体照料</a:t>
            </a:r>
            <a:endParaRPr lang="zh-CN" altLang="en-US" b="1">
              <a:ea typeface="宋体" panose="02010600030101010101" pitchFamily="2" charset="-122"/>
            </a:endParaRPr>
          </a:p>
        </p:txBody>
      </p:sp>
      <p:sp>
        <p:nvSpPr>
          <p:cNvPr id="23557" name="流程图: 手动操作 7173"/>
          <p:cNvSpPr>
            <a:spLocks noChangeArrowheads="1"/>
          </p:cNvSpPr>
          <p:nvPr/>
        </p:nvSpPr>
        <p:spPr bwMode="auto">
          <a:xfrm>
            <a:off x="5003800" y="4724400"/>
            <a:ext cx="2087563" cy="1584325"/>
          </a:xfrm>
          <a:prstGeom prst="flowChartManualOperation">
            <a:avLst/>
          </a:prstGeom>
          <a:solidFill>
            <a:schemeClr val="bg1"/>
          </a:solidFill>
          <a:ln w="57150">
            <a:solidFill>
              <a:srgbClr val="FF6600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>
                <a:ea typeface="宋体" panose="02010600030101010101" pitchFamily="2" charset="-122"/>
              </a:rPr>
              <a:t>行为能力</a:t>
            </a:r>
            <a:endParaRPr lang="zh-CN" altLang="en-US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标题 819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二、术语和定义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24578" name="文本占位符 8194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US" altLang="zh-CN" b="1" smtClean="0">
                <a:latin typeface="楷体_GB2312"/>
                <a:ea typeface="楷体_GB2312"/>
                <a:cs typeface="楷体_GB2312"/>
              </a:rPr>
              <a:t>2.3  </a:t>
            </a:r>
            <a:r>
              <a:rPr lang="zh-CN" altLang="en-US" b="1" smtClean="0">
                <a:latin typeface="楷体_GB2312"/>
                <a:ea typeface="楷体_GB2312"/>
                <a:cs typeface="楷体_GB2312"/>
              </a:rPr>
              <a:t>日常生活活动</a:t>
            </a:r>
            <a:r>
              <a:rPr lang="en-US" altLang="zh-CN" b="1" smtClean="0">
                <a:latin typeface="楷体_GB2312"/>
                <a:ea typeface="楷体_GB2312"/>
                <a:cs typeface="楷体_GB2312"/>
              </a:rPr>
              <a:t>ADL</a:t>
            </a:r>
            <a:r>
              <a:rPr lang="zh-CN" altLang="en-US" b="1" smtClean="0">
                <a:latin typeface="楷体_GB2312"/>
                <a:ea typeface="楷体_GB2312"/>
                <a:cs typeface="楷体_GB2312"/>
              </a:rPr>
              <a:t>（</a:t>
            </a:r>
            <a:r>
              <a:rPr lang="en-US" altLang="zh-CN" sz="2400" b="1" smtClean="0">
                <a:latin typeface="楷体_GB2312"/>
                <a:ea typeface="楷体_GB2312"/>
                <a:cs typeface="楷体_GB2312"/>
              </a:rPr>
              <a:t>activities  daily  living)</a:t>
            </a:r>
            <a:endParaRPr lang="en-US" altLang="zh-CN" sz="2400" b="1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mtClean="0">
                <a:latin typeface="楷体_GB2312"/>
                <a:ea typeface="楷体_GB2312"/>
                <a:cs typeface="楷体_GB2312"/>
              </a:rPr>
              <a:t>人们为了</a:t>
            </a:r>
            <a:r>
              <a:rPr lang="zh-CN" altLang="en-US" smtClean="0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维持生存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及</a:t>
            </a:r>
            <a:r>
              <a:rPr lang="zh-CN" altLang="en-US" smtClean="0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适应生存环境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而每天反复进行的、最基本的、具有共性的活</a:t>
            </a:r>
            <a:r>
              <a:rPr lang="zh-CN" altLang="en-US" smtClean="0">
                <a:ea typeface="楷体_GB2312"/>
                <a:cs typeface="楷体_GB2312"/>
              </a:rPr>
              <a:t>动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24579" name="圆角矩形 8195"/>
          <p:cNvSpPr>
            <a:spLocks noChangeArrowheads="1"/>
          </p:cNvSpPr>
          <p:nvPr/>
        </p:nvSpPr>
        <p:spPr bwMode="auto">
          <a:xfrm>
            <a:off x="2700338" y="3573463"/>
            <a:ext cx="1944687" cy="18002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01600">
            <a:solidFill>
              <a:srgbClr val="FF66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>
                <a:ea typeface="宋体" panose="02010600030101010101" pitchFamily="2" charset="-122"/>
              </a:rPr>
              <a:t>维持生存</a:t>
            </a:r>
            <a:endParaRPr lang="zh-CN" altLang="en-US" b="1">
              <a:ea typeface="宋体" panose="02010600030101010101" pitchFamily="2" charset="-122"/>
            </a:endParaRPr>
          </a:p>
        </p:txBody>
      </p:sp>
      <p:sp>
        <p:nvSpPr>
          <p:cNvPr id="24580" name="圆角矩形 8196"/>
          <p:cNvSpPr>
            <a:spLocks noChangeArrowheads="1"/>
          </p:cNvSpPr>
          <p:nvPr/>
        </p:nvSpPr>
        <p:spPr bwMode="auto">
          <a:xfrm>
            <a:off x="4067175" y="4797425"/>
            <a:ext cx="1944688" cy="18002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01600">
            <a:solidFill>
              <a:srgbClr val="FF66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sz="2000" b="1">
                <a:ea typeface="宋体" panose="02010600030101010101" pitchFamily="2" charset="-122"/>
              </a:rPr>
              <a:t>共性活动</a:t>
            </a:r>
            <a:endParaRPr lang="zh-CN" altLang="en-US" sz="2000" b="1">
              <a:ea typeface="宋体" panose="02010600030101010101" pitchFamily="2" charset="-122"/>
            </a:endParaRPr>
          </a:p>
        </p:txBody>
      </p:sp>
      <p:sp>
        <p:nvSpPr>
          <p:cNvPr id="24581" name="圆角矩形 8197"/>
          <p:cNvSpPr>
            <a:spLocks noChangeArrowheads="1"/>
          </p:cNvSpPr>
          <p:nvPr/>
        </p:nvSpPr>
        <p:spPr bwMode="auto">
          <a:xfrm>
            <a:off x="5148263" y="3429000"/>
            <a:ext cx="1944687" cy="18002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01600">
            <a:solidFill>
              <a:srgbClr val="FF66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>
                <a:ea typeface="宋体" panose="02010600030101010101" pitchFamily="2" charset="-122"/>
              </a:rPr>
              <a:t>适应生存环境</a:t>
            </a:r>
            <a:endParaRPr lang="zh-CN" altLang="en-US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标题 1638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二、术语和定义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25602" name="文本占位符 16386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zh-CN" altLang="en-US" smtClean="0">
                <a:latin typeface="楷体_GB2312"/>
                <a:ea typeface="楷体_GB2312"/>
                <a:cs typeface="楷体_GB2312"/>
              </a:rPr>
              <a:t>解释：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en-US" altLang="zh-CN" smtClean="0">
                <a:latin typeface="楷体_GB2312"/>
                <a:ea typeface="楷体_GB2312"/>
                <a:cs typeface="楷体_GB2312"/>
              </a:rPr>
              <a:t>1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）强调的是“</a:t>
            </a:r>
            <a:r>
              <a:rPr lang="zh-CN" altLang="en-US" smtClean="0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自我照护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”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en-US" altLang="zh-CN" smtClean="0">
                <a:latin typeface="楷体_GB2312"/>
                <a:ea typeface="楷体_GB2312"/>
                <a:cs typeface="楷体_GB2312"/>
              </a:rPr>
              <a:t>2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）“</a:t>
            </a:r>
            <a:r>
              <a:rPr lang="zh-CN" altLang="en-US" smtClean="0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生存环境”</a:t>
            </a:r>
            <a:endParaRPr lang="zh-CN" altLang="en-US" smtClean="0">
              <a:solidFill>
                <a:srgbClr val="FF0000"/>
              </a:solidFill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mtClean="0">
                <a:latin typeface="楷体_GB2312"/>
                <a:ea typeface="楷体_GB2312"/>
                <a:cs typeface="楷体_GB2312"/>
              </a:rPr>
              <a:t>疾病对患者日常自理活动能力的限制</a:t>
            </a:r>
            <a:r>
              <a:rPr lang="en-US" altLang="zh-CN" smtClean="0">
                <a:latin typeface="楷体_GB2312"/>
                <a:ea typeface="楷体_GB2312"/>
                <a:cs typeface="楷体_GB2312"/>
              </a:rPr>
              <a:t>: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如大手术</a:t>
            </a:r>
            <a:r>
              <a:rPr lang="en-US" altLang="zh-CN" smtClean="0">
                <a:latin typeface="楷体_GB2312"/>
                <a:ea typeface="楷体_GB2312"/>
                <a:cs typeface="楷体_GB2312"/>
              </a:rPr>
              <a:t>72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小时内的患者在进食、穿衣、洗漱等方面的受限如无他人照护则难以维持生存。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mtClean="0">
                <a:latin typeface="楷体_GB2312"/>
                <a:ea typeface="楷体_GB2312"/>
                <a:cs typeface="楷体_GB2312"/>
              </a:rPr>
              <a:t>“医院”为住院患者特定环境：如失明患者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标题 1024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二、术语和定义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26626" name="文本占位符 10242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US" altLang="zh-CN" smtClean="0">
                <a:latin typeface="楷体_GB2312"/>
                <a:ea typeface="楷体_GB2312"/>
                <a:cs typeface="楷体_GB2312"/>
              </a:rPr>
              <a:t>Barthel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指数</a:t>
            </a:r>
            <a:r>
              <a:rPr lang="en-US" altLang="zh-CN" smtClean="0">
                <a:latin typeface="楷体_GB2312"/>
                <a:ea typeface="楷体_GB2312"/>
                <a:cs typeface="楷体_GB2312"/>
              </a:rPr>
              <a:t>BI</a:t>
            </a:r>
            <a:endParaRPr lang="en-US" altLang="zh-CN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mtClean="0">
                <a:latin typeface="楷体_GB2312"/>
                <a:ea typeface="楷体_GB2312"/>
                <a:cs typeface="楷体_GB2312"/>
              </a:rPr>
              <a:t>对患者日常生活活动的功能状态进行测量，个体得分取决于对一系列</a:t>
            </a:r>
            <a:r>
              <a:rPr lang="zh-CN" altLang="en-US" smtClean="0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独立行为</a:t>
            </a:r>
            <a:r>
              <a:rPr lang="zh-CN" altLang="en-US" smtClean="0">
                <a:latin typeface="楷体_GB2312"/>
                <a:ea typeface="楷体_GB2312"/>
                <a:cs typeface="楷体_GB2312"/>
              </a:rPr>
              <a:t>的测量。总分范围在</a:t>
            </a:r>
            <a:r>
              <a:rPr lang="en-US" altLang="zh-CN" smtClean="0">
                <a:latin typeface="楷体_GB2312"/>
                <a:ea typeface="楷体_GB2312"/>
                <a:cs typeface="楷体_GB2312"/>
              </a:rPr>
              <a:t>0</a:t>
            </a:r>
            <a:r>
              <a:rPr lang="en-US" altLang="zh-CN" smtClean="0">
                <a:ea typeface="楷体_GB2312"/>
                <a:cs typeface="楷体_GB2312"/>
              </a:rPr>
              <a:t>—</a:t>
            </a:r>
            <a:r>
              <a:rPr lang="en-US" altLang="zh-CN" smtClean="0">
                <a:latin typeface="楷体_GB2312"/>
                <a:ea typeface="楷体_GB2312"/>
                <a:cs typeface="楷体_GB2312"/>
              </a:rPr>
              <a:t>100</a:t>
            </a:r>
            <a:endParaRPr lang="en-US" altLang="zh-CN" smtClean="0">
              <a:latin typeface="楷体_GB2312"/>
              <a:ea typeface="楷体_GB2312"/>
              <a:cs typeface="楷体_GB2312"/>
            </a:endParaRPr>
          </a:p>
        </p:txBody>
      </p:sp>
      <p:sp>
        <p:nvSpPr>
          <p:cNvPr id="26627" name="圆角矩形 10243"/>
          <p:cNvSpPr>
            <a:spLocks noChangeArrowheads="1"/>
          </p:cNvSpPr>
          <p:nvPr/>
        </p:nvSpPr>
        <p:spPr bwMode="auto">
          <a:xfrm>
            <a:off x="2987675" y="4005263"/>
            <a:ext cx="2087563" cy="1295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01600">
            <a:solidFill>
              <a:srgbClr val="FF66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>
                <a:ea typeface="宋体" panose="02010600030101010101" pitchFamily="2" charset="-122"/>
              </a:rPr>
              <a:t>日常生活能力</a:t>
            </a:r>
            <a:endParaRPr lang="zh-CN" altLang="en-US" b="1">
              <a:ea typeface="宋体" panose="02010600030101010101" pitchFamily="2" charset="-122"/>
            </a:endParaRPr>
          </a:p>
        </p:txBody>
      </p:sp>
      <p:sp>
        <p:nvSpPr>
          <p:cNvPr id="26628" name="圆角矩形 10244"/>
          <p:cNvSpPr>
            <a:spLocks noChangeArrowheads="1"/>
          </p:cNvSpPr>
          <p:nvPr/>
        </p:nvSpPr>
        <p:spPr bwMode="auto">
          <a:xfrm>
            <a:off x="4643438" y="4941888"/>
            <a:ext cx="2087562" cy="1295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01600">
            <a:solidFill>
              <a:srgbClr val="FF66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>
                <a:ea typeface="宋体" panose="02010600030101010101" pitchFamily="2" charset="-122"/>
              </a:rPr>
              <a:t>独立行为测量</a:t>
            </a:r>
            <a:endParaRPr lang="zh-CN" altLang="en-US" b="1">
              <a:ea typeface="宋体" panose="02010600030101010101" pitchFamily="2" charset="-122"/>
            </a:endParaRPr>
          </a:p>
        </p:txBody>
      </p:sp>
      <p:sp>
        <p:nvSpPr>
          <p:cNvPr id="26629" name="圆角矩形 10245"/>
          <p:cNvSpPr>
            <a:spLocks noChangeArrowheads="1"/>
          </p:cNvSpPr>
          <p:nvPr/>
        </p:nvSpPr>
        <p:spPr bwMode="auto">
          <a:xfrm>
            <a:off x="5651500" y="3573463"/>
            <a:ext cx="2087563" cy="1295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01600">
            <a:solidFill>
              <a:srgbClr val="FF66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>
                <a:ea typeface="宋体" panose="02010600030101010101" pitchFamily="2" charset="-122"/>
              </a:rPr>
              <a:t>功能状态</a:t>
            </a:r>
            <a:endParaRPr lang="zh-CN" altLang="en-US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  <a:defRPr/>
            </a:pPr>
            <a:r>
              <a:rPr lang="en-US" altLang="zh-CN">
                <a:sym typeface="+mn-ea"/>
              </a:rPr>
              <a:t>2.2.29.1.1</a:t>
            </a:r>
            <a:r>
              <a:rPr lang="zh-CN" altLang="en-US">
                <a:sym typeface="+mn-ea"/>
              </a:rPr>
              <a:t>按照国家分级护理管理相关执导原则和护理服务标准，制定医院分级护理制度，有针对各级别护理的工作规范。</a:t>
            </a:r>
            <a:endParaRPr lang="zh-CN" altLang="en-US"/>
          </a:p>
          <a:p>
            <a:pPr marL="0" indent="0">
              <a:buFontTx/>
              <a:buNone/>
              <a:defRPr/>
            </a:pPr>
            <a:r>
              <a:rPr lang="zh-CN" altLang="en-US">
                <a:sym typeface="+mn-ea"/>
              </a:rPr>
              <a:t>查看：</a:t>
            </a:r>
            <a:endParaRPr lang="zh-CN" altLang="en-US"/>
          </a:p>
          <a:p>
            <a:pPr marL="0" indent="0">
              <a:buFontTx/>
              <a:buNone/>
              <a:defRPr/>
            </a:pPr>
            <a:r>
              <a:rPr lang="zh-CN" altLang="en-US">
                <a:sym typeface="+mn-ea"/>
              </a:rPr>
              <a:t>《医院分级护理制度》</a:t>
            </a:r>
            <a:endParaRPr lang="zh-CN" altLang="en-US"/>
          </a:p>
          <a:p>
            <a:pPr marL="0" indent="0">
              <a:buFontTx/>
              <a:buNone/>
              <a:defRPr/>
            </a:pPr>
            <a:r>
              <a:rPr lang="zh-CN" altLang="en-US">
                <a:sym typeface="+mn-ea"/>
              </a:rPr>
              <a:t>《分级护理解读》</a:t>
            </a:r>
            <a:endParaRPr lang="zh-CN" altLang="en-US"/>
          </a:p>
          <a:p>
            <a:pPr>
              <a:defRPr/>
            </a:pPr>
            <a:endParaRPr lang="zh-CN" altLang="en-US"/>
          </a:p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标题 1228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三、护理分级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28674" name="文本占位符 12290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US" altLang="zh-CN">
                <a:sym typeface="+mn-ea"/>
              </a:rPr>
              <a:t>2.2.29.1.2 </a:t>
            </a:r>
            <a:r>
              <a:rPr lang="zh-CN" altLang="en-US">
                <a:sym typeface="+mn-ea"/>
              </a:rPr>
              <a:t>原则上，护理级别分为特级护理、一级护理、二级护理、三级护理</a:t>
            </a:r>
            <a:r>
              <a:rPr lang="en-US" altLang="zh-CN">
                <a:sym typeface="+mn-ea"/>
              </a:rPr>
              <a:t>4</a:t>
            </a:r>
            <a:r>
              <a:rPr lang="zh-CN" altLang="en-US">
                <a:sym typeface="+mn-ea"/>
              </a:rPr>
              <a:t>个等级。</a:t>
            </a:r>
            <a:endParaRPr lang="zh-CN" altLang="en-US"/>
          </a:p>
          <a:p>
            <a:pPr marL="0" indent="0" eaLnBrk="1" hangingPunct="1">
              <a:buFontTx/>
              <a:buNone/>
              <a:defRPr/>
            </a:pP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>
              <a:buFontTx/>
              <a:buNone/>
              <a:defRPr/>
            </a:pPr>
            <a:r>
              <a:rPr lang="zh-CN" altLang="en-US" smtClean="0">
                <a:latin typeface="楷体_GB2312"/>
                <a:ea typeface="楷体_GB2312"/>
                <a:cs typeface="楷体_GB2312"/>
              </a:rPr>
              <a:t>               特级护理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>
              <a:buFontTx/>
              <a:buNone/>
              <a:defRPr/>
            </a:pPr>
            <a:r>
              <a:rPr lang="zh-CN" altLang="en-US" smtClean="0">
                <a:latin typeface="楷体_GB2312"/>
                <a:ea typeface="楷体_GB2312"/>
                <a:cs typeface="楷体_GB2312"/>
              </a:rPr>
              <a:t>               一级护理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>
              <a:buFontTx/>
              <a:buNone/>
              <a:defRPr/>
            </a:pPr>
            <a:r>
              <a:rPr lang="zh-CN" altLang="en-US" smtClean="0">
                <a:latin typeface="楷体_GB2312"/>
                <a:ea typeface="楷体_GB2312"/>
                <a:cs typeface="楷体_GB2312"/>
              </a:rPr>
              <a:t>               二级护理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>
              <a:buFontTx/>
              <a:buNone/>
              <a:defRPr/>
            </a:pPr>
            <a:r>
              <a:rPr lang="zh-CN" altLang="en-US" smtClean="0">
                <a:latin typeface="楷体_GB2312"/>
                <a:ea typeface="楷体_GB2312"/>
                <a:cs typeface="楷体_GB2312"/>
              </a:rPr>
              <a:t>               三级护理</a:t>
            </a:r>
            <a:endParaRPr lang="zh-CN" altLang="en-US" smtClean="0">
              <a:latin typeface="楷体_GB2312"/>
              <a:ea typeface="楷体_GB2312"/>
              <a:cs typeface="楷体_GB2312"/>
            </a:endParaRPr>
          </a:p>
          <a:p>
            <a:pPr eaLnBrk="1" hangingPunct="1">
              <a:defRPr/>
            </a:pPr>
            <a:endParaRPr lang="zh-CN" altLang="en-US" smtClean="0">
              <a:latin typeface="楷体_GB2312"/>
              <a:ea typeface="楷体_GB2312"/>
              <a:cs typeface="楷体_GB2312"/>
            </a:endParaRPr>
          </a:p>
        </p:txBody>
      </p:sp>
      <p:sp>
        <p:nvSpPr>
          <p:cNvPr id="28675" name="椭圆 12291"/>
          <p:cNvSpPr>
            <a:spLocks noChangeArrowheads="1"/>
          </p:cNvSpPr>
          <p:nvPr/>
        </p:nvSpPr>
        <p:spPr bwMode="auto">
          <a:xfrm>
            <a:off x="4859338" y="4941888"/>
            <a:ext cx="3240087" cy="1368425"/>
          </a:xfrm>
          <a:prstGeom prst="ellipse">
            <a:avLst/>
          </a:prstGeom>
          <a:solidFill>
            <a:schemeClr val="bg1"/>
          </a:solidFill>
          <a:ln w="101600">
            <a:solidFill>
              <a:srgbClr val="FF99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sz="1800" b="1">
                <a:solidFill>
                  <a:srgbClr val="FF0000"/>
                </a:solidFill>
                <a:ea typeface="宋体" panose="02010600030101010101" pitchFamily="2" charset="-122"/>
              </a:rPr>
              <a:t>必须综合病情和或自理能力</a:t>
            </a:r>
            <a:endParaRPr lang="zh-CN" altLang="en-US" sz="18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9698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zh-CN" sz="2000" smtClean="0">
                <a:sym typeface="+mn-ea"/>
              </a:rPr>
              <a:t>2.2.29.1.3 </a:t>
            </a:r>
            <a:r>
              <a:rPr lang="zh-CN" altLang="en-US" sz="2000" smtClean="0">
                <a:sym typeface="+mn-ea"/>
              </a:rPr>
              <a:t>医护人员</a:t>
            </a:r>
            <a:r>
              <a:rPr lang="zh-CN" altLang="en-US" sz="2000" b="1" smtClean="0">
                <a:solidFill>
                  <a:srgbClr val="FF0000"/>
                </a:solidFill>
                <a:sym typeface="+mn-ea"/>
              </a:rPr>
              <a:t>应当根据</a:t>
            </a:r>
            <a:r>
              <a:rPr lang="zh-CN" altLang="en-US" sz="2000" smtClean="0">
                <a:sym typeface="+mn-ea"/>
              </a:rPr>
              <a:t>患者</a:t>
            </a:r>
            <a:r>
              <a:rPr lang="zh-CN" altLang="en-US" sz="2000" b="1" smtClean="0">
                <a:solidFill>
                  <a:srgbClr val="0000FF"/>
                </a:solidFill>
                <a:sym typeface="+mn-ea"/>
              </a:rPr>
              <a:t>病情</a:t>
            </a:r>
            <a:r>
              <a:rPr lang="zh-CN" altLang="en-US" sz="2000" smtClean="0">
                <a:sym typeface="+mn-ea"/>
              </a:rPr>
              <a:t>和（或）</a:t>
            </a:r>
            <a:r>
              <a:rPr lang="zh-CN" altLang="en-US" sz="2000" b="1" smtClean="0">
                <a:solidFill>
                  <a:srgbClr val="0000FF"/>
                </a:solidFill>
                <a:sym typeface="+mn-ea"/>
              </a:rPr>
              <a:t>自理能力</a:t>
            </a:r>
            <a:r>
              <a:rPr lang="zh-CN" altLang="en-US" sz="2000" b="1" smtClean="0">
                <a:solidFill>
                  <a:srgbClr val="FF0000"/>
                </a:solidFill>
                <a:sym typeface="+mn-ea"/>
              </a:rPr>
              <a:t>变化的情况，合理</a:t>
            </a:r>
            <a:r>
              <a:rPr lang="zh-CN" altLang="en-US" sz="2000" smtClean="0">
                <a:sym typeface="+mn-ea"/>
              </a:rPr>
              <a:t>动态调整患者护理级别。</a:t>
            </a:r>
            <a:endParaRPr lang="zh-CN" altLang="en-US" sz="2000" smtClean="0"/>
          </a:p>
          <a:p>
            <a:pPr eaLnBrk="1" hangingPunct="1">
              <a:buFontTx/>
              <a:buNone/>
            </a:pPr>
            <a:r>
              <a:rPr lang="zh-CN" altLang="en-US" sz="2000" b="1" smtClean="0">
                <a:solidFill>
                  <a:srgbClr val="0000FF"/>
                </a:solidFill>
                <a:sym typeface="+mn-ea"/>
              </a:rPr>
              <a:t>解释：</a:t>
            </a:r>
            <a:endParaRPr lang="zh-CN" altLang="en-US" sz="2000" b="1" smtClean="0">
              <a:solidFill>
                <a:srgbClr val="0000FF"/>
              </a:solidFill>
            </a:endParaRPr>
          </a:p>
          <a:p>
            <a:pPr eaLnBrk="1" hangingPunct="1">
              <a:buFontTx/>
              <a:buNone/>
            </a:pPr>
            <a:r>
              <a:rPr lang="zh-CN" altLang="en-US" sz="2000" b="1" smtClean="0">
                <a:solidFill>
                  <a:srgbClr val="FF0000"/>
                </a:solidFill>
                <a:sym typeface="+mn-ea"/>
              </a:rPr>
              <a:t>“动态调整”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r>
              <a:rPr lang="zh-CN" altLang="en-US" sz="2000" smtClean="0">
                <a:sym typeface="+mn-ea"/>
              </a:rPr>
              <a:t>1）前提是必须结合患者</a:t>
            </a:r>
            <a:r>
              <a:rPr lang="zh-CN" altLang="en-US" sz="2000" b="1" smtClean="0">
                <a:solidFill>
                  <a:srgbClr val="000066"/>
                </a:solidFill>
                <a:sym typeface="+mn-ea"/>
              </a:rPr>
              <a:t>病情</a:t>
            </a:r>
            <a:r>
              <a:rPr lang="zh-CN" altLang="en-US" sz="2000" smtClean="0">
                <a:sym typeface="+mn-ea"/>
              </a:rPr>
              <a:t>和/或</a:t>
            </a:r>
            <a:r>
              <a:rPr lang="zh-CN" altLang="en-US" sz="2000" b="1" smtClean="0">
                <a:solidFill>
                  <a:srgbClr val="000066"/>
                </a:solidFill>
                <a:sym typeface="+mn-ea"/>
              </a:rPr>
              <a:t>自理能力</a:t>
            </a:r>
            <a:r>
              <a:rPr lang="zh-CN" altLang="en-US" sz="2000" smtClean="0">
                <a:sym typeface="+mn-ea"/>
              </a:rPr>
              <a:t>综合考虑</a:t>
            </a:r>
            <a:endParaRPr lang="zh-CN" altLang="en-US" sz="2000" smtClean="0"/>
          </a:p>
          <a:p>
            <a:pPr eaLnBrk="1" hangingPunct="1">
              <a:buFontTx/>
              <a:buNone/>
            </a:pPr>
            <a:r>
              <a:rPr lang="zh-CN" altLang="en-US" sz="2000" smtClean="0">
                <a:sym typeface="+mn-ea"/>
              </a:rPr>
              <a:t>2）因“</a:t>
            </a:r>
            <a:r>
              <a:rPr lang="zh-CN" altLang="en-US" sz="2000" b="1" smtClean="0">
                <a:solidFill>
                  <a:srgbClr val="FF0000"/>
                </a:solidFill>
                <a:sym typeface="+mn-ea"/>
              </a:rPr>
              <a:t>变化</a:t>
            </a:r>
            <a:r>
              <a:rPr lang="zh-CN" altLang="en-US" sz="2000" smtClean="0">
                <a:sym typeface="+mn-ea"/>
              </a:rPr>
              <a:t>”而</a:t>
            </a:r>
            <a:r>
              <a:rPr lang="zh-CN" altLang="en-US" sz="2000" b="1" smtClean="0">
                <a:solidFill>
                  <a:srgbClr val="000066"/>
                </a:solidFill>
                <a:sym typeface="+mn-ea"/>
              </a:rPr>
              <a:t>调整</a:t>
            </a:r>
            <a:r>
              <a:rPr lang="zh-CN" altLang="en-US" sz="2000" smtClean="0">
                <a:sym typeface="+mn-ea"/>
              </a:rPr>
              <a:t>，体现</a:t>
            </a:r>
            <a:r>
              <a:rPr lang="zh-CN" altLang="en-US" sz="2000" b="1" smtClean="0">
                <a:solidFill>
                  <a:srgbClr val="FF0000"/>
                </a:solidFill>
                <a:sym typeface="+mn-ea"/>
              </a:rPr>
              <a:t>“动态</a:t>
            </a:r>
            <a:r>
              <a:rPr lang="zh-CN" altLang="en-US" sz="2000" smtClean="0">
                <a:sym typeface="+mn-ea"/>
              </a:rPr>
              <a:t>”</a:t>
            </a:r>
            <a:endParaRPr lang="zh-CN" altLang="en-US" sz="2000" smtClean="0"/>
          </a:p>
          <a:p>
            <a:pPr eaLnBrk="1" hangingPunct="1"/>
            <a:r>
              <a:rPr lang="zh-CN" altLang="en-US" sz="2000" b="1" smtClean="0">
                <a:solidFill>
                  <a:srgbClr val="000066"/>
                </a:solidFill>
                <a:sym typeface="+mn-ea"/>
              </a:rPr>
              <a:t>无时间、频率的限定</a:t>
            </a:r>
            <a:r>
              <a:rPr lang="zh-CN" altLang="en-US" sz="2000" smtClean="0">
                <a:sym typeface="+mn-ea"/>
              </a:rPr>
              <a:t>（贯穿于住院期间）</a:t>
            </a:r>
            <a:endParaRPr lang="zh-CN" altLang="en-US" sz="2000" smtClean="0"/>
          </a:p>
          <a:p>
            <a:pPr eaLnBrk="1" hangingPunct="1"/>
            <a:r>
              <a:rPr lang="zh-CN" altLang="en-US" sz="2000" smtClean="0">
                <a:sym typeface="+mn-ea"/>
              </a:rPr>
              <a:t>病情和（或）自理能力的</a:t>
            </a:r>
            <a:r>
              <a:rPr lang="zh-CN" altLang="en-US" sz="2000" b="1" smtClean="0">
                <a:solidFill>
                  <a:srgbClr val="000066"/>
                </a:solidFill>
                <a:sym typeface="+mn-ea"/>
              </a:rPr>
              <a:t>任意一项</a:t>
            </a:r>
            <a:r>
              <a:rPr lang="zh-CN" altLang="en-US" sz="2000" b="1" smtClean="0">
                <a:solidFill>
                  <a:srgbClr val="FF0000"/>
                </a:solidFill>
                <a:sym typeface="+mn-ea"/>
              </a:rPr>
              <a:t>变化</a:t>
            </a:r>
            <a:r>
              <a:rPr lang="zh-CN" altLang="en-US" sz="2000" smtClean="0">
                <a:sym typeface="+mn-ea"/>
              </a:rPr>
              <a:t>均需要重新评估后</a:t>
            </a:r>
            <a:r>
              <a:rPr lang="zh-CN" altLang="en-US" sz="2000" b="1" smtClean="0">
                <a:solidFill>
                  <a:srgbClr val="000066"/>
                </a:solidFill>
                <a:sym typeface="+mn-ea"/>
              </a:rPr>
              <a:t>及时调整</a:t>
            </a:r>
            <a:r>
              <a:rPr lang="zh-CN" altLang="en-US" sz="2000" smtClean="0">
                <a:sym typeface="+mn-ea"/>
              </a:rPr>
              <a:t>至符合患者病情和（或）自理能力对应的护理级别</a:t>
            </a:r>
            <a:endParaRPr lang="zh-CN" altLang="en-US" sz="2000" smtClean="0"/>
          </a:p>
          <a:p>
            <a:pPr eaLnBrk="1" hangingPunct="1">
              <a:buFontTx/>
              <a:buNone/>
            </a:pPr>
            <a:r>
              <a:rPr lang="zh-CN" altLang="en-US" sz="2000" smtClean="0">
                <a:sym typeface="+mn-ea"/>
              </a:rPr>
              <a:t>如：消化道大量出血患者，经对症治疗后，临床征象及实验室检查均无活动性出血时</a:t>
            </a:r>
            <a:endParaRPr lang="zh-CN" altLang="en-US" sz="2000" smtClean="0"/>
          </a:p>
          <a:p>
            <a:pPr eaLnBrk="1" hangingPunct="1">
              <a:buFontTx/>
              <a:buNone/>
            </a:pPr>
            <a:r>
              <a:rPr lang="zh-CN" altLang="en-US" sz="2000" smtClean="0">
                <a:sym typeface="+mn-ea"/>
              </a:rPr>
              <a:t>如：乳房肿块择期手术患者入院时——手术后</a:t>
            </a:r>
            <a:endParaRPr lang="zh-CN" altLang="en-US" sz="2000" smtClean="0"/>
          </a:p>
          <a:p>
            <a:endParaRPr lang="zh-CN" altLang="en-US" sz="2000" smtClean="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altLang="zh-CN">
                <a:sym typeface="+mn-ea"/>
              </a:rPr>
              <a:t>2.2.29.1.4</a:t>
            </a:r>
            <a:r>
              <a:rPr lang="zh-CN" altLang="en-US">
                <a:sym typeface="+mn-ea"/>
              </a:rPr>
              <a:t>患者护理级别应当实时在病历、患者一览表及床头卡有明确统一标识。</a:t>
            </a:r>
            <a:endParaRPr lang="zh-CN" altLang="en-US">
              <a:sym typeface="+mn-ea"/>
            </a:endParaRPr>
          </a:p>
          <a:p>
            <a:pPr marL="0" indent="0">
              <a:buFontTx/>
              <a:buNone/>
              <a:defRPr/>
            </a:pPr>
            <a:r>
              <a:rPr lang="zh-CN" altLang="en-US">
                <a:sym typeface="+mn-ea"/>
              </a:rPr>
              <a:t>现场查看：</a:t>
            </a:r>
            <a:endParaRPr lang="zh-CN" altLang="en-US">
              <a:sym typeface="+mn-ea"/>
            </a:endParaRPr>
          </a:p>
          <a:p>
            <a:pPr marL="0" indent="0">
              <a:buFontTx/>
              <a:buNone/>
              <a:defRPr/>
            </a:pPr>
            <a:r>
              <a:rPr lang="zh-CN" altLang="en-US">
                <a:sym typeface="+mn-ea"/>
              </a:rPr>
              <a:t>病历中医嘱是否有级别护理。</a:t>
            </a:r>
            <a:endParaRPr lang="zh-CN" altLang="en-US">
              <a:sym typeface="+mn-ea"/>
            </a:endParaRPr>
          </a:p>
          <a:p>
            <a:pPr marL="0" indent="0">
              <a:buFontTx/>
              <a:buNone/>
              <a:defRPr/>
            </a:pPr>
            <a:r>
              <a:rPr lang="zh-CN" altLang="en-US">
                <a:sym typeface="+mn-ea"/>
              </a:rPr>
              <a:t>护士站一览表中是否显示患者的级别护理。</a:t>
            </a:r>
            <a:endParaRPr lang="zh-CN" altLang="en-US">
              <a:sym typeface="+mn-ea"/>
            </a:endParaRPr>
          </a:p>
          <a:p>
            <a:pPr marL="0" indent="0">
              <a:buFontTx/>
              <a:buNone/>
              <a:defRPr/>
            </a:pPr>
            <a:r>
              <a:rPr lang="zh-CN" altLang="en-US">
                <a:sym typeface="+mn-ea"/>
              </a:rPr>
              <a:t>床头显示屏中是否标注级别护理。</a:t>
            </a:r>
            <a:endParaRPr lang="zh-CN" altLang="en-US">
              <a:sym typeface="+mn-ea"/>
            </a:endParaRPr>
          </a:p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  <a:defRPr/>
            </a:pPr>
            <a:r>
              <a:rPr lang="en-US" altLang="zh-CN">
                <a:sym typeface="+mn-ea"/>
              </a:rPr>
              <a:t>2.6.104.1.2 </a:t>
            </a:r>
            <a:r>
              <a:rPr lang="zh-CN" altLang="en-US">
                <a:sym typeface="+mn-ea"/>
              </a:rPr>
              <a:t>对护理分级相关制度有培训与考核，并落实。</a:t>
            </a:r>
            <a:endParaRPr lang="zh-CN" altLang="en-US"/>
          </a:p>
          <a:p>
            <a:pPr marL="0" indent="0">
              <a:buFontTx/>
              <a:buNone/>
              <a:defRPr/>
            </a:pPr>
            <a:r>
              <a:rPr lang="zh-CN" altLang="en-US">
                <a:sym typeface="+mn-ea"/>
              </a:rPr>
              <a:t>现场查看：</a:t>
            </a:r>
            <a:endParaRPr lang="zh-CN" altLang="en-US"/>
          </a:p>
          <a:p>
            <a:pPr marL="0" indent="0">
              <a:buFontTx/>
              <a:buNone/>
              <a:defRPr/>
            </a:pPr>
            <a:r>
              <a:rPr lang="en-US" altLang="zh-CN">
                <a:sym typeface="+mn-ea"/>
              </a:rPr>
              <a:t>1.</a:t>
            </a:r>
            <a:r>
              <a:rPr lang="zh-CN" altLang="en-US">
                <a:sym typeface="+mn-ea"/>
              </a:rPr>
              <a:t>是否有护理分级制度相关知识的培训资料（内含签到表、学习课件、现场学习照片）</a:t>
            </a:r>
            <a:endParaRPr lang="zh-CN" altLang="en-US"/>
          </a:p>
          <a:p>
            <a:pPr marL="0" indent="0">
              <a:buFontTx/>
              <a:buNone/>
              <a:defRPr/>
            </a:pPr>
            <a:r>
              <a:rPr lang="en-US" altLang="zh-CN">
                <a:sym typeface="+mn-ea"/>
              </a:rPr>
              <a:t>2.</a:t>
            </a:r>
            <a:r>
              <a:rPr lang="zh-CN" altLang="en-US">
                <a:sym typeface="+mn-ea"/>
              </a:rPr>
              <a:t>是否对培训资料进行考核（内含考核试卷、分数表，合格率需达</a:t>
            </a:r>
            <a:r>
              <a:rPr lang="en-US" altLang="zh-CN">
                <a:sym typeface="+mn-ea"/>
              </a:rPr>
              <a:t>100%</a:t>
            </a:r>
            <a:r>
              <a:rPr lang="zh-CN" altLang="en-US">
                <a:sym typeface="+mn-ea"/>
              </a:rPr>
              <a:t>）</a:t>
            </a:r>
            <a:endParaRPr lang="zh-CN" altLang="en-US"/>
          </a:p>
          <a:p>
            <a:pPr marL="0" indent="0">
              <a:buFontTx/>
              <a:buNone/>
              <a:defRPr/>
            </a:pPr>
            <a:r>
              <a:rPr lang="en-US" altLang="zh-CN">
                <a:sym typeface="+mn-ea"/>
              </a:rPr>
              <a:t>3.</a:t>
            </a:r>
            <a:r>
              <a:rPr lang="zh-CN" altLang="en-US">
                <a:sym typeface="+mn-ea"/>
              </a:rPr>
              <a:t>查看患者落实情况（患者的病情或自理能力评分是否与级别护理相对应）</a:t>
            </a:r>
            <a:endParaRPr lang="en-US" altLang="zh-CN"/>
          </a:p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9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altLang="zh-CN" sz="1600">
                <a:sym typeface="+mn-ea"/>
              </a:rPr>
              <a:t>2.6.104.1.3 </a:t>
            </a:r>
            <a:r>
              <a:rPr lang="zh-CN" altLang="en-US" sz="1600">
                <a:sym typeface="+mn-ea"/>
              </a:rPr>
              <a:t>医生和护士根据患者病情严重程度和（或）自理能力等级确定患者护理分级，护理级别与患者实际情况相符，动态调整并有明确标识，护理措施符合患者实际需要并落实。</a:t>
            </a:r>
            <a:endParaRPr lang="zh-CN" altLang="en-US" sz="1600">
              <a:sym typeface="+mn-ea"/>
            </a:endParaRPr>
          </a:p>
          <a:p>
            <a:pPr>
              <a:lnSpc>
                <a:spcPct val="150000"/>
              </a:lnSpc>
              <a:buFontTx/>
              <a:buNone/>
              <a:defRPr/>
            </a:pPr>
            <a:r>
              <a:rPr lang="en-US" altLang="zh-CN" sz="1600" b="1">
                <a:latin typeface="楷体_GB2312"/>
                <a:ea typeface="楷体_GB2312"/>
                <a:sym typeface="+mn-ea"/>
              </a:rPr>
              <a:t>1</a:t>
            </a:r>
            <a:r>
              <a:rPr lang="zh-CN" altLang="en-US" sz="16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、医生也必须重视并了解“护理分级”标准的具体情况。</a:t>
            </a:r>
            <a:endParaRPr lang="en-US" altLang="zh-CN" sz="1600" b="1">
              <a:latin typeface="黑体" panose="02010609060101010101" pitchFamily="49" charset="-122"/>
              <a:ea typeface="华文宋体" panose="02010600040101010101" charset="-122"/>
            </a:endParaRPr>
          </a:p>
          <a:p>
            <a:pPr>
              <a:lnSpc>
                <a:spcPct val="150000"/>
              </a:lnSpc>
              <a:buFontTx/>
              <a:buNone/>
              <a:defRPr/>
            </a:pPr>
            <a:r>
              <a:rPr lang="en-US" altLang="zh-CN" sz="16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2</a:t>
            </a:r>
            <a:r>
              <a:rPr lang="zh-CN" altLang="en-US" sz="16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、做好医护间的沟通协调，即医生在调整护理级别医嘱前不仅重点考虑患者病情，同时应参考护士对患者自理能力评估的等级。</a:t>
            </a:r>
            <a:endParaRPr lang="en-US" altLang="zh-CN" sz="1600" b="1">
              <a:latin typeface="黑体" panose="02010609060101010101" pitchFamily="49" charset="-122"/>
              <a:ea typeface="华文宋体" panose="02010600040101010101" charset="-122"/>
            </a:endParaRPr>
          </a:p>
          <a:p>
            <a:pPr>
              <a:lnSpc>
                <a:spcPct val="150000"/>
              </a:lnSpc>
              <a:buFontTx/>
              <a:buNone/>
              <a:defRPr/>
            </a:pPr>
            <a:r>
              <a:rPr lang="en-US" altLang="zh-CN" sz="16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3</a:t>
            </a:r>
            <a:r>
              <a:rPr lang="zh-CN" altLang="en-US" sz="16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、护理人员应及时做好对患者自理能力的评估，及患者变化时的动态评估并主动与医生做好沟通。</a:t>
            </a:r>
            <a:endParaRPr lang="zh-CN" altLang="en-US" sz="1600" b="1">
              <a:latin typeface="黑体" panose="02010609060101010101" pitchFamily="49" charset="-122"/>
              <a:ea typeface="华文宋体" panose="02010600040101010101" charset="-122"/>
            </a:endParaRPr>
          </a:p>
          <a:p>
            <a:pPr>
              <a:defRPr/>
            </a:pPr>
            <a:endParaRPr lang="zh-CN" altLang="en-US">
              <a:sym typeface="+mn-ea"/>
            </a:endParaRPr>
          </a:p>
          <a:p>
            <a:pPr marL="0" indent="0">
              <a:buFontTx/>
              <a:buNone/>
              <a:defRPr/>
            </a:pPr>
            <a:endParaRPr lang="zh-CN" altLang="en-US"/>
          </a:p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altLang="zh-CN" sz="1800">
                <a:sym typeface="+mn-ea"/>
              </a:rPr>
              <a:t>2.6.104.1.4 </a:t>
            </a:r>
            <a:r>
              <a:rPr lang="zh-CN" altLang="en-US" sz="1800">
                <a:sym typeface="+mn-ea"/>
              </a:rPr>
              <a:t>根据患者护理分级安排具备相应能力的护士，根据患者的护理分级和主管医生制订的诊疗计划，为患者提供护理。</a:t>
            </a:r>
            <a:endParaRPr lang="zh-CN" altLang="en-US" sz="1800">
              <a:sym typeface="+mn-ea"/>
            </a:endParaRPr>
          </a:p>
          <a:p>
            <a:pPr>
              <a:buFontTx/>
              <a:buNone/>
              <a:defRPr/>
            </a:pPr>
            <a:r>
              <a:rPr lang="en-US" altLang="zh-CN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1.</a:t>
            </a:r>
            <a:r>
              <a:rPr lang="zh-CN" altLang="en-US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必须依据</a:t>
            </a:r>
            <a:r>
              <a:rPr lang="en-US" altLang="zh-CN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《</a:t>
            </a:r>
            <a:r>
              <a:rPr lang="zh-CN" altLang="en-US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护士条例</a:t>
            </a:r>
            <a:r>
              <a:rPr lang="en-US" altLang="zh-CN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》《</a:t>
            </a:r>
            <a:r>
              <a:rPr lang="zh-CN" altLang="en-US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护理分级标准</a:t>
            </a:r>
            <a:r>
              <a:rPr lang="en-US" altLang="zh-CN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》</a:t>
            </a:r>
            <a:r>
              <a:rPr lang="zh-CN" altLang="en-US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。根据医生对患者病情、诊疗计划及护士对患者自理能力的客观评估，制定护理级别实施对患者有针对性的护理</a:t>
            </a:r>
            <a:endParaRPr lang="en-US" altLang="zh-CN" sz="1800" b="1">
              <a:latin typeface="黑体" panose="02010609060101010101" pitchFamily="49" charset="-122"/>
              <a:ea typeface="华文宋体" panose="02010600040101010101" charset="-122"/>
            </a:endParaRPr>
          </a:p>
          <a:p>
            <a:pPr>
              <a:buFontTx/>
              <a:buNone/>
              <a:defRPr/>
            </a:pPr>
            <a:r>
              <a:rPr lang="en-US" altLang="zh-CN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2.</a:t>
            </a:r>
            <a:r>
              <a:rPr lang="zh-CN" altLang="en-US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实施对患者异病同护、同病异护的有计划、有针对性护理</a:t>
            </a:r>
            <a:endParaRPr lang="en-US" altLang="zh-CN" sz="1800" b="1">
              <a:latin typeface="黑体" panose="02010609060101010101" pitchFamily="49" charset="-122"/>
              <a:ea typeface="华文宋体" panose="02010600040101010101" charset="-122"/>
            </a:endParaRPr>
          </a:p>
          <a:p>
            <a:pPr>
              <a:buFontTx/>
              <a:buNone/>
              <a:defRPr/>
            </a:pPr>
            <a:r>
              <a:rPr lang="zh-CN" altLang="en-US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   如：每一个手术患者在术前都需要提供心理支持、术前相关训练、指导；术后需要提供基础、专科护理、营养及饮食指导、康复功能锻炼等等（如二位不同年龄段的乳房肿瘤术患者）。</a:t>
            </a:r>
            <a:endParaRPr lang="zh-CN" altLang="en-US" sz="1800" b="1">
              <a:latin typeface="黑体" panose="02010609060101010101" pitchFamily="49" charset="-122"/>
              <a:ea typeface="华文宋体" panose="02010600040101010101" charset="-122"/>
              <a:sym typeface="+mn-ea"/>
            </a:endParaRPr>
          </a:p>
          <a:p>
            <a:pPr>
              <a:buFontTx/>
              <a:buNone/>
              <a:defRPr/>
            </a:pPr>
            <a:r>
              <a:rPr lang="en-US" altLang="zh-CN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3.</a:t>
            </a:r>
            <a:r>
              <a:rPr lang="zh-CN" altLang="en-US" sz="1800" b="1">
                <a:latin typeface="黑体" panose="02010609060101010101" pitchFamily="49" charset="-122"/>
                <a:ea typeface="华文宋体" panose="02010600040101010101" charset="-122"/>
                <a:sym typeface="+mn-ea"/>
              </a:rPr>
              <a:t>护理分级间接地反映了患者所需照护的难度与强度，所以管理者在保障患者安全诊疗的情况下，如何依次以合理调配护理人力包括护士的数量、专业技能、应急能力及身体素质等，这也是管理者进行护理人力配置、合理结构调配、完善绩效考核等重要依据。</a:t>
            </a:r>
            <a:endParaRPr lang="zh-CN" altLang="en-US" sz="1800"/>
          </a:p>
          <a:p>
            <a:pPr marL="0" indent="0">
              <a:buFontTx/>
              <a:buNone/>
              <a:defRPr/>
            </a:pPr>
            <a:r>
              <a:rPr lang="zh-CN" altLang="en-US" sz="1800"/>
              <a:t>现场查看：</a:t>
            </a:r>
            <a:endParaRPr lang="zh-CN" altLang="en-US" sz="1800"/>
          </a:p>
          <a:p>
            <a:pPr marL="0" indent="0">
              <a:buFontTx/>
              <a:buNone/>
              <a:defRPr/>
            </a:pPr>
            <a:r>
              <a:rPr lang="en-US" altLang="zh-CN" sz="1800"/>
              <a:t>1.</a:t>
            </a:r>
            <a:r>
              <a:rPr lang="zh-CN" altLang="en-US" sz="1800"/>
              <a:t>查看排班表，是否能级对应。</a:t>
            </a:r>
            <a:endParaRPr lang="zh-CN" altLang="en-US" sz="1800"/>
          </a:p>
          <a:p>
            <a:pPr marL="0" indent="0">
              <a:buFontTx/>
              <a:buNone/>
              <a:defRPr/>
            </a:pPr>
            <a:r>
              <a:rPr lang="en-US" altLang="zh-CN" sz="1800"/>
              <a:t>2.</a:t>
            </a:r>
            <a:r>
              <a:rPr lang="zh-CN" altLang="en-US" sz="1800"/>
              <a:t>查看及询问病人，护士是否根据相应级别的护理措施及医生制订的诊疗计划进行护理</a:t>
            </a:r>
            <a:r>
              <a:rPr lang="zh-CN" altLang="en-US"/>
              <a:t>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7" name="标题 1843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楷体_GB2312"/>
                <a:cs typeface="楷体_GB2312"/>
              </a:rPr>
              <a:t>三、护理分级</a:t>
            </a:r>
            <a:endParaRPr lang="zh-CN" altLang="en-US" smtClean="0">
              <a:ea typeface="楷体_GB2312"/>
              <a:cs typeface="楷体_GB2312"/>
            </a:endParaRPr>
          </a:p>
        </p:txBody>
      </p:sp>
      <p:sp>
        <p:nvSpPr>
          <p:cNvPr id="34818" name="文本占位符 18434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US" altLang="zh-CN" sz="2400" smtClean="0">
                <a:latin typeface="楷体_GB2312"/>
                <a:ea typeface="楷体_GB2312"/>
                <a:cs typeface="楷体_GB2312"/>
              </a:rPr>
              <a:t>3.3 </a:t>
            </a:r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分级依据</a:t>
            </a:r>
            <a:endParaRPr lang="zh-CN" altLang="en-US" sz="2400" smtClean="0">
              <a:latin typeface="楷体_GB2312"/>
              <a:ea typeface="楷体_GB2312"/>
              <a:cs typeface="楷体_GB2312"/>
            </a:endParaRPr>
          </a:p>
          <a:p>
            <a:pPr eaLnBrk="1" hangingPunct="1"/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符合以下情况之一，可确定为特级护理：</a:t>
            </a:r>
            <a:br>
              <a:rPr lang="zh-CN" altLang="en-US" sz="2400" smtClean="0">
                <a:latin typeface="楷体_GB2312"/>
                <a:ea typeface="楷体_GB2312"/>
                <a:cs typeface="楷体_GB2312"/>
              </a:rPr>
            </a:br>
            <a:r>
              <a:rPr lang="en-US" altLang="zh-CN" sz="2400" smtClean="0">
                <a:latin typeface="楷体_GB2312"/>
                <a:ea typeface="楷体_GB2312"/>
                <a:cs typeface="楷体_GB2312"/>
              </a:rPr>
              <a:t>a)</a:t>
            </a:r>
            <a:r>
              <a:rPr lang="zh-CN" altLang="en-US" sz="2400" smtClean="0">
                <a:solidFill>
                  <a:srgbClr val="CC00FF"/>
                </a:solidFill>
                <a:latin typeface="楷体_GB2312"/>
                <a:ea typeface="楷体_GB2312"/>
                <a:cs typeface="楷体_GB2312"/>
              </a:rPr>
              <a:t>维持生命，实施抢救性治疗的重症监护患者；</a:t>
            </a:r>
            <a:br>
              <a:rPr lang="zh-CN" altLang="en-US" sz="2400" smtClean="0">
                <a:solidFill>
                  <a:srgbClr val="CC00FF"/>
                </a:solidFill>
                <a:latin typeface="楷体_GB2312"/>
                <a:ea typeface="楷体_GB2312"/>
                <a:cs typeface="楷体_GB2312"/>
              </a:rPr>
            </a:br>
            <a:r>
              <a:rPr lang="en-US" altLang="zh-CN" sz="2400" smtClean="0">
                <a:latin typeface="楷体_GB2312"/>
                <a:ea typeface="楷体_GB2312"/>
                <a:cs typeface="楷体_GB2312"/>
              </a:rPr>
              <a:t>b)</a:t>
            </a:r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病情危重、随时可能发生病情变化需要进行监护、抢救的患者</a:t>
            </a:r>
            <a:br>
              <a:rPr lang="zh-CN" altLang="en-US" sz="2400" smtClean="0">
                <a:latin typeface="楷体_GB2312"/>
                <a:ea typeface="楷体_GB2312"/>
                <a:cs typeface="楷体_GB2312"/>
              </a:rPr>
            </a:br>
            <a:r>
              <a:rPr lang="en-US" altLang="zh-CN" sz="2400" smtClean="0">
                <a:latin typeface="楷体_GB2312"/>
                <a:ea typeface="楷体_GB2312"/>
                <a:cs typeface="楷体_GB2312"/>
              </a:rPr>
              <a:t>c)</a:t>
            </a:r>
            <a:r>
              <a:rPr lang="zh-CN" altLang="en-US" sz="2400" smtClean="0">
                <a:latin typeface="楷体_GB2312"/>
                <a:ea typeface="楷体_GB2312"/>
                <a:cs typeface="楷体_GB2312"/>
              </a:rPr>
              <a:t>各种复杂或大手术后、严重创伤或大面积烧伤的患者</a:t>
            </a:r>
            <a:endParaRPr lang="zh-CN" altLang="en-US" sz="2400" smtClean="0">
              <a:latin typeface="楷体_GB2312"/>
              <a:ea typeface="楷体_GB2312"/>
              <a:cs typeface="楷体_GB2312"/>
            </a:endParaRPr>
          </a:p>
        </p:txBody>
      </p:sp>
      <p:sp>
        <p:nvSpPr>
          <p:cNvPr id="34819" name="圆角矩形 18435"/>
          <p:cNvSpPr>
            <a:spLocks noChangeArrowheads="1"/>
          </p:cNvSpPr>
          <p:nvPr/>
        </p:nvSpPr>
        <p:spPr bwMode="auto">
          <a:xfrm>
            <a:off x="3492500" y="4076700"/>
            <a:ext cx="1944688" cy="18002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01600">
            <a:solidFill>
              <a:srgbClr val="FF66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>
                <a:ea typeface="宋体" panose="02010600030101010101" pitchFamily="2" charset="-122"/>
              </a:rPr>
              <a:t>病情严重程度</a:t>
            </a:r>
            <a:endParaRPr lang="zh-CN" altLang="en-US" b="1">
              <a:ea typeface="宋体" panose="02010600030101010101" pitchFamily="2" charset="-122"/>
            </a:endParaRPr>
          </a:p>
        </p:txBody>
      </p:sp>
      <p:sp>
        <p:nvSpPr>
          <p:cNvPr id="34820" name="圆角矩形 18436"/>
          <p:cNvSpPr>
            <a:spLocks noChangeArrowheads="1"/>
          </p:cNvSpPr>
          <p:nvPr/>
        </p:nvSpPr>
        <p:spPr bwMode="auto">
          <a:xfrm>
            <a:off x="5435600" y="4724400"/>
            <a:ext cx="2736850" cy="18002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01600">
            <a:solidFill>
              <a:srgbClr val="FF66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b="1">
                <a:ea typeface="宋体" panose="02010600030101010101" pitchFamily="2" charset="-122"/>
              </a:rPr>
              <a:t>危重、抢救、监护</a:t>
            </a:r>
            <a:endParaRPr lang="zh-CN" altLang="en-US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标题 1945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/>
              <a:t>案例</a:t>
            </a:r>
            <a:r>
              <a:rPr lang="en-US" altLang="zh-CN" smtClean="0"/>
              <a:t>1</a:t>
            </a:r>
            <a:endParaRPr lang="en-US" altLang="zh-CN" smtClean="0"/>
          </a:p>
        </p:txBody>
      </p:sp>
      <p:sp>
        <p:nvSpPr>
          <p:cNvPr id="35842" name="文本占位符 19458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zh-CN" altLang="en-US" sz="2400" smtClean="0"/>
              <a:t>患者刘某某    男   </a:t>
            </a:r>
            <a:r>
              <a:rPr lang="en-US" altLang="zh-CN" sz="2400" smtClean="0"/>
              <a:t>69</a:t>
            </a:r>
            <a:r>
              <a:rPr lang="zh-CN" altLang="en-US" sz="2400" smtClean="0"/>
              <a:t>岁             入院时间  </a:t>
            </a:r>
            <a:r>
              <a:rPr lang="en-US" altLang="zh-CN" sz="2400" smtClean="0"/>
              <a:t>2015-05-09</a:t>
            </a:r>
            <a:endParaRPr lang="en-US" altLang="zh-CN" sz="2400" smtClean="0"/>
          </a:p>
          <a:p>
            <a:pPr eaLnBrk="1" hangingPunct="1">
              <a:lnSpc>
                <a:spcPct val="80000"/>
              </a:lnSpc>
            </a:pPr>
            <a:r>
              <a:rPr lang="zh-CN" altLang="en-US" sz="2400" smtClean="0"/>
              <a:t>主诉：胸痛</a:t>
            </a:r>
            <a:r>
              <a:rPr lang="en-US" altLang="zh-CN" sz="2400" smtClean="0"/>
              <a:t>4</a:t>
            </a:r>
            <a:r>
              <a:rPr lang="zh-CN" altLang="en-US" sz="2400" smtClean="0"/>
              <a:t>小时</a:t>
            </a:r>
            <a:endParaRPr lang="zh-CN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zh-CN" altLang="en-US" sz="2400" smtClean="0"/>
              <a:t>现病史：患者上午</a:t>
            </a:r>
            <a:r>
              <a:rPr lang="en-US" altLang="zh-CN" sz="2400" smtClean="0"/>
              <a:t>8</a:t>
            </a:r>
            <a:r>
              <a:rPr lang="zh-CN" altLang="en-US" sz="2400" smtClean="0"/>
              <a:t>：</a:t>
            </a:r>
            <a:r>
              <a:rPr lang="en-US" altLang="zh-CN" sz="2400" smtClean="0"/>
              <a:t>00</a:t>
            </a:r>
            <a:r>
              <a:rPr lang="zh-CN" altLang="en-US" sz="2400" smtClean="0"/>
              <a:t>起</a:t>
            </a:r>
            <a:r>
              <a:rPr lang="en-US" altLang="zh-CN" sz="2400" smtClean="0"/>
              <a:t>,</a:t>
            </a:r>
            <a:r>
              <a:rPr lang="zh-CN" altLang="en-US" sz="2400" smtClean="0"/>
              <a:t>无明显诱因下出现心前区疼痛，伴胸闷、恶心呕吐、出汗，无放射痛，无头晕黑蒙自服消心痛无效。</a:t>
            </a:r>
            <a:r>
              <a:rPr lang="en-US" altLang="zh-CN" sz="2400" smtClean="0"/>
              <a:t>9:30</a:t>
            </a:r>
            <a:r>
              <a:rPr lang="zh-CN" altLang="en-US" sz="2400" smtClean="0"/>
              <a:t>到医院，心电图（</a:t>
            </a:r>
            <a:r>
              <a:rPr lang="en-US" altLang="zh-CN" sz="2400" smtClean="0"/>
              <a:t>S-T</a:t>
            </a:r>
            <a:r>
              <a:rPr lang="zh-CN" altLang="en-US" sz="2400" smtClean="0"/>
              <a:t>段在</a:t>
            </a:r>
            <a:r>
              <a:rPr lang="en-US" altLang="zh-CN" sz="2400" smtClean="0"/>
              <a:t>Ⅱ Ⅲ aVF </a:t>
            </a:r>
            <a:r>
              <a:rPr lang="zh-CN" altLang="en-US" sz="2400" smtClean="0"/>
              <a:t>导联轻度抬高，在</a:t>
            </a:r>
            <a:r>
              <a:rPr lang="en-US" altLang="zh-CN" sz="2400" smtClean="0"/>
              <a:t>V5---V6</a:t>
            </a:r>
            <a:r>
              <a:rPr lang="zh-CN" altLang="en-US" sz="2400" smtClean="0"/>
              <a:t>轻度压低）</a:t>
            </a:r>
            <a:r>
              <a:rPr lang="en-US" altLang="zh-CN" sz="2400" smtClean="0"/>
              <a:t>10:00</a:t>
            </a:r>
            <a:r>
              <a:rPr lang="zh-CN" altLang="en-US" sz="2400" smtClean="0"/>
              <a:t>心肌酶谱结果显示</a:t>
            </a:r>
            <a:r>
              <a:rPr lang="en-US" altLang="zh-CN" sz="2400" smtClean="0"/>
              <a:t>cTnT1.07ng/ml,CK-MBmass3702ng/ml,</a:t>
            </a:r>
            <a:r>
              <a:rPr lang="zh-CN" altLang="en-US" sz="2400" smtClean="0"/>
              <a:t>经紧急对症处理疼痛无明显好转为进一步诊治而收入监护病房</a:t>
            </a:r>
            <a:endParaRPr lang="zh-CN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zh-CN" altLang="en-US" sz="2400" smtClean="0"/>
              <a:t>诊断</a:t>
            </a:r>
            <a:r>
              <a:rPr lang="en-US" altLang="zh-CN" sz="2400" smtClean="0"/>
              <a:t>:</a:t>
            </a:r>
            <a:r>
              <a:rPr lang="zh-CN" altLang="en-US" sz="2400" smtClean="0"/>
              <a:t>患者“急性下壁心肌梗塞”</a:t>
            </a:r>
            <a:endParaRPr lang="zh-CN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zh-CN" altLang="en-US" sz="2400" smtClean="0"/>
              <a:t>医嘱：病危，继续给予扩冠、减轻心肌耗氧、抗血小板、抗凝、吸氧、心电监护等治疗。病历记载密切观察病情，监测随时可能因为病情加剧导致的心脏破裂、再度梗死、心律失常、衰竭等。并嘱加强护理、保持大便通畅及情绪稳定等。</a:t>
            </a:r>
            <a:endParaRPr lang="zh-CN" altLang="en-US" sz="2400" smtClean="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5" name="标题 2048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en-US" smtClean="0"/>
          </a:p>
        </p:txBody>
      </p:sp>
      <p:sp>
        <p:nvSpPr>
          <p:cNvPr id="36866" name="文本占位符 20485"/>
          <p:cNvSpPr>
            <a:spLocks noGrp="1"/>
          </p:cNvSpPr>
          <p:nvPr>
            <p:ph type="body" idx="4294967295"/>
          </p:nvPr>
        </p:nvSpPr>
        <p:spPr>
          <a:xfrm>
            <a:off x="1835150" y="1700213"/>
            <a:ext cx="1811338" cy="12239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01600">
            <a:solidFill>
              <a:srgbClr val="FF6600"/>
            </a:solidFill>
            <a:round/>
          </a:ln>
        </p:spPr>
        <p:txBody>
          <a:bodyPr/>
          <a:lstStyle/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b="1" smtClean="0"/>
              <a:t>病危</a:t>
            </a:r>
            <a:endParaRPr lang="zh-CN" altLang="en-US" b="1" smtClean="0"/>
          </a:p>
        </p:txBody>
      </p:sp>
      <p:sp>
        <p:nvSpPr>
          <p:cNvPr id="36867" name="圆角矩形 20486"/>
          <p:cNvSpPr>
            <a:spLocks noChangeArrowheads="1"/>
          </p:cNvSpPr>
          <p:nvPr/>
        </p:nvSpPr>
        <p:spPr bwMode="auto">
          <a:xfrm>
            <a:off x="4067175" y="1628775"/>
            <a:ext cx="2232025" cy="1150938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01600">
            <a:solidFill>
              <a:srgbClr val="FF66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marL="342900" indent="-342900" algn="ctr"/>
            <a:r>
              <a:rPr lang="zh-CN" altLang="en-US" sz="3200" b="1">
                <a:ea typeface="宋体" panose="02010600030101010101" pitchFamily="2" charset="-122"/>
              </a:rPr>
              <a:t>随时突变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  <p:sp>
        <p:nvSpPr>
          <p:cNvPr id="36868" name="圆角矩形 20487"/>
          <p:cNvSpPr>
            <a:spLocks noChangeArrowheads="1"/>
          </p:cNvSpPr>
          <p:nvPr/>
        </p:nvSpPr>
        <p:spPr bwMode="auto">
          <a:xfrm>
            <a:off x="3276600" y="2997200"/>
            <a:ext cx="2305050" cy="144145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01600">
            <a:solidFill>
              <a:srgbClr val="FF66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marL="342900" indent="-342900" algn="ctr"/>
            <a:r>
              <a:rPr lang="zh-CN" altLang="en-US" sz="3200" b="1">
                <a:ea typeface="宋体" panose="02010600030101010101" pitchFamily="2" charset="-122"/>
              </a:rPr>
              <a:t>急救治疗及监护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  <p:sp>
        <p:nvSpPr>
          <p:cNvPr id="36869" name="椭圆 20488"/>
          <p:cNvSpPr>
            <a:spLocks noChangeArrowheads="1"/>
          </p:cNvSpPr>
          <p:nvPr/>
        </p:nvSpPr>
        <p:spPr bwMode="auto">
          <a:xfrm>
            <a:off x="6084888" y="3213100"/>
            <a:ext cx="2089150" cy="2951163"/>
          </a:xfrm>
          <a:prstGeom prst="ellipse">
            <a:avLst/>
          </a:prstGeom>
          <a:solidFill>
            <a:schemeClr val="bg1"/>
          </a:solidFill>
          <a:ln w="101600">
            <a:solidFill>
              <a:srgbClr val="FF99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楷体_GB2312"/>
                <a:cs typeface="楷体_GB2312"/>
              </a:defRPr>
            </a:lvl9pPr>
          </a:lstStyle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特级护理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89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 smtClean="0"/>
              <a:t>护理要点</a:t>
            </a:r>
            <a:endParaRPr lang="zh-CN" altLang="en-US" smtClean="0"/>
          </a:p>
        </p:txBody>
      </p:sp>
      <p:sp>
        <p:nvSpPr>
          <p:cNvPr id="37890" name="Rectangle 3"/>
          <p:cNvSpPr>
            <a:spLocks noGrp="1"/>
          </p:cNvSpPr>
          <p:nvPr>
            <p:ph type="body" idx="4294967295"/>
          </p:nvPr>
        </p:nvSpPr>
        <p:spPr>
          <a:xfrm>
            <a:off x="250825" y="1628775"/>
            <a:ext cx="8653463" cy="4525963"/>
          </a:xfrm>
        </p:spPr>
        <p:txBody>
          <a:bodyPr/>
          <a:lstStyle/>
          <a:p>
            <a:pPr eaLnBrk="1" hangingPunct="1"/>
            <a:r>
              <a:rPr lang="en-US" altLang="zh-CN" smtClean="0"/>
              <a:t>1</a:t>
            </a:r>
            <a:r>
              <a:rPr lang="zh-CN" altLang="en-US" smtClean="0"/>
              <a:t>、严密观察患者病情变化，监测生命体征；</a:t>
            </a:r>
            <a:endParaRPr lang="zh-CN" altLang="en-US" smtClean="0"/>
          </a:p>
          <a:p>
            <a:pPr eaLnBrk="1" hangingPunct="1"/>
            <a:r>
              <a:rPr lang="en-US" altLang="zh-CN" smtClean="0"/>
              <a:t>2</a:t>
            </a:r>
            <a:r>
              <a:rPr lang="zh-CN" altLang="en-US" smtClean="0"/>
              <a:t>、根据医嘱，正确实施治疗、给药措施；</a:t>
            </a:r>
            <a:endParaRPr lang="zh-CN" altLang="en-US" smtClean="0"/>
          </a:p>
          <a:p>
            <a:pPr eaLnBrk="1" hangingPunct="1"/>
            <a:r>
              <a:rPr lang="en-US" altLang="zh-CN" smtClean="0"/>
              <a:t>3</a:t>
            </a:r>
            <a:r>
              <a:rPr lang="zh-CN" altLang="en-US" smtClean="0"/>
              <a:t>、根据医嘱，准确测量出入量；</a:t>
            </a:r>
            <a:endParaRPr lang="zh-CN" altLang="en-US" smtClean="0"/>
          </a:p>
          <a:p>
            <a:pPr eaLnBrk="1" hangingPunct="1"/>
            <a:r>
              <a:rPr lang="en-US" altLang="zh-CN" smtClean="0"/>
              <a:t>4</a:t>
            </a:r>
            <a:r>
              <a:rPr lang="zh-CN" altLang="en-US" smtClean="0"/>
              <a:t>、根据患者病情，正确实施基础护理和专科护理，如口腔护理、压疮护理、气道护理及管路护理等，实施安全措施；</a:t>
            </a:r>
            <a:endParaRPr lang="zh-CN" altLang="en-US" smtClean="0"/>
          </a:p>
          <a:p>
            <a:pPr eaLnBrk="1" hangingPunct="1"/>
            <a:r>
              <a:rPr lang="en-US" altLang="zh-CN" smtClean="0"/>
              <a:t>5</a:t>
            </a:r>
            <a:r>
              <a:rPr lang="zh-CN" altLang="en-US" smtClean="0"/>
              <a:t>、保持患者的舒适和功能体位；</a:t>
            </a:r>
            <a:endParaRPr lang="zh-CN" altLang="en-US" smtClean="0"/>
          </a:p>
          <a:p>
            <a:pPr eaLnBrk="1" hangingPunct="1"/>
            <a:r>
              <a:rPr lang="en-US" altLang="zh-CN" smtClean="0"/>
              <a:t>6</a:t>
            </a:r>
            <a:r>
              <a:rPr lang="zh-CN" altLang="en-US" smtClean="0"/>
              <a:t>、实施床旁交接班。</a:t>
            </a: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https://d.book118.com/127144011040006052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2">
      <vt:lpstr>Arial</vt:lpstr>
      <vt:lpstr>Calibri</vt:lpstr>
      <vt:lpstr>宋体</vt:lpstr>
      <vt:lpstr>楷体_GB2312</vt:lpstr>
      <vt:lpstr>黑体</vt:lpstr>
      <vt:lpstr>华文宋体</vt:lpstr>
      <vt:lpstr>Office Theme</vt:lpstr>
      <vt:lpstr>《护理分级》标准解读</vt:lpstr>
      <vt:lpstr>一、范围</vt:lpstr>
      <vt:lpstr>一、范围</vt:lpstr>
      <vt:lpstr>一、范围</vt:lpstr>
      <vt:lpstr>二、术语和定义</vt:lpstr>
      <vt:lpstr>二、术语和定义</vt:lpstr>
      <vt:lpstr>二、术语和定义</vt:lpstr>
      <vt:lpstr>二、术语和定义</vt:lpstr>
      <vt:lpstr>二、术语和定义</vt:lpstr>
      <vt:lpstr>二、术语和定义</vt:lpstr>
      <vt:lpstr>二、术语和定义</vt:lpstr>
      <vt:lpstr>二、术语和定义</vt:lpstr>
      <vt:lpstr>二、术语和定义</vt:lpstr>
      <vt:lpstr>PowerPoint Presentation</vt:lpstr>
      <vt:lpstr>三、护理分级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三、护理分级</vt:lpstr>
      <vt:lpstr>案例1</vt:lpstr>
      <vt:lpstr>PowerPoint Presentation</vt:lpstr>
      <vt:lpstr>护理要点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2024-09-25T16:27:25.695</cp:lastPrinted>
  <dcterms:created xsi:type="dcterms:W3CDTF">2024-09-25T08:27:25Z</dcterms:created>
  <dcterms:modified xsi:type="dcterms:W3CDTF">2024-09-25T08:27:27Z</dcterms:modified>
</cp:coreProperties>
</file>