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92658272-D64C-465A-9693-E846E600A3F5}"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9" name="PlaceHolder 1"/>
          <p:cNvSpPr>
            <a:spLocks noGrp="1"/>
          </p:cNvSpPr>
          <p:nvPr>
            <p:ph type="sldImg"/>
          </p:nvPr>
        </p:nvSpPr>
        <p:spPr>
          <a:xfrm>
            <a:off x="685800" y="1143000"/>
            <a:ext cx="5486040" cy="3085920"/>
          </a:xfrm>
          <a:prstGeom prst="rect">
            <a:avLst/>
          </a:prstGeom>
          <a:ln w="0">
            <a:noFill/>
          </a:ln>
        </p:spPr>
      </p:sp>
      <p:sp>
        <p:nvSpPr>
          <p:cNvPr id="37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2" name="PlaceHolder 1"/>
          <p:cNvSpPr>
            <a:spLocks noGrp="1"/>
          </p:cNvSpPr>
          <p:nvPr>
            <p:ph type="sldImg"/>
          </p:nvPr>
        </p:nvSpPr>
        <p:spPr>
          <a:xfrm>
            <a:off x="685800" y="1143000"/>
            <a:ext cx="5486040" cy="3085920"/>
          </a:xfrm>
          <a:prstGeom prst="rect">
            <a:avLst/>
          </a:prstGeom>
          <a:ln w="0">
            <a:noFill/>
          </a:ln>
        </p:spPr>
      </p:sp>
      <p:sp>
        <p:nvSpPr>
          <p:cNvPr id="37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5" name="PlaceHolder 1"/>
          <p:cNvSpPr>
            <a:spLocks noGrp="1"/>
          </p:cNvSpPr>
          <p:nvPr>
            <p:ph type="sldImg"/>
          </p:nvPr>
        </p:nvSpPr>
        <p:spPr>
          <a:xfrm>
            <a:off x="685800" y="1143000"/>
            <a:ext cx="5486040" cy="3085920"/>
          </a:xfrm>
          <a:prstGeom prst="rect">
            <a:avLst/>
          </a:prstGeom>
          <a:ln w="0">
            <a:noFill/>
          </a:ln>
        </p:spPr>
      </p:sp>
      <p:sp>
        <p:nvSpPr>
          <p:cNvPr id="37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8" name="PlaceHolder 1"/>
          <p:cNvSpPr>
            <a:spLocks noGrp="1"/>
          </p:cNvSpPr>
          <p:nvPr>
            <p:ph type="sldImg"/>
          </p:nvPr>
        </p:nvSpPr>
        <p:spPr>
          <a:xfrm>
            <a:off x="685800" y="1143000"/>
            <a:ext cx="5486040" cy="3085920"/>
          </a:xfrm>
          <a:prstGeom prst="rect">
            <a:avLst/>
          </a:prstGeom>
          <a:ln w="0">
            <a:noFill/>
          </a:ln>
        </p:spPr>
      </p:sp>
      <p:sp>
        <p:nvSpPr>
          <p:cNvPr id="37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1" name="PlaceHolder 1"/>
          <p:cNvSpPr>
            <a:spLocks noGrp="1"/>
          </p:cNvSpPr>
          <p:nvPr>
            <p:ph type="sldImg"/>
          </p:nvPr>
        </p:nvSpPr>
        <p:spPr>
          <a:xfrm>
            <a:off x="685800" y="1143000"/>
            <a:ext cx="5486040" cy="3085920"/>
          </a:xfrm>
          <a:prstGeom prst="rect">
            <a:avLst/>
          </a:prstGeom>
          <a:ln w="0">
            <a:noFill/>
          </a:ln>
        </p:spPr>
      </p:sp>
      <p:sp>
        <p:nvSpPr>
          <p:cNvPr id="38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4" name="PlaceHolder 1"/>
          <p:cNvSpPr>
            <a:spLocks noGrp="1"/>
          </p:cNvSpPr>
          <p:nvPr>
            <p:ph type="sldImg"/>
          </p:nvPr>
        </p:nvSpPr>
        <p:spPr>
          <a:xfrm>
            <a:off x="685800" y="1143000"/>
            <a:ext cx="5486040" cy="3085920"/>
          </a:xfrm>
          <a:prstGeom prst="rect">
            <a:avLst/>
          </a:prstGeom>
          <a:ln w="0">
            <a:noFill/>
          </a:ln>
        </p:spPr>
      </p:sp>
      <p:sp>
        <p:nvSpPr>
          <p:cNvPr id="385"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6"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24E896E-3042-4190-8566-EA2E2BCC5F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3B67FB-E40B-4187-971B-0865651C2D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46CB871-1958-4B29-B869-4EB7FAA8F3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43051AF-0B9F-4075-97AA-A4E6F49A9F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8C4989-84B1-4C00-8642-18FFE90141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37F443A-647F-483F-9887-CAC174D66D9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1F9838-E01D-4DA0-97F3-E8C96AC1F9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222FC4-9616-4D43-B998-CAC0A6D788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E7DCE5-8962-4656-933C-057E051032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5FD711-B074-4205-9237-7AA77CB40C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9CB9AE-29A7-413B-B002-919315372C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37559622-26E8-4CD4-B402-EDDB925C103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FE490411-7C08-4B65-AD68-5589F143C5ED}"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7144015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企业礼仪培训的优化方案</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企业礼仪培训的重要性</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企业礼仪培训的设计</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企业礼仪培训的实施</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企业礼仪培训的案例分析</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企业礼仪培训的未来趋势</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企业礼仪培训的重要性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企业礼仪培训简介</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企业礼仪培训是为提升员工的职业素养和企业形象而进行的培训活动。礼仪培训有助于建立高效的沟通、增强团队凝聚力、提升工作效率。</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企业礼仪培训的益处</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提升个人魅力</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增强员工的职业素养和自信心</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树立企业形象</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塑造企业良好的形象和品牌</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关注客户需求</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提升员工的服务意识和客户满意度</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社交礼仪</a:t>
            </a:r>
            <a:endParaRPr lang="en-US" sz="2200" b="0" strike="noStrike" spc="-1">
              <a:solidFill>
                <a:srgbClr val="000000"/>
              </a:solidFill>
              <a:latin typeface="Arial"/>
            </a:endParaRPr>
          </a:p>
        </p:txBody>
      </p:sp>
      <p:sp>
        <p:nvSpPr>
          <p:cNvPr id="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交际技巧</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社交礼节</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人际关系</a:t>
            </a:r>
            <a:endParaRPr lang="en-US" sz="15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餐桌礼仪</a:t>
            </a:r>
            <a:endParaRPr lang="en-US" sz="2200" b="0" strike="noStrike" spc="-1">
              <a:solidFill>
                <a:srgbClr val="000000"/>
              </a:solidFill>
              <a:latin typeface="Arial"/>
            </a:endParaRPr>
          </a:p>
        </p:txBody>
      </p:sp>
      <p:sp>
        <p:nvSpPr>
          <p:cNvPr id="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用餐礼仪</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餐桌文化</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应酬礼仪</a:t>
            </a:r>
            <a:endParaRPr lang="en-US" sz="15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电话礼仪</a:t>
            </a:r>
            <a:endParaRPr lang="en-US" sz="2200" b="0" strike="noStrike" spc="-1">
              <a:solidFill>
                <a:srgbClr val="000000"/>
              </a:solidFill>
              <a:latin typeface="Arial"/>
            </a:endParaRPr>
          </a:p>
        </p:txBody>
      </p:sp>
      <p:sp>
        <p:nvSpPr>
          <p:cNvPr id="1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接听礼仪</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打电话礼仪</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电话沟通技巧</a:t>
            </a:r>
            <a:endParaRPr lang="en-US" sz="1500" b="0" strike="noStrike" spc="-1">
              <a:solidFill>
                <a:srgbClr val="000000"/>
              </a:solidFill>
              <a:latin typeface="Arial"/>
            </a:endParaRPr>
          </a:p>
        </p:txBody>
      </p:sp>
      <p:sp>
        <p:nvSpPr>
          <p:cNvPr id="1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企业礼仪培训的内容</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商务礼仪</a:t>
            </a:r>
            <a:endParaRPr lang="en-US" sz="2200" b="0" strike="noStrike" spc="-1">
              <a:solidFill>
                <a:srgbClr val="000000"/>
              </a:solidFill>
              <a:latin typeface="Arial"/>
            </a:endParaRPr>
          </a:p>
        </p:txBody>
      </p:sp>
      <p:sp>
        <p:nvSpPr>
          <p:cNvPr id="1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着装得体</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言行举止得体</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会议礼仪</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企业礼仪培训的实施方式</a:t>
            </a:r>
            <a:endParaRPr lang="en-US" sz="3600" b="0" strike="noStrike" spc="-1">
              <a:solidFill>
                <a:schemeClr val="dk1"/>
              </a:solidFill>
              <a:latin typeface="Arial"/>
            </a:endParaRPr>
          </a:p>
        </p:txBody>
      </p:sp>
      <p:sp>
        <p:nvSpPr>
          <p:cNvPr id="107"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由公司内部人员负责培训</a:t>
            </a:r>
            <a:endParaRPr lang="en-US" sz="2000" b="0" strike="noStrike" spc="-1">
              <a:solidFill>
                <a:srgbClr val="000000"/>
              </a:solidFill>
              <a:latin typeface="Arial"/>
            </a:endParaRPr>
          </a:p>
        </p:txBody>
      </p:sp>
      <p:sp>
        <p:nvSpPr>
          <p:cNvPr id="108"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内训</a:t>
            </a:r>
            <a:endParaRPr lang="en-US" sz="3000" b="0" strike="noStrike" spc="-1">
              <a:solidFill>
                <a:srgbClr val="000000"/>
              </a:solidFill>
              <a:latin typeface="Arial"/>
            </a:endParaRPr>
          </a:p>
        </p:txBody>
      </p:sp>
      <p:sp>
        <p:nvSpPr>
          <p:cNvPr id="109"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0"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通过网络平台进行远程培训</a:t>
            </a:r>
            <a:endParaRPr lang="en-US" sz="2000" b="0" strike="noStrike" spc="-1">
              <a:solidFill>
                <a:srgbClr val="000000"/>
              </a:solidFill>
              <a:latin typeface="Arial"/>
            </a:endParaRPr>
          </a:p>
        </p:txBody>
      </p:sp>
      <p:sp>
        <p:nvSpPr>
          <p:cNvPr id="111"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线上培训</a:t>
            </a:r>
            <a:endParaRPr lang="en-US" sz="3000" b="0" strike="noStrike" spc="-1">
              <a:solidFill>
                <a:srgbClr val="000000"/>
              </a:solidFill>
              <a:latin typeface="Arial"/>
            </a:endParaRPr>
          </a:p>
        </p:txBody>
      </p:sp>
      <p:sp>
        <p:nvSpPr>
          <p:cNvPr id="11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3"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聘请外部机构或专家进行培训</a:t>
            </a:r>
            <a:endParaRPr lang="en-US" sz="2000" b="0" strike="noStrike" spc="-1">
              <a:solidFill>
                <a:srgbClr val="000000"/>
              </a:solidFill>
              <a:latin typeface="Arial"/>
            </a:endParaRPr>
          </a:p>
        </p:txBody>
      </p:sp>
      <p:sp>
        <p:nvSpPr>
          <p:cNvPr id="114"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外训</a:t>
            </a:r>
            <a:endParaRPr lang="en-US" sz="3000" b="0" strike="noStrike" spc="-1">
              <a:solidFill>
                <a:srgbClr val="000000"/>
              </a:solidFill>
              <a:latin typeface="Arial"/>
            </a:endParaRPr>
          </a:p>
        </p:txBody>
      </p:sp>
      <p:sp>
        <p:nvSpPr>
          <p:cNvPr id="115"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企业礼仪培训的重要性</a:t>
            </a:r>
            <a:endParaRPr lang="en-US" sz="3600" b="0" strike="noStrike" spc="-1">
              <a:solidFill>
                <a:schemeClr val="dk1"/>
              </a:solidFill>
              <a:latin typeface="Arial"/>
            </a:endParaRPr>
          </a:p>
        </p:txBody>
      </p:sp>
      <p:sp>
        <p:nvSpPr>
          <p:cNvPr id="11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建立良好形象，树立企业品牌</a:t>
            </a:r>
            <a:endParaRPr lang="en-US" sz="1500" b="0" strike="noStrike" spc="-1">
              <a:solidFill>
                <a:srgbClr val="000000"/>
              </a:solidFill>
              <a:latin typeface="Arial"/>
            </a:endParaRPr>
          </a:p>
        </p:txBody>
      </p:sp>
      <p:sp>
        <p:nvSpPr>
          <p:cNvPr id="11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提升员工形象</a:t>
            </a:r>
            <a:endParaRPr lang="en-US" sz="2200" b="0" strike="noStrike" spc="-1">
              <a:solidFill>
                <a:srgbClr val="000000"/>
              </a:solidFill>
              <a:latin typeface="Arial"/>
            </a:endParaRPr>
          </a:p>
        </p:txBody>
      </p:sp>
      <p:sp>
        <p:nvSpPr>
          <p:cNvPr id="11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有效沟通，促进团队合作</a:t>
            </a:r>
            <a:endParaRPr lang="en-US" sz="1500" b="0" strike="noStrike" spc="-1">
              <a:solidFill>
                <a:srgbClr val="000000"/>
              </a:solidFill>
              <a:latin typeface="Arial"/>
            </a:endParaRPr>
          </a:p>
        </p:txBody>
      </p:sp>
      <p:sp>
        <p:nvSpPr>
          <p:cNvPr id="12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增强沟通能力</a:t>
            </a:r>
            <a:endParaRPr lang="en-US" sz="2200" b="0" strike="noStrike" spc="-1">
              <a:solidFill>
                <a:srgbClr val="000000"/>
              </a:solidFill>
              <a:latin typeface="Arial"/>
            </a:endParaRPr>
          </a:p>
        </p:txBody>
      </p:sp>
      <p:sp>
        <p:nvSpPr>
          <p:cNvPr id="12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规范行为，提高工作效率</a:t>
            </a:r>
            <a:endParaRPr lang="en-US" sz="1500" b="0" strike="noStrike" spc="-1">
              <a:solidFill>
                <a:srgbClr val="000000"/>
              </a:solidFill>
              <a:latin typeface="Arial"/>
            </a:endParaRPr>
          </a:p>
        </p:txBody>
      </p:sp>
      <p:sp>
        <p:nvSpPr>
          <p:cNvPr id="12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提高专业素养</a:t>
            </a:r>
            <a:endParaRPr lang="en-US" sz="2200" b="0" strike="noStrike" spc="-1">
              <a:solidFill>
                <a:srgbClr val="000000"/>
              </a:solidFill>
              <a:latin typeface="Arial"/>
            </a:endParaRPr>
          </a:p>
        </p:txBody>
      </p:sp>
      <p:sp>
        <p:nvSpPr>
          <p:cNvPr id="12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企业礼仪培训的重要性</a:t>
            </a:r>
            <a:endParaRPr lang="en-US" sz="3600" b="0" strike="noStrike" spc="-1">
              <a:solidFill>
                <a:schemeClr val="dk1"/>
              </a:solidFill>
              <a:latin typeface="Arial"/>
            </a:endParaRPr>
          </a:p>
        </p:txBody>
      </p:sp>
      <p:sp>
        <p:nvSpPr>
          <p:cNvPr id="126"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企业礼仪培训对于企业和员工都具有重要意义。通过礼仪培训可以提升员工的职业素养和自信心，塑造企业良好的形象和品牌，同时提升员工的服务意识和客户满意度。</a:t>
            </a:r>
            <a:endParaRPr lang="en-US" sz="25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企业礼仪培训的设计</a:t>
            </a:r>
            <a:endParaRPr lang="en-US" sz="3600" b="0" strike="noStrike" spc="-1">
              <a:solidFill>
                <a:schemeClr val="dk1"/>
              </a:solidFill>
              <a:latin typeface="Arial"/>
            </a:endParaRPr>
          </a:p>
        </p:txBody>
      </p:sp>
      <p:sp>
        <p:nvSpPr>
          <p:cNvPr id="12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企业礼仪培训计划制定</a:t>
            </a:r>
            <a:endParaRPr lang="en-US" sz="3500" b="0" strike="noStrike" spc="-1">
              <a:solidFill>
                <a:srgbClr val="000000"/>
              </a:solidFill>
              <a:latin typeface="Arial"/>
            </a:endParaRPr>
          </a:p>
        </p:txBody>
      </p:sp>
      <p:sp>
        <p:nvSpPr>
          <p:cNvPr id="13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在制定企业礼仪培训计划时，首先需要明确培训的目标和需求。然后制定详细的培训内容和课程安排，包括培训的具体内容、讲师安排等。最后设定培训时间和地点，确保培训计划顺利进行。</a:t>
            </a:r>
            <a:endParaRPr lang="en-US" sz="2500" b="0" strike="noStrike" spc="-1">
              <a:solidFill>
                <a:srgbClr val="000000"/>
              </a:solidFill>
              <a:latin typeface="Arial"/>
            </a:endParaRPr>
          </a:p>
        </p:txBody>
      </p:sp>
      <p:sp>
        <p:nvSpPr>
          <p:cNvPr id="13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确定培训方式</a:t>
            </a:r>
            <a:endParaRPr lang="en-US" sz="3600" b="0" strike="noStrike" spc="-1">
              <a:solidFill>
                <a:schemeClr val="dk1"/>
              </a:solidFill>
              <a:latin typeface="Arial"/>
            </a:endParaRPr>
          </a:p>
        </p:txBody>
      </p:sp>
      <p:sp>
        <p:nvSpPr>
          <p:cNvPr id="13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利用内部资源进行培训</a:t>
            </a:r>
            <a:endParaRPr lang="en-US" sz="1500" b="0" strike="noStrike" spc="-1">
              <a:solidFill>
                <a:srgbClr val="000000"/>
              </a:solidFill>
              <a:latin typeface="Arial"/>
            </a:endParaRPr>
          </a:p>
        </p:txBody>
      </p:sp>
      <p:sp>
        <p:nvSpPr>
          <p:cNvPr id="13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组织内部培训</a:t>
            </a:r>
            <a:endParaRPr lang="en-US" sz="2200" b="0" strike="noStrike" spc="-1">
              <a:solidFill>
                <a:srgbClr val="000000"/>
              </a:solidFill>
              <a:latin typeface="Arial"/>
            </a:endParaRPr>
          </a:p>
        </p:txBody>
      </p:sp>
      <p:sp>
        <p:nvSpPr>
          <p:cNvPr id="13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委托专业培训机构进行培训</a:t>
            </a:r>
            <a:endParaRPr lang="en-US" sz="1500" b="0" strike="noStrike" spc="-1">
              <a:solidFill>
                <a:srgbClr val="000000"/>
              </a:solidFill>
              <a:latin typeface="Arial"/>
            </a:endParaRPr>
          </a:p>
        </p:txBody>
      </p:sp>
      <p:sp>
        <p:nvSpPr>
          <p:cNvPr id="13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外部培训机构培训</a:t>
            </a:r>
            <a:endParaRPr lang="en-US" sz="2200" b="0" strike="noStrike" spc="-1">
              <a:solidFill>
                <a:srgbClr val="000000"/>
              </a:solidFill>
              <a:latin typeface="Arial"/>
            </a:endParaRPr>
          </a:p>
        </p:txBody>
      </p:sp>
      <p:sp>
        <p:nvSpPr>
          <p:cNvPr id="13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利用网络平台进行远程培训</a:t>
            </a:r>
            <a:endParaRPr lang="en-US" sz="1500" b="0" strike="noStrike" spc="-1">
              <a:solidFill>
                <a:srgbClr val="000000"/>
              </a:solidFill>
              <a:latin typeface="Arial"/>
            </a:endParaRPr>
          </a:p>
        </p:txBody>
      </p:sp>
      <p:sp>
        <p:nvSpPr>
          <p:cNvPr id="14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线上培训平台</a:t>
            </a:r>
            <a:endParaRPr lang="en-US" sz="2200" b="0" strike="noStrike" spc="-1">
              <a:solidFill>
                <a:srgbClr val="000000"/>
              </a:solidFill>
              <a:latin typeface="Arial"/>
            </a:endParaRPr>
          </a:p>
        </p:txBody>
      </p:sp>
      <p:sp>
        <p:nvSpPr>
          <p:cNvPr id="14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培训材料准备</a:t>
            </a:r>
            <a:endParaRPr lang="en-US" sz="3600" b="0" strike="noStrike" spc="-1">
              <a:solidFill>
                <a:schemeClr val="dk1"/>
              </a:solidFill>
              <a:latin typeface="Arial"/>
            </a:endParaRPr>
          </a:p>
        </p:txBody>
      </p:sp>
      <p:sp>
        <p:nvSpPr>
          <p:cNvPr id="14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用于讲解培训内容</a:t>
            </a:r>
            <a:endParaRPr lang="en-US" sz="1500" b="0" strike="noStrike" spc="-1">
              <a:solidFill>
                <a:srgbClr val="000000"/>
              </a:solidFill>
              <a:latin typeface="Arial"/>
            </a:endParaRPr>
          </a:p>
        </p:txBody>
      </p:sp>
      <p:sp>
        <p:nvSpPr>
          <p:cNvPr id="14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PPT</a:t>
            </a:r>
            <a:r>
              <a:rPr lang="zh-CN" sz="2200" b="1" strike="noStrike" spc="-1">
                <a:solidFill>
                  <a:schemeClr val="dk1"/>
                </a:solidFill>
                <a:latin typeface="微软雅黑"/>
                <a:ea typeface="微软雅黑"/>
              </a:rPr>
              <a:t>演示材料</a:t>
            </a:r>
            <a:endParaRPr lang="en-US" sz="2200" b="0" strike="noStrike" spc="-1">
              <a:solidFill>
                <a:srgbClr val="000000"/>
              </a:solidFill>
              <a:latin typeface="Arial"/>
            </a:endParaRPr>
          </a:p>
        </p:txBody>
      </p:sp>
      <p:sp>
        <p:nvSpPr>
          <p:cNvPr id="14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通过案例分析提升学员理解能力</a:t>
            </a:r>
            <a:endParaRPr lang="en-US" sz="1500" b="0" strike="noStrike" spc="-1">
              <a:solidFill>
                <a:srgbClr val="000000"/>
              </a:solidFill>
              <a:latin typeface="Arial"/>
            </a:endParaRPr>
          </a:p>
        </p:txBody>
      </p:sp>
      <p:sp>
        <p:nvSpPr>
          <p:cNvPr id="14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视频案例分析</a:t>
            </a:r>
            <a:endParaRPr lang="en-US" sz="2200" b="0" strike="noStrike" spc="-1">
              <a:solidFill>
                <a:srgbClr val="000000"/>
              </a:solidFill>
              <a:latin typeface="Arial"/>
            </a:endParaRPr>
          </a:p>
        </p:txBody>
      </p:sp>
      <p:sp>
        <p:nvSpPr>
          <p:cNvPr id="14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提供学员参考和学习</a:t>
            </a:r>
            <a:endParaRPr lang="en-US" sz="1500" b="0" strike="noStrike" spc="-1">
              <a:solidFill>
                <a:srgbClr val="000000"/>
              </a:solidFill>
              <a:latin typeface="Arial"/>
            </a:endParaRPr>
          </a:p>
        </p:txBody>
      </p:sp>
      <p:sp>
        <p:nvSpPr>
          <p:cNvPr id="14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礼仪手册和指南</a:t>
            </a:r>
            <a:endParaRPr lang="en-US" sz="2200" b="0" strike="noStrike" spc="-1">
              <a:solidFill>
                <a:srgbClr val="000000"/>
              </a:solidFill>
              <a:latin typeface="Arial"/>
            </a:endParaRPr>
          </a:p>
        </p:txBody>
      </p:sp>
      <p:sp>
        <p:nvSpPr>
          <p:cNvPr id="15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帮助学员巩固培训内容</a:t>
            </a:r>
            <a:endParaRPr lang="en-US" sz="1500" b="0" strike="noStrike" spc="-1">
              <a:solidFill>
                <a:srgbClr val="000000"/>
              </a:solidFill>
              <a:latin typeface="Arial"/>
            </a:endParaRPr>
          </a:p>
        </p:txBody>
      </p:sp>
      <p:sp>
        <p:nvSpPr>
          <p:cNvPr id="15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练习题和案例分析</a:t>
            </a:r>
            <a:endParaRPr lang="en-US" sz="22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培训师资及评估</a:t>
            </a:r>
            <a:endParaRPr lang="en-US" sz="3600" b="0" strike="noStrike" spc="-1">
              <a:solidFill>
                <a:schemeClr val="dk1"/>
              </a:solidFill>
              <a:latin typeface="Arial"/>
            </a:endParaRPr>
          </a:p>
        </p:txBody>
      </p:sp>
      <p:sp>
        <p:nvSpPr>
          <p:cNvPr id="15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确保培训效果</a:t>
            </a:r>
            <a:endParaRPr lang="en-US" sz="1500" b="0" strike="noStrike" spc="-1">
              <a:solidFill>
                <a:srgbClr val="000000"/>
              </a:solidFill>
              <a:latin typeface="Arial"/>
            </a:endParaRPr>
          </a:p>
        </p:txBody>
      </p:sp>
      <p:sp>
        <p:nvSpPr>
          <p:cNvPr id="15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选择具有丰富经验的培训师</a:t>
            </a:r>
            <a:endParaRPr lang="en-US" sz="2200" b="0" strike="noStrike" spc="-1">
              <a:solidFill>
                <a:srgbClr val="000000"/>
              </a:solidFill>
              <a:latin typeface="Arial"/>
            </a:endParaRPr>
          </a:p>
        </p:txBody>
      </p:sp>
      <p:sp>
        <p:nvSpPr>
          <p:cNvPr id="15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持续改进培训计划</a:t>
            </a:r>
            <a:endParaRPr lang="en-US" sz="1500" b="0" strike="noStrike" spc="-1">
              <a:solidFill>
                <a:srgbClr val="000000"/>
              </a:solidFill>
              <a:latin typeface="Arial"/>
            </a:endParaRPr>
          </a:p>
        </p:txBody>
      </p:sp>
      <p:sp>
        <p:nvSpPr>
          <p:cNvPr id="15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定期对培训效果进行评估和调整</a:t>
            </a:r>
            <a:endParaRPr lang="en-US" sz="2200" b="0" strike="noStrike" spc="-1">
              <a:solidFill>
                <a:srgbClr val="000000"/>
              </a:solidFill>
              <a:latin typeface="Arial"/>
            </a:endParaRPr>
          </a:p>
        </p:txBody>
      </p:sp>
      <p:sp>
        <p:nvSpPr>
          <p:cNvPr id="15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支持培训师的专业发展</a:t>
            </a:r>
            <a:endParaRPr lang="en-US" sz="1500" b="0" strike="noStrike" spc="-1">
              <a:solidFill>
                <a:srgbClr val="000000"/>
              </a:solidFill>
              <a:latin typeface="Arial"/>
            </a:endParaRPr>
          </a:p>
        </p:txBody>
      </p:sp>
      <p:sp>
        <p:nvSpPr>
          <p:cNvPr id="15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提供培训师培训和指导</a:t>
            </a:r>
            <a:endParaRPr lang="en-US" sz="2200" b="0" strike="noStrike" spc="-1">
              <a:solidFill>
                <a:srgbClr val="000000"/>
              </a:solidFill>
              <a:latin typeface="Arial"/>
            </a:endParaRPr>
          </a:p>
        </p:txBody>
      </p:sp>
      <p:sp>
        <p:nvSpPr>
          <p:cNvPr id="15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企业礼仪培训的优势</a:t>
            </a:r>
            <a:endParaRPr lang="en-US" sz="3600" b="0" strike="noStrike" spc="-1">
              <a:solidFill>
                <a:schemeClr val="dk1"/>
              </a:solidFill>
              <a:latin typeface="Arial"/>
            </a:endParaRPr>
          </a:p>
        </p:txBody>
      </p:sp>
      <p:sp>
        <p:nvSpPr>
          <p:cNvPr id="16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展现专业形象，树立良好企业品牌</a:t>
            </a:r>
            <a:endParaRPr lang="en-US" sz="2000" b="0" strike="noStrike" spc="-1">
              <a:solidFill>
                <a:srgbClr val="000000"/>
              </a:solidFill>
              <a:latin typeface="Arial"/>
            </a:endParaRPr>
          </a:p>
        </p:txBody>
      </p:sp>
      <p:sp>
        <p:nvSpPr>
          <p:cNvPr id="16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提升企业形象</a:t>
            </a:r>
            <a:endParaRPr lang="en-US" sz="3000" b="0" strike="noStrike" spc="-1">
              <a:solidFill>
                <a:srgbClr val="000000"/>
              </a:solidFill>
              <a:latin typeface="Arial"/>
            </a:endParaRPr>
          </a:p>
        </p:txBody>
      </p:sp>
      <p:sp>
        <p:nvSpPr>
          <p:cNvPr id="16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6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增加团队合作意识，提高工作效率</a:t>
            </a:r>
            <a:endParaRPr lang="en-US" sz="2000" b="0" strike="noStrike" spc="-1">
              <a:solidFill>
                <a:srgbClr val="000000"/>
              </a:solidFill>
              <a:latin typeface="Arial"/>
            </a:endParaRPr>
          </a:p>
        </p:txBody>
      </p:sp>
      <p:sp>
        <p:nvSpPr>
          <p:cNvPr id="16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促进团队凝聚</a:t>
            </a:r>
            <a:endParaRPr lang="en-US" sz="3000" b="0" strike="noStrike" spc="-1">
              <a:solidFill>
                <a:srgbClr val="000000"/>
              </a:solidFill>
              <a:latin typeface="Arial"/>
            </a:endParaRPr>
          </a:p>
        </p:txBody>
      </p:sp>
      <p:sp>
        <p:nvSpPr>
          <p:cNvPr id="16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6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提升员工综合能力和职业素养</a:t>
            </a:r>
            <a:endParaRPr lang="en-US" sz="2000" b="0" strike="noStrike" spc="-1">
              <a:solidFill>
                <a:srgbClr val="000000"/>
              </a:solidFill>
              <a:latin typeface="Arial"/>
            </a:endParaRPr>
          </a:p>
        </p:txBody>
      </p:sp>
      <p:sp>
        <p:nvSpPr>
          <p:cNvPr id="16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增强员工素质</a:t>
            </a:r>
            <a:endParaRPr lang="en-US" sz="3000" b="0" strike="noStrike" spc="-1">
              <a:solidFill>
                <a:srgbClr val="000000"/>
              </a:solidFill>
              <a:latin typeface="Arial"/>
            </a:endParaRPr>
          </a:p>
        </p:txBody>
      </p:sp>
      <p:sp>
        <p:nvSpPr>
          <p:cNvPr id="170"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外部培训机构培训</a:t>
            </a:r>
            <a:endParaRPr lang="en-US" sz="2200" b="0" strike="noStrike" spc="-1">
              <a:solidFill>
                <a:srgbClr val="000000"/>
              </a:solidFill>
              <a:latin typeface="Arial"/>
            </a:endParaRPr>
          </a:p>
        </p:txBody>
      </p:sp>
      <p:sp>
        <p:nvSpPr>
          <p:cNvPr id="17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专业师资</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全面培训内容</a:t>
            </a:r>
            <a:endParaRPr lang="en-US" sz="1500" b="0" strike="noStrike" spc="-1">
              <a:solidFill>
                <a:srgbClr val="000000"/>
              </a:solidFill>
              <a:latin typeface="Arial"/>
            </a:endParaRPr>
          </a:p>
        </p:txBody>
      </p:sp>
      <p:sp>
        <p:nvSpPr>
          <p:cNvPr id="17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线上培训平台</a:t>
            </a:r>
            <a:endParaRPr lang="en-US" sz="2200" b="0" strike="noStrike" spc="-1">
              <a:solidFill>
                <a:srgbClr val="000000"/>
              </a:solidFill>
              <a:latin typeface="Arial"/>
            </a:endParaRPr>
          </a:p>
        </p:txBody>
      </p:sp>
      <p:sp>
        <p:nvSpPr>
          <p:cNvPr id="17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灵活学习时间</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方便远程学习</a:t>
            </a:r>
            <a:endParaRPr lang="en-US" sz="1500" b="0" strike="noStrike" spc="-1">
              <a:solidFill>
                <a:srgbClr val="000000"/>
              </a:solidFill>
              <a:latin typeface="Arial"/>
            </a:endParaRPr>
          </a:p>
        </p:txBody>
      </p:sp>
      <p:sp>
        <p:nvSpPr>
          <p:cNvPr id="17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7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培训方式比较</a:t>
            </a:r>
            <a:endParaRPr lang="en-US" sz="3600" b="0" strike="noStrike" spc="-1">
              <a:solidFill>
                <a:schemeClr val="dk1"/>
              </a:solidFill>
              <a:latin typeface="Arial"/>
            </a:endParaRPr>
          </a:p>
        </p:txBody>
      </p:sp>
      <p:sp>
        <p:nvSpPr>
          <p:cNvPr id="18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组织内部培训</a:t>
            </a:r>
            <a:endParaRPr lang="en-US" sz="2200" b="0" strike="noStrike" spc="-1">
              <a:solidFill>
                <a:srgbClr val="000000"/>
              </a:solidFill>
              <a:latin typeface="Arial"/>
            </a:endParaRPr>
          </a:p>
        </p:txBody>
      </p:sp>
      <p:sp>
        <p:nvSpPr>
          <p:cNvPr id="18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利用内部资源</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节约培训成本</a:t>
            </a:r>
            <a:endParaRPr lang="en-US" sz="15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4"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培训师资及评估</a:t>
            </a:r>
            <a:endParaRPr lang="en-US" sz="3600" b="0" strike="noStrike" spc="-1">
              <a:solidFill>
                <a:schemeClr val="dk1"/>
              </a:solidFill>
              <a:latin typeface="Arial"/>
            </a:endParaRPr>
          </a:p>
        </p:txBody>
      </p:sp>
      <p:sp>
        <p:nvSpPr>
          <p:cNvPr id="185"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在选择培训师时，需要考虑其经验和资质，确保能够提供高质量的培训服务。同时，定期对培训效果进行评估和调整，以确保培训计划的有效性和持续改进。提供培训师培训和指导，帮助培训师提升专业能力和教学水平。</a:t>
            </a:r>
            <a:endParaRPr lang="en-US" sz="2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8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企业礼仪培训的实施</a:t>
            </a:r>
            <a:endParaRPr lang="en-US" sz="3600" b="0" strike="noStrike" spc="-1">
              <a:solidFill>
                <a:schemeClr val="dk1"/>
              </a:solidFill>
              <a:latin typeface="Arial"/>
            </a:endParaRPr>
          </a:p>
        </p:txBody>
      </p:sp>
      <p:sp>
        <p:nvSpPr>
          <p:cNvPr id="18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企业礼仪培训的前期准备</a:t>
            </a:r>
            <a:endParaRPr lang="en-US" sz="3500" b="0" strike="noStrike" spc="-1">
              <a:solidFill>
                <a:srgbClr val="000000"/>
              </a:solidFill>
              <a:latin typeface="Arial"/>
            </a:endParaRPr>
          </a:p>
        </p:txBody>
      </p:sp>
      <p:sp>
        <p:nvSpPr>
          <p:cNvPr id="19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在进行企业礼仪培训之前，需要做好充分的准备工作。这包括发送培训通知和日程安排，准备培训场地和设备，并确保培训材料的完备性和有效性。这些准备工作对于培训的顺利进行至关重要。</a:t>
            </a:r>
            <a:endParaRPr lang="en-US" sz="2500" b="0" strike="noStrike" spc="-1">
              <a:solidFill>
                <a:srgbClr val="000000"/>
              </a:solidFill>
              <a:latin typeface="Arial"/>
            </a:endParaRPr>
          </a:p>
        </p:txBody>
      </p:sp>
      <p:sp>
        <p:nvSpPr>
          <p:cNvPr id="19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培训过程管理</a:t>
            </a:r>
            <a:endParaRPr lang="en-US" sz="3600" b="0" strike="noStrike" spc="-1">
              <a:solidFill>
                <a:schemeClr val="dk1"/>
              </a:solidFill>
              <a:latin typeface="Arial"/>
            </a:endParaRPr>
          </a:p>
        </p:txBody>
      </p:sp>
      <p:sp>
        <p:nvSpPr>
          <p:cNvPr id="19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关注培训进度的同时，要确保培训内容的质量和有效性</a:t>
            </a:r>
            <a:endParaRPr lang="en-US" sz="1500" b="0" strike="noStrike" spc="-1">
              <a:solidFill>
                <a:srgbClr val="000000"/>
              </a:solidFill>
              <a:latin typeface="Arial"/>
            </a:endParaRPr>
          </a:p>
        </p:txBody>
      </p:sp>
      <p:sp>
        <p:nvSpPr>
          <p:cNvPr id="19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确保培训进度和内容</a:t>
            </a:r>
            <a:endParaRPr lang="en-US" sz="2200" b="0" strike="noStrike" spc="-1">
              <a:solidFill>
                <a:srgbClr val="000000"/>
              </a:solidFill>
              <a:latin typeface="Arial"/>
            </a:endParaRPr>
          </a:p>
        </p:txBody>
      </p:sp>
      <p:sp>
        <p:nvSpPr>
          <p:cNvPr id="19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合理安排培训时间和休息时间，以保证员工学习效果</a:t>
            </a:r>
            <a:endParaRPr lang="en-US" sz="1500" b="0" strike="noStrike" spc="-1">
              <a:solidFill>
                <a:srgbClr val="000000"/>
              </a:solidFill>
              <a:latin typeface="Arial"/>
            </a:endParaRPr>
          </a:p>
        </p:txBody>
      </p:sp>
      <p:sp>
        <p:nvSpPr>
          <p:cNvPr id="19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细致安排培训时间和休息</a:t>
            </a:r>
            <a:endParaRPr lang="en-US" sz="2200" b="0" strike="noStrike" spc="-1">
              <a:solidFill>
                <a:srgbClr val="000000"/>
              </a:solidFill>
              <a:latin typeface="Arial"/>
            </a:endParaRPr>
          </a:p>
        </p:txBody>
      </p:sp>
      <p:sp>
        <p:nvSpPr>
          <p:cNvPr id="19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通过互动和实践来激发员工的学习兴趣，提高学习效果</a:t>
            </a:r>
            <a:endParaRPr lang="en-US" sz="1500" b="0" strike="noStrike" spc="-1">
              <a:solidFill>
                <a:srgbClr val="000000"/>
              </a:solidFill>
              <a:latin typeface="Arial"/>
            </a:endParaRPr>
          </a:p>
        </p:txBody>
      </p:sp>
      <p:sp>
        <p:nvSpPr>
          <p:cNvPr id="19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激发员工的学习兴趣和参与度</a:t>
            </a:r>
            <a:endParaRPr lang="en-US" sz="2200" b="0" strike="noStrike" spc="-1">
              <a:solidFill>
                <a:srgbClr val="000000"/>
              </a:solidFill>
              <a:latin typeface="Arial"/>
            </a:endParaRPr>
          </a:p>
        </p:txBody>
      </p:sp>
      <p:sp>
        <p:nvSpPr>
          <p:cNvPr id="20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0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跟进员工的学习情况和应用情况</a:t>
            </a:r>
            <a:endParaRPr lang="en-US" sz="2200" b="0" strike="noStrike" spc="-1">
              <a:solidFill>
                <a:srgbClr val="000000"/>
              </a:solidFill>
              <a:latin typeface="Arial"/>
            </a:endParaRPr>
          </a:p>
        </p:txBody>
      </p:sp>
      <p:sp>
        <p:nvSpPr>
          <p:cNvPr id="20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了解员工的学习进度和实际应用情况，及时帮助解决问题</a:t>
            </a:r>
            <a:endParaRPr lang="en-US" sz="1500" b="0" strike="noStrike" spc="-1">
              <a:solidFill>
                <a:srgbClr val="000000"/>
              </a:solidFill>
              <a:latin typeface="Arial"/>
            </a:endParaRPr>
          </a:p>
        </p:txBody>
      </p:sp>
      <p:sp>
        <p:nvSpPr>
          <p:cNvPr id="20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订立持续培训计划和改进方案</a:t>
            </a:r>
            <a:endParaRPr lang="en-US" sz="2200" b="0" strike="noStrike" spc="-1">
              <a:solidFill>
                <a:srgbClr val="000000"/>
              </a:solidFill>
              <a:latin typeface="Arial"/>
            </a:endParaRPr>
          </a:p>
        </p:txBody>
      </p:sp>
      <p:sp>
        <p:nvSpPr>
          <p:cNvPr id="20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制定持续培训计划，不断改进培训内容和方式，提升效果</a:t>
            </a:r>
            <a:endParaRPr lang="en-US" sz="1500" b="0" strike="noStrike" spc="-1">
              <a:solidFill>
                <a:srgbClr val="000000"/>
              </a:solidFill>
              <a:latin typeface="Arial"/>
            </a:endParaRPr>
          </a:p>
        </p:txBody>
      </p:sp>
      <p:sp>
        <p:nvSpPr>
          <p:cNvPr id="20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21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1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培训后跟进</a:t>
            </a:r>
            <a:endParaRPr lang="en-US" sz="3600" b="0" strike="noStrike" spc="-1">
              <a:solidFill>
                <a:schemeClr val="dk1"/>
              </a:solidFill>
              <a:latin typeface="Arial"/>
            </a:endParaRPr>
          </a:p>
        </p:txBody>
      </p:sp>
      <p:sp>
        <p:nvSpPr>
          <p:cNvPr id="21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收集员工的培训反馈和建议</a:t>
            </a:r>
            <a:endParaRPr lang="en-US" sz="2200" b="0" strike="noStrike" spc="-1">
              <a:solidFill>
                <a:srgbClr val="000000"/>
              </a:solidFill>
              <a:latin typeface="Arial"/>
            </a:endParaRPr>
          </a:p>
        </p:txBody>
      </p:sp>
      <p:sp>
        <p:nvSpPr>
          <p:cNvPr id="21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定期收集员工对培训的反馈和建议，以便及时调整改进</a:t>
            </a:r>
            <a:endParaRPr lang="en-US" sz="15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https://d.book118.com/127144015011006055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146</Paragraphs>
  <Slides>22</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企业礼仪培训的优化方案</vt:lpstr>
      <vt:lpstr>目录</vt:lpstr>
      <vt:lpstr>第1章 企业礼仪培训的重要性</vt:lpstr>
      <vt:lpstr> </vt:lpstr>
      <vt:lpstr>企业礼仪培训的益处</vt:lpstr>
      <vt:lpstr>企业礼仪培训的内容</vt:lpstr>
      <vt:lpstr>企业礼仪培训的实施方式</vt:lpstr>
      <vt:lpstr>企业礼仪培训的重要性</vt:lpstr>
      <vt:lpstr>企业礼仪培训的重要性</vt:lpstr>
      <vt:lpstr>第2章 企业礼仪培训的设计</vt:lpstr>
      <vt:lpstr> </vt:lpstr>
      <vt:lpstr>确定培训方式</vt:lpstr>
      <vt:lpstr>培训材料准备</vt:lpstr>
      <vt:lpstr>培训师资及评估</vt:lpstr>
      <vt:lpstr>企业礼仪培训的优势</vt:lpstr>
      <vt:lpstr>培训方式比较</vt:lpstr>
      <vt:lpstr>培训师资及评估</vt:lpstr>
      <vt:lpstr>第3章 企业礼仪培训的实施</vt:lpstr>
      <vt:lpstr> </vt:lpstr>
      <vt:lpstr>培训过程管理</vt:lpstr>
      <vt:lpstr>培训后跟进</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2024-09-29T14:31:30.480</cp:lastPrinted>
  <dcterms:created xsi:type="dcterms:W3CDTF">2024-09-29T06:31:30Z</dcterms:created>
  <dcterms:modified xsi:type="dcterms:W3CDTF">2024-09-29T06:31:32Z</dcterms:modified>
</cp:coreProperties>
</file>