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8E0F2B-7966-4B73-A04E-BD089584E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BCB94E-3FB3-4D54-BF01-7CF72F5D7E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908F76-B9A2-4BDD-BA9F-6C24DDAAB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C1ABB8-5EC6-4981-97B9-E0960149D1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DD5329-F60D-418C-90A1-3CC673FB37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EBC70C-CD03-4763-9A67-89130238F4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4122B9-CC7D-477A-A975-91FBA6A41D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0DD36-BCA4-456F-A223-5CFED7DA54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496BF-C7C4-4151-AA82-F4EACD8209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8F2CC-C666-497D-8E45-7C5BDA4DA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9C87E-5C7B-4543-852E-EB9F8490C9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5310602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计算机网络拥塞控制与避免</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2024-01-09</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计算机网络拥塞概述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拥塞控制技术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拥塞避免策略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拥塞控制协议</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拥塞控制研究展望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计算机网络拥塞概述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0131" r="10131"/>
          <a:stretch>
            <a:fillRect/>
          </a:stretch>
        </p:blipFill>
        <p:spPr>
          <a:xfrm>
            <a:off x="3909691" y="1250241"/>
            <a:ext cx="7848600" cy="5248275"/>
          </a:xfrm>
          <a:prstGeom prst="rect">
            <a:avLst/>
          </a:prstGeom>
        </p:spPr>
      </p:pic>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拥塞定义</a:t>
              </a:r>
            </a:p>
          </p:txBody>
        </p:sp>
      </p:grpSp>
      <p:sp>
        <p:nvSpPr>
          <p:cNvPr id="27" name="AutoShape 27"/>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拥塞是指网络中资源过度使用，导致网络性能下降的情况。当网络中的数据包数量超过网络的传输能力时，就会发生拥塞。</a:t>
            </a:r>
            <a:endParaRPr lang="en-US" sz="1100"/>
          </a:p>
        </p:txBody>
      </p:sp>
      <p:sp>
        <p:nvSpPr>
          <p:cNvPr id="29" name="AutoShape 29"/>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拥塞通常表现为数据包丢失、延迟增加和网络吞吐量下降等。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2500" r="12500"/>
          <a:stretch>
            <a:fillRect/>
          </a:stretch>
        </p:blipFill>
        <p:spPr>
          <a:xfrm>
            <a:off x="705128" y="1258733"/>
            <a:ext cx="5140491" cy="5140490"/>
          </a:xfrm>
          <a:prstGeom prst="roundRect">
            <a:avLst/>
          </a:prstGeom>
        </p:spPr>
      </p:pic>
      <p:sp>
        <p:nvSpPr>
          <p:cNvPr id="5" name="TextBox 5"/>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网络中的路由器、交换机和链路等资源都是有限的，当网络流量超过这些资源的处理能力时，就会发生拥塞。</a:t>
            </a:r>
          </a:p>
        </p:txBody>
      </p:sp>
      <p:sp>
        <p:nvSpPr>
          <p:cNvPr id="6" name="TextBox 6"/>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网络资源有限</a:t>
            </a:r>
          </a:p>
        </p:txBody>
      </p:sp>
      <p:sp>
        <p:nvSpPr>
          <p:cNvPr id="7" name="TextBox 7"/>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由于数据包传输的不确定性，网络中的路由器和交换机可能会在没有足够缓冲区存储数据包的情况下接收大量数据包，从而导致拥塞。</a:t>
            </a:r>
          </a:p>
        </p:txBody>
      </p:sp>
      <p:sp>
        <p:nvSpPr>
          <p:cNvPr id="8" name="TextBox 8"/>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数据包传输的不确定性</a:t>
            </a:r>
          </a:p>
        </p:txBody>
      </p:sp>
      <p:sp>
        <p:nvSpPr>
          <p:cNvPr id="9" name="TextBox 9"/>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网络流量可能会突然增加，导致网络资源过度使用，从而引发拥塞。</a:t>
            </a:r>
          </a:p>
        </p:txBody>
      </p:sp>
      <p:sp>
        <p:nvSpPr>
          <p:cNvPr id="10" name="TextBox 10"/>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网络流量突发</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拥塞产生的原因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当网络发生拥塞时，路由器和交换机可能会丢弃一些数据包，从而导致数据传输失败。</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数据包丢失</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667" r="16667"/>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延迟增加</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2500" r="12500"/>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网络吞吐量下降</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6667" r="16667"/>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由于网络资源有限，数据包需要在路由器和交换机之间排队等待传输，这会导致数据传输延迟增加。</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当网络发生拥塞时，网络吞吐量可能会下降，导致网络性能下降。</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拥塞的后果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拥塞控制技术</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慢开始</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通过限制发送方的数据速率来避免网络拥塞，发送方开始时以较小的数据包发送，然后逐步增加发送速率。</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拥塞避免</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当检测到网络拥塞时，发送方会降低发送速率，以避免进一步加重拥塞。</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快重传</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当检测到数据包丢失时，发送方会快速重传丢失的数据包，以快速恢复丢失的数据。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拥塞避免算法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6667" r="16667"/>
          <a:stretch>
            <a:fillRect/>
          </a:stretch>
        </p:blipFill>
        <p:spPr>
          <a:xfrm>
            <a:off x="4289936" y="1498289"/>
            <a:ext cx="3861422" cy="3861422"/>
          </a:xfrm>
          <a:prstGeom prst="diamond">
            <a:avLst/>
          </a:prstGeom>
        </p:spPr>
      </p:pic>
      <p:grpSp>
        <p:nvGrpSpPr>
          <p:cNvPr id="5" name="Group 5"/>
          <p:cNvGrpSpPr/>
          <p:nvPr/>
        </p:nvGrpSpPr>
        <p:grpSpPr>
          <a:xfrm>
            <a:off x="44972" y="1608799"/>
            <a:ext cx="5067193" cy="1224567"/>
            <a:chOff x="44972" y="1608799"/>
            <a:chExt cx="5067193" cy="1224567"/>
          </a:xfrm>
        </p:grpSpPr>
        <p:sp>
          <p:nvSpPr>
            <p:cNvPr id="6" name="AutoShape 6"/>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通过检测数据包的丢失率来间接判断网络拥塞程度。</a:t>
              </a:r>
            </a:p>
          </p:txBody>
        </p:sp>
        <p:sp>
          <p:nvSpPr>
            <p:cNvPr id="8" name="TextBox 8"/>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丢包检测</a:t>
              </a:r>
            </a:p>
          </p:txBody>
        </p:sp>
        <p:sp>
          <p:nvSpPr>
            <p:cNvPr id="9" name="Freeform 9"/>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180959" y="1608799"/>
            <a:ext cx="4946836" cy="1224567"/>
            <a:chOff x="7180959" y="1608799"/>
            <a:chExt cx="4946836" cy="1224567"/>
          </a:xfrm>
        </p:grpSpPr>
        <p:sp>
          <p:nvSpPr>
            <p:cNvPr id="11" name="AutoShape 11"/>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通过监测数据包的传输延迟变化来直接判断网络拥塞程度。</a:t>
              </a:r>
            </a:p>
          </p:txBody>
        </p:sp>
        <p:sp>
          <p:nvSpPr>
            <p:cNvPr id="13" name="TextBox 13"/>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延迟变化检测</a:t>
              </a:r>
            </a:p>
          </p:txBody>
        </p:sp>
        <p:sp>
          <p:nvSpPr>
            <p:cNvPr id="14" name="Freeform 14"/>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24384" y="4380910"/>
            <a:ext cx="5067193" cy="1224566"/>
            <a:chOff x="24384" y="4380910"/>
            <a:chExt cx="5067193" cy="1224566"/>
          </a:xfrm>
        </p:grpSpPr>
        <p:sp>
          <p:nvSpPr>
            <p:cNvPr id="16" name="AutoShape 16"/>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通过控制发送方的发送速率来避免接收方因来不及处理而发生溢出。</a:t>
              </a:r>
            </a:p>
          </p:txBody>
        </p:sp>
        <p:sp>
          <p:nvSpPr>
            <p:cNvPr id="18" name="TextBox 18"/>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流量控制</a:t>
              </a:r>
            </a:p>
          </p:txBody>
        </p:sp>
        <p:sp>
          <p:nvSpPr>
            <p:cNvPr id="19" name="Freeform 19"/>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7180959" y="4380910"/>
            <a:ext cx="4946836" cy="1224566"/>
            <a:chOff x="7180959" y="4380910"/>
            <a:chExt cx="4946836" cy="1224566"/>
          </a:xfrm>
        </p:grpSpPr>
        <p:sp>
          <p:nvSpPr>
            <p:cNvPr id="21" name="AutoShape 21"/>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通过限制发送方的数据传输速率来避免网络拥塞。</a:t>
              </a:r>
            </a:p>
          </p:txBody>
        </p:sp>
        <p:sp>
          <p:nvSpPr>
            <p:cNvPr id="23" name="TextBox 23"/>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速率控制</a:t>
              </a:r>
            </a:p>
          </p:txBody>
        </p:sp>
        <p:sp>
          <p:nvSpPr>
            <p:cNvPr id="24" name="Freeform 24"/>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拥塞检测机制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先进先出（FIFO）</a:t>
            </a:r>
          </a:p>
        </p:txBody>
      </p:sp>
      <p:sp>
        <p:nvSpPr>
          <p:cNvPr id="14" name="TextBox 14"/>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按照数据包到达的顺序进行处理，先到达的数据包先被处理。</a:t>
            </a:r>
          </a:p>
        </p:txBody>
      </p:sp>
      <p:sp>
        <p:nvSpPr>
          <p:cNvPr id="15" name="TextBox 15"/>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优先级队列（Priority Queue）</a:t>
            </a:r>
          </a:p>
        </p:txBody>
      </p:sp>
      <p:sp>
        <p:nvSpPr>
          <p:cNvPr id="16" name="TextBox 16"/>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根据数据包的优先级进行排序，优先级高的数据包优先被处理。</a:t>
            </a:r>
          </a:p>
        </p:txBody>
      </p:sp>
      <p:sp>
        <p:nvSpPr>
          <p:cNvPr id="17" name="TextBox 17"/>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公平队列（Fair Queue）</a:t>
            </a:r>
          </a:p>
        </p:txBody>
      </p:sp>
      <p:sp>
        <p:nvSpPr>
          <p:cNvPr id="18" name="TextBox 18"/>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为每个发送方分配一个队列，按照发送方的比例公平地处理每个队列中的数据包。</a:t>
            </a:r>
          </a:p>
        </p:txBody>
      </p:sp>
      <p:sp>
        <p:nvSpPr>
          <p:cNvPr id="19" name="AutoShape 19"/>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队列管理策略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拥塞避免策略</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https://d.book118.com/127153106023006043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2024-09-16T20:23:57.524</cp:lastPrinted>
  <dcterms:created xsi:type="dcterms:W3CDTF">2024-09-16T12:23:57Z</dcterms:created>
  <dcterms:modified xsi:type="dcterms:W3CDTF">2024-09-16T12:23:59Z</dcterms:modified>
</cp:coreProperties>
</file>