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81A06-1B15-4935-9554-578CB63C3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75F25-8A74-478A-82E2-7A81C4768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6498B-991C-4CC1-900C-EF65E3C49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6B91E-8768-4CAB-BA27-46F245D05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06F8B8-585B-4271-B754-C2B328678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8C4066-1768-49A9-B4E3-E55F7427A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FE3F1C-4046-4FEE-945A-51CEB1C80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2A6FEF-3FE5-40CE-8235-B9BD43E59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98704-D4CC-43D6-8072-564A086AD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C3146-8068-4C80-A988-7524B1A7A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A9316-1606-4CEB-A4B8-1A692F332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6312202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4548480" y="2997475"/>
            <a:ext cx="3103879" cy="5854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6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000" spc="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家具市场方</a:t>
            </a:r>
            <a:r>
              <a:rPr sz="40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4000"/>
          </a:p>
        </p:txBody>
      </p:sp>
      <p:sp>
        <p:nvSpPr>
          <p:cNvPr id="3" name="path"/>
          <p:cNvSpPr/>
          <p:nvPr/>
        </p:nvSpPr>
        <p:spPr>
          <a:xfrm>
            <a:off x="2182462" y="3818717"/>
            <a:ext cx="7827076" cy="9525"/>
          </a:xfrm>
          <a:custGeom>
            <a:rect l="0" t="0" r="0" b="0"/>
            <a:pathLst>
              <a:path w="12326" h="15">
                <a:moveTo>
                  <a:pt x="0" y="7"/>
                </a:moveTo>
                <a:lnTo>
                  <a:pt x="12326" y="7"/>
                </a:lnTo>
              </a:path>
            </a:pathLst>
          </a:custGeom>
          <a:noFill/>
          <a:ln w="9525" cap="flat">
            <a:solidFill>
              <a:srgbClr val="FFFFF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5141078" y="1900237"/>
            <a:ext cx="1281430" cy="3197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1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3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2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5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2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642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21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marL="12700" algn="l" rtl="0" eaLnBrk="0">
              <a:lnSpc>
                <a:spcPct val="90000"/>
              </a:lnSpc>
              <a:spcBef>
                <a:spcPts val="639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服务策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2100"/>
          </a:p>
          <a:p>
            <a:pPr algn="l" rtl="0" eaLnBrk="0">
              <a:lnSpc>
                <a:spcPct val="136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5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执行计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</a:t>
            </a:r>
            <a:endParaRPr lang="Microsoft YaHei" altLang="Microsoft YaHei" sz="2100"/>
          </a:p>
        </p:txBody>
      </p:sp>
      <p:sp>
        <p:nvSpPr>
          <p:cNvPr id="6" name="textbox 6"/>
          <p:cNvSpPr/>
          <p:nvPr/>
        </p:nvSpPr>
        <p:spPr>
          <a:xfrm>
            <a:off x="1961558" y="3010609"/>
            <a:ext cx="1605914" cy="913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4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6600" spc="-38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182162" y="1233487"/>
            <a:ext cx="1841500" cy="2366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100"/>
          </a:p>
          <a:p>
            <a:pPr marL="420524" algn="l" rtl="0" eaLnBrk="0">
              <a:lnSpc>
                <a:spcPct val="85000"/>
              </a:lnSpc>
              <a:spcBef>
                <a:spcPts val="1"/>
              </a:spcBef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</a:pPr>
            <a:r>
              <a:rPr sz="36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0" name="picture 1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1" name="textbox 11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2" name="picture 1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3" name="textbox 13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4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4774230" y="4735110"/>
            <a:ext cx="2272664" cy="892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504"/>
              </a:lnSpc>
            </a:pPr>
            <a:endParaRPr lang="Arial" altLang="Arial" sz="100"/>
          </a:p>
          <a:p>
            <a:pPr marL="13842" indent="-1142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居民对家具的需求主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要集中在实用性和价格上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牌和设计的要求相对   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较低。</a:t>
            </a:r>
            <a:endParaRPr lang="Microsoft YaHei" altLang="Microsoft YaHei" sz="1500"/>
          </a:p>
        </p:txBody>
      </p:sp>
      <p:sp>
        <p:nvSpPr>
          <p:cNvPr id="17" name="textbox 17"/>
          <p:cNvSpPr/>
          <p:nvPr/>
        </p:nvSpPr>
        <p:spPr>
          <a:xfrm>
            <a:off x="1092641" y="4735110"/>
            <a:ext cx="2120264" cy="892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21"/>
              </a:lnSpc>
            </a:pPr>
            <a:endParaRPr lang="Arial" altLang="Arial" sz="100"/>
          </a:p>
          <a:p>
            <a:pPr marL="12700" indent="571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居民是家具市场的主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消费群体，他们追求品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、时尚和舒适，对家具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的品质和设计要求较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高。</a:t>
            </a:r>
            <a:endParaRPr lang="Microsoft YaHei" altLang="Microsoft YaHei" sz="1500"/>
          </a:p>
        </p:txBody>
      </p:sp>
      <p:sp>
        <p:nvSpPr>
          <p:cNvPr id="18" name="textbox 18"/>
          <p:cNvSpPr/>
          <p:nvPr/>
        </p:nvSpPr>
        <p:spPr>
          <a:xfrm>
            <a:off x="8477092" y="4735110"/>
            <a:ext cx="2118995" cy="892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621"/>
              </a:lnSpc>
            </a:pPr>
            <a:endParaRPr lang="Arial" altLang="Arial" sz="100"/>
          </a:p>
          <a:p>
            <a:pPr marL="12700" indent="2285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家居装修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公司是家具市场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的另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一重要消费群体，他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们购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买家具主要用于客户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装修需求。</a:t>
            </a:r>
            <a:endParaRPr lang="Microsoft YaHei" altLang="Microsoft YaHei" sz="1500"/>
          </a:p>
        </p:txBody>
      </p:sp>
      <p:sp>
        <p:nvSpPr>
          <p:cNvPr id="19" name="textbox 19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81978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</a:t>
            </a:r>
            <a:r>
              <a:rPr sz="30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" name="textbox 40"/>
          <p:cNvSpPr/>
          <p:nvPr/>
        </p:nvSpPr>
        <p:spPr>
          <a:xfrm>
            <a:off x="8478730" y="3894229"/>
            <a:ext cx="275653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4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家居装修公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</a:t>
            </a:r>
            <a:r>
              <a:rPr sz="2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41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3" name="textbox 43"/>
          <p:cNvSpPr/>
          <p:nvPr/>
        </p:nvSpPr>
        <p:spPr>
          <a:xfrm>
            <a:off x="1094775" y="3893972"/>
            <a:ext cx="1051560" cy="307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30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城市居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</a:t>
            </a:r>
            <a:endParaRPr lang="Microsoft YaHei" altLang="Microsoft YaHei" sz="2000"/>
          </a:p>
        </p:txBody>
      </p:sp>
      <p:sp>
        <p:nvSpPr>
          <p:cNvPr id="44" name="textbox 44"/>
          <p:cNvSpPr/>
          <p:nvPr/>
        </p:nvSpPr>
        <p:spPr>
          <a:xfrm>
            <a:off x="4777011" y="3895001"/>
            <a:ext cx="1050289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1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农村居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</a:t>
            </a:r>
            <a:endParaRPr lang="Microsoft YaHei" altLang="Microsoft YaHei" sz="2000"/>
          </a:p>
        </p:txBody>
      </p:sp>
      <p:sp>
        <p:nvSpPr>
          <p:cNvPr id="45" name="textbox 45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58" name="group 10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46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9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9" name="group 12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48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14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50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D44C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1" name="group 16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52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BF6C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18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5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D44C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6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FF9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9" name="picture 5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5450" y="1879600"/>
            <a:ext cx="10845800" cy="4430183"/>
          </a:xfrm>
          <a:prstGeom prst="rect">
            <a:avLst/>
          </a:prstGeom>
        </p:spPr>
      </p:pic>
      <p:sp>
        <p:nvSpPr>
          <p:cNvPr id="60" name="textbox 60"/>
          <p:cNvSpPr/>
          <p:nvPr/>
        </p:nvSpPr>
        <p:spPr>
          <a:xfrm>
            <a:off x="1327455" y="3680928"/>
            <a:ext cx="9599294" cy="3321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62"/>
              </a:lnSpc>
            </a:pPr>
            <a:endParaRPr lang="Arial" altLang="Arial" sz="100"/>
          </a:p>
          <a:p>
            <a:pPr marL="12700" algn="l" rtl="0" eaLnBrk="0">
              <a:lnSpc>
                <a:spcPct val="100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时尚设计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价格合理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</a:t>
            </a:r>
            <a:r>
              <a:rPr sz="20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r>
              <a:rPr sz="3100" spc="0" baseline="50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  <a:endParaRPr lang="Microsoft YaHei" altLang="Microsoft YaHei" sz="2014"/>
          </a:p>
        </p:txBody>
      </p:sp>
      <p:sp>
        <p:nvSpPr>
          <p:cNvPr id="61" name="textbox 61"/>
          <p:cNvSpPr/>
          <p:nvPr/>
        </p:nvSpPr>
        <p:spPr>
          <a:xfrm>
            <a:off x="9343441" y="4828030"/>
            <a:ext cx="2081529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83"/>
              </a:lnSpc>
            </a:pPr>
            <a:endParaRPr lang="Arial" altLang="Arial" sz="100"/>
          </a:p>
          <a:p>
            <a:pPr marL="107569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者对家具的售后服</a:t>
            </a:r>
            <a:endParaRPr lang="Microsoft YaHei" altLang="Microsoft YaHei" sz="1500"/>
          </a:p>
          <a:p>
            <a:pPr marL="105854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要求较高，希望得到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及时、专业的售后服务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2" name="textbox 62"/>
          <p:cNvSpPr/>
          <p:nvPr/>
        </p:nvSpPr>
        <p:spPr>
          <a:xfrm>
            <a:off x="3653637" y="4828030"/>
            <a:ext cx="2080260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83"/>
              </a:lnSpc>
            </a:pPr>
            <a:endParaRPr lang="Arial" altLang="Arial" sz="100"/>
          </a:p>
          <a:p>
            <a:pPr marL="107569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者对家具的外观设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计要求较高，追求时尚</a:t>
            </a:r>
            <a:r>
              <a:rPr sz="1500" spc="-8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393319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简约和个性化。</a:t>
            </a:r>
            <a:endParaRPr lang="Microsoft YaHei" altLang="Microsoft YaHei" sz="1500"/>
          </a:p>
        </p:txBody>
      </p:sp>
      <p:sp>
        <p:nvSpPr>
          <p:cNvPr id="63" name="textbox 63"/>
          <p:cNvSpPr/>
          <p:nvPr/>
        </p:nvSpPr>
        <p:spPr>
          <a:xfrm>
            <a:off x="876393" y="4828030"/>
            <a:ext cx="1927860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1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者对家具的品质要</a:t>
            </a:r>
            <a:endParaRPr lang="Microsoft YaHei" altLang="Microsoft YaHei" sz="1500"/>
          </a:p>
          <a:p>
            <a:pPr marL="14033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求较高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，注重材质、工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4033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艺和环保性能等方面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64" name="textbox 64"/>
          <p:cNvSpPr/>
          <p:nvPr/>
        </p:nvSpPr>
        <p:spPr>
          <a:xfrm>
            <a:off x="6586731" y="4828030"/>
            <a:ext cx="1927860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4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者对家具的价格敏</a:t>
            </a:r>
            <a:endParaRPr lang="Microsoft YaHei" altLang="Microsoft YaHei" sz="1500"/>
          </a:p>
          <a:p>
            <a:pPr marL="14033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感度较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高，追求性价比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393318" algn="l" rtl="0" eaLnBrk="0">
              <a:lnSpc>
                <a:spcPct val="96000"/>
              </a:lnSpc>
              <a:spcBef>
                <a:spcPts val="2"/>
              </a:spcBef>
            </a:pPr>
            <a:r>
              <a:rPr sz="14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和优惠活动</a:t>
            </a:r>
            <a:r>
              <a:rPr sz="14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65" name="textbox 65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8309742" y="1097033"/>
            <a:ext cx="2912678" cy="3019570"/>
            <a:chExt cx="2912678" cy="3019570"/>
          </a:xfrm>
        </p:grpSpPr>
        <p:pic>
          <p:nvPicPr>
            <p:cNvPr id="87" name="picture 8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88" name="textbox 88"/>
            <p:cNvSpPr/>
            <p:nvPr/>
          </p:nvSpPr>
          <p:spPr>
            <a:xfrm>
              <a:off x="121666" y="2714548"/>
              <a:ext cx="1780539" cy="3492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131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2000"/>
                </a:lnSpc>
              </a:pP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络销售平台</a:t>
              </a:r>
              <a:endParaRPr lang="Microsoft YaHei" altLang="Microsoft YaHei" sz="2300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4639659" y="1134964"/>
            <a:ext cx="2912679" cy="2981934"/>
            <a:chExt cx="2912679" cy="2981934"/>
          </a:xfrm>
        </p:grpSpPr>
        <p:pic>
          <p:nvPicPr>
            <p:cNvPr id="89" name="picture 8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90" name="textbox 90"/>
            <p:cNvSpPr/>
            <p:nvPr/>
          </p:nvSpPr>
          <p:spPr>
            <a:xfrm>
              <a:off x="109561" y="2678979"/>
              <a:ext cx="1202689" cy="346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3950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定制家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</a:t>
              </a:r>
              <a:endParaRPr lang="Microsoft YaHei" altLang="Microsoft YaHei" sz="2300"/>
            </a:p>
          </p:txBody>
        </p:sp>
      </p:grpSp>
      <p:pic>
        <p:nvPicPr>
          <p:cNvPr id="91" name="picture 9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92" name="textbox 92"/>
          <p:cNvSpPr/>
          <p:nvPr/>
        </p:nvSpPr>
        <p:spPr>
          <a:xfrm>
            <a:off x="1440827" y="4687404"/>
            <a:ext cx="2464435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indent="11620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品牌家具在市场上占据一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份额，拥有较高的知名   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度和口碑，是主要竞争对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3" name="textbox 93"/>
          <p:cNvSpPr/>
          <p:nvPr/>
        </p:nvSpPr>
        <p:spPr>
          <a:xfrm>
            <a:off x="8515911" y="4687785"/>
            <a:ext cx="2463800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indent="14096" algn="l" rtl="0" eaLnBrk="0">
              <a:lnSpc>
                <a:spcPct val="110000"/>
              </a:lnSpc>
            </a:pP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网络销售平台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淘宝、京    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也销售家具，价格相   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对较低，对市场有一定冲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4" name="textbox 94"/>
          <p:cNvSpPr/>
          <p:nvPr/>
        </p:nvSpPr>
        <p:spPr>
          <a:xfrm>
            <a:off x="4846592" y="4687404"/>
            <a:ext cx="2118995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家具根据客户需求进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行个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性化定制，在市场上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也有一定份额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95" name="textbox 95"/>
          <p:cNvSpPr/>
          <p:nvPr/>
        </p:nvSpPr>
        <p:spPr>
          <a:xfrm>
            <a:off x="1211682" y="378647"/>
            <a:ext cx="2305685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2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sp>
        <p:nvSpPr>
          <p:cNvPr id="96" name="textbox 96"/>
          <p:cNvSpPr/>
          <p:nvPr/>
        </p:nvSpPr>
        <p:spPr>
          <a:xfrm>
            <a:off x="1357782" y="3813057"/>
            <a:ext cx="1189355" cy="347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品牌家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</a:t>
            </a:r>
            <a:endParaRPr lang="Microsoft YaHei" altLang="Microsoft YaHei" sz="23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8309735" y="4350851"/>
            <a:ext cx="2651085" cy="97536"/>
            <a:chExt cx="2651085" cy="97536"/>
          </a:xfrm>
        </p:grpSpPr>
        <p:sp>
          <p:nvSpPr>
            <p:cNvPr id="97" name="path"/>
            <p:cNvSpPr/>
            <p:nvPr/>
          </p:nvSpPr>
          <p:spPr>
            <a:xfrm>
              <a:off x="61193" y="48768"/>
              <a:ext cx="2492360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61183" y="44006"/>
              <a:ext cx="2492378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1235228" y="4350851"/>
            <a:ext cx="2651081" cy="97536"/>
            <a:chExt cx="2651081" cy="97536"/>
          </a:xfrm>
        </p:grpSpPr>
        <p:sp>
          <p:nvSpPr>
            <p:cNvPr id="100" name="path"/>
            <p:cNvSpPr/>
            <p:nvPr/>
          </p:nvSpPr>
          <p:spPr>
            <a:xfrm>
              <a:off x="61187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61178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639658" y="4350851"/>
            <a:ext cx="2651081" cy="97536"/>
            <a:chExt cx="2651081" cy="97536"/>
          </a:xfrm>
        </p:grpSpPr>
        <p:sp>
          <p:nvSpPr>
            <p:cNvPr id="103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FF9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06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1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picture 1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7" name="textbox 127"/>
          <p:cNvSpPr/>
          <p:nvPr/>
        </p:nvSpPr>
        <p:spPr>
          <a:xfrm>
            <a:off x="5174847" y="1237297"/>
            <a:ext cx="1848485" cy="2362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427840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872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9" name="picture 1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130" name="table 130"/>
          <p:cNvGraphicFramePr>
            <a:graphicFrameLocks noGrp="1"/>
          </p:cNvGraphicFramePr>
          <p:nvPr/>
        </p:nvGraphicFramePr>
        <p:xfrm>
          <a:off x="977900" y="1574799"/>
          <a:ext cx="10189209" cy="4290059"/>
        </p:xfrm>
        <a:graphic>
          <a:graphicData uri="http://schemas.openxmlformats.org/drawingml/2006/table">
            <a:tbl>
              <a:tblPr/>
              <a:tblGrid>
                <a:gridCol w="3352800"/>
                <a:gridCol w="3457575"/>
                <a:gridCol w="3378834"/>
              </a:tblGrid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935310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高端市场定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位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D1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784701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定制化市</a:t>
                      </a: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场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定位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3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26"/>
                        </a:lnSpc>
                      </a:pPr>
                      <a:endParaRPr lang="Arial" altLang="Arial" sz="100"/>
                    </a:p>
                    <a:p>
                      <a:pPr marL="234083" algn="l" rtl="0" eaLnBrk="0">
                        <a:lnSpc>
                          <a:spcPct val="9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针对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高收入人群，提供高品质、设计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D1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26"/>
                        </a:lnSpc>
                      </a:pPr>
                      <a:endParaRPr lang="Arial" altLang="Arial" sz="100"/>
                    </a:p>
                    <a:p>
                      <a:pPr marL="213605" algn="l" rtl="0" eaLnBrk="0">
                        <a:lnSpc>
                          <a:spcPct val="9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针对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个性化需求的消费者，提供定制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8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234845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12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独特的家具产品</a:t>
                      </a:r>
                      <a:r>
                        <a:rPr sz="1500" spc="-9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D1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216082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400" spc="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家具服务，满足特殊尺寸和</a:t>
                      </a:r>
                      <a:r>
                        <a:rPr sz="14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设计要求。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987793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中端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市场定位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8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275326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满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足中等收入人群需求，提供性价比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24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277803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500" spc="-10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高、实用耐用的家具</a:t>
                      </a:r>
                      <a:r>
                        <a:rPr sz="1500" spc="-6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31" name="textbox 131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041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889000" y="1333500"/>
            <a:ext cx="2465519" cy="3206265"/>
            <a:chExt cx="2465519" cy="3206265"/>
          </a:xfrm>
        </p:grpSpPr>
        <p:pic>
          <p:nvPicPr>
            <p:cNvPr id="153" name="picture 15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54" name="textbox 154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1001046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3568700" y="1333500"/>
            <a:ext cx="2465519" cy="3206265"/>
            <a:chExt cx="2465519" cy="3206265"/>
          </a:xfrm>
        </p:grpSpPr>
        <p:pic>
          <p:nvPicPr>
            <p:cNvPr id="155" name="picture 15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56" name="textbox 156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9543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6248400" y="1333500"/>
            <a:ext cx="2465519" cy="3206265"/>
            <a:chExt cx="2465519" cy="3206265"/>
          </a:xfrm>
        </p:grpSpPr>
        <p:pic>
          <p:nvPicPr>
            <p:cNvPr id="157" name="picture 15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58" name="textbox 158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8039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8928100" y="1333500"/>
            <a:ext cx="2465519" cy="3206265"/>
            <a:chExt cx="2465519" cy="3206265"/>
          </a:xfrm>
        </p:grpSpPr>
        <p:pic>
          <p:nvPicPr>
            <p:cNvPr id="159" name="picture 15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160" name="textbox 160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6537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3600"/>
            </a:p>
          </p:txBody>
        </p:sp>
      </p:grpSp>
      <p:sp>
        <p:nvSpPr>
          <p:cNvPr id="161" name="textbox 161"/>
          <p:cNvSpPr/>
          <p:nvPr/>
        </p:nvSpPr>
        <p:spPr>
          <a:xfrm>
            <a:off x="914722" y="4776416"/>
            <a:ext cx="2390139" cy="987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10"/>
              </a:lnSpc>
            </a:pPr>
            <a:endParaRPr lang="Arial" altLang="Arial" sz="100"/>
          </a:p>
          <a:p>
            <a:pPr marL="763869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独特设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95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注重家具设计的创新和独特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622890" algn="l" rtl="0" eaLnBrk="0">
              <a:lnSpc>
                <a:spcPct val="95000"/>
              </a:lnSpc>
              <a:spcBef>
                <a:spcPts val="1"/>
              </a:spcBef>
            </a:pPr>
            <a:r>
              <a:rPr sz="13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引领家具潮流</a:t>
            </a:r>
            <a:r>
              <a:rPr sz="13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62" name="textbox 162"/>
          <p:cNvSpPr/>
          <p:nvPr/>
        </p:nvSpPr>
        <p:spPr>
          <a:xfrm>
            <a:off x="6356840" y="4774816"/>
            <a:ext cx="2252345" cy="988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223"/>
              </a:lnSpc>
            </a:pPr>
            <a:endParaRPr lang="Arial" altLang="Arial" sz="100"/>
          </a:p>
          <a:p>
            <a:pPr marL="374043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人体工程学设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98768" indent="-86068" algn="l" rtl="0" eaLnBrk="0">
              <a:lnSpc>
                <a:spcPct val="147000"/>
              </a:lnSpc>
              <a:spcBef>
                <a:spcPts val="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遵循人体工程学原理，提高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具使用的舒适性和便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捷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性。</a:t>
            </a:r>
            <a:endParaRPr lang="Microsoft YaHei" altLang="Microsoft YaHei" sz="1300"/>
          </a:p>
        </p:txBody>
      </p:sp>
      <p:sp>
        <p:nvSpPr>
          <p:cNvPr id="163" name="textbox 163"/>
          <p:cNvSpPr/>
          <p:nvPr/>
        </p:nvSpPr>
        <p:spPr>
          <a:xfrm>
            <a:off x="3678472" y="4775016"/>
            <a:ext cx="2252345" cy="9886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56"/>
              </a:lnSpc>
            </a:pPr>
            <a:endParaRPr lang="Arial" altLang="Arial" sz="100"/>
          </a:p>
          <a:p>
            <a:pPr marL="608945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高品质材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</a:t>
            </a:r>
            <a:endParaRPr lang="Microsoft YaHei" altLang="Microsoft YaHei" sz="15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marL="443896" indent="-431196" algn="l" rtl="0" eaLnBrk="0">
              <a:lnSpc>
                <a:spcPct val="147000"/>
              </a:lnSpc>
              <a:spcBef>
                <a:spcPts val="6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选用优质原材料，确保家具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耐用性和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稳定性。</a:t>
            </a:r>
            <a:endParaRPr lang="Microsoft YaHei" altLang="Microsoft YaHei" sz="1300"/>
          </a:p>
        </p:txBody>
      </p:sp>
      <p:sp>
        <p:nvSpPr>
          <p:cNvPr id="164" name="textbox 164"/>
          <p:cNvSpPr/>
          <p:nvPr/>
        </p:nvSpPr>
        <p:spPr>
          <a:xfrm>
            <a:off x="9035036" y="4776216"/>
            <a:ext cx="2252345" cy="987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19"/>
              </a:lnSpc>
            </a:pPr>
            <a:endParaRPr lang="Arial" altLang="Arial" sz="100"/>
          </a:p>
          <a:p>
            <a:pPr marL="602311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环保可持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7546"/>
              </a:lnSpc>
            </a:pPr>
            <a:endParaRPr lang="Arial" altLang="Arial" sz="100"/>
          </a:p>
          <a:p>
            <a:pPr marL="270218" indent="-257518" algn="l" rtl="0" eaLnBrk="0">
              <a:lnSpc>
                <a:spcPct val="147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采用环保材料和工艺，降低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具生产对环境的影响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65" name="textbox 165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041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3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7" name="path"/>
          <p:cNvSpPr/>
          <p:nvPr/>
        </p:nvSpPr>
        <p:spPr>
          <a:xfrm>
            <a:off x="653185" y="3037950"/>
            <a:ext cx="1104138" cy="1103757"/>
          </a:xfrm>
          <a:custGeom>
            <a:rect l="0" t="0" r="0" b="0"/>
            <a:pathLst>
              <a:path w="1738" h="1738">
                <a:moveTo>
                  <a:pt x="0" y="869"/>
                </a:moveTo>
                <a:cubicBezTo>
                  <a:pt x="0" y="389"/>
                  <a:pt x="389" y="0"/>
                  <a:pt x="869" y="0"/>
                </a:cubicBezTo>
                <a:lnTo>
                  <a:pt x="869" y="0"/>
                </a:lnTo>
                <a:lnTo>
                  <a:pt x="869" y="0"/>
                </a:lnTo>
                <a:lnTo>
                  <a:pt x="869" y="0"/>
                </a:lnTo>
                <a:cubicBezTo>
                  <a:pt x="1349" y="0"/>
                  <a:pt x="1738" y="389"/>
                  <a:pt x="1738" y="869"/>
                </a:cubicBezTo>
                <a:lnTo>
                  <a:pt x="1738" y="869"/>
                </a:lnTo>
                <a:cubicBezTo>
                  <a:pt x="1738" y="869"/>
                  <a:pt x="1738" y="869"/>
                  <a:pt x="1738" y="869"/>
                </a:cubicBezTo>
                <a:lnTo>
                  <a:pt x="1738" y="869"/>
                </a:lnTo>
                <a:lnTo>
                  <a:pt x="1738" y="869"/>
                </a:lnTo>
                <a:lnTo>
                  <a:pt x="1738" y="869"/>
                </a:lnTo>
                <a:cubicBezTo>
                  <a:pt x="1738" y="1349"/>
                  <a:pt x="1349" y="1738"/>
                  <a:pt x="869" y="1738"/>
                </a:cubicBezTo>
                <a:lnTo>
                  <a:pt x="869" y="1738"/>
                </a:lnTo>
                <a:lnTo>
                  <a:pt x="869" y="1738"/>
                </a:lnTo>
                <a:lnTo>
                  <a:pt x="869" y="1738"/>
                </a:lnTo>
                <a:cubicBezTo>
                  <a:pt x="389" y="1738"/>
                  <a:pt x="0" y="1349"/>
                  <a:pt x="0" y="869"/>
                </a:cubicBezTo>
                <a:lnTo>
                  <a:pt x="0" y="869"/>
                </a:lnTo>
                <a:cubicBezTo>
                  <a:pt x="0" y="869"/>
                  <a:pt x="0" y="869"/>
                  <a:pt x="0" y="869"/>
                </a:cubicBezTo>
                <a:lnTo>
                  <a:pt x="0" y="869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1406231" y="3836622"/>
            <a:ext cx="2495713" cy="2151790"/>
            <a:chExt cx="2495713" cy="2151790"/>
          </a:xfrm>
        </p:grpSpPr>
        <p:sp>
          <p:nvSpPr>
            <p:cNvPr id="188" name="path"/>
            <p:cNvSpPr/>
            <p:nvPr/>
          </p:nvSpPr>
          <p:spPr>
            <a:xfrm>
              <a:off x="499273" y="157446"/>
              <a:ext cx="1996439" cy="1994343"/>
            </a:xfrm>
            <a:custGeom>
              <a:rect l="0" t="0" r="0" b="0"/>
              <a:pathLst>
                <a:path w="3143" h="3140">
                  <a:moveTo>
                    <a:pt x="16" y="1570"/>
                  </a:moveTo>
                  <a:cubicBezTo>
                    <a:pt x="16" y="712"/>
                    <a:pt x="713" y="16"/>
                    <a:pt x="1572" y="16"/>
                  </a:cubicBezTo>
                  <a:lnTo>
                    <a:pt x="1572" y="16"/>
                  </a:lnTo>
                  <a:lnTo>
                    <a:pt x="1571" y="16"/>
                  </a:lnTo>
                  <a:lnTo>
                    <a:pt x="1571" y="16"/>
                  </a:lnTo>
                  <a:cubicBezTo>
                    <a:pt x="2430" y="16"/>
                    <a:pt x="3127" y="712"/>
                    <a:pt x="3127" y="1570"/>
                  </a:cubicBezTo>
                  <a:lnTo>
                    <a:pt x="3127" y="1570"/>
                  </a:lnTo>
                  <a:cubicBezTo>
                    <a:pt x="3127" y="1570"/>
                    <a:pt x="3127" y="1570"/>
                    <a:pt x="3127" y="1570"/>
                  </a:cubicBezTo>
                  <a:lnTo>
                    <a:pt x="3127" y="1570"/>
                  </a:lnTo>
                  <a:lnTo>
                    <a:pt x="3127" y="1570"/>
                  </a:lnTo>
                  <a:lnTo>
                    <a:pt x="3127" y="1570"/>
                  </a:lnTo>
                  <a:cubicBezTo>
                    <a:pt x="3127" y="2428"/>
                    <a:pt x="2430" y="3123"/>
                    <a:pt x="1571" y="3123"/>
                  </a:cubicBezTo>
                  <a:lnTo>
                    <a:pt x="1571" y="3123"/>
                  </a:lnTo>
                  <a:lnTo>
                    <a:pt x="1572" y="3123"/>
                  </a:lnTo>
                  <a:lnTo>
                    <a:pt x="1572" y="3123"/>
                  </a:lnTo>
                  <a:cubicBezTo>
                    <a:pt x="713" y="3123"/>
                    <a:pt x="16" y="2428"/>
                    <a:pt x="16" y="1570"/>
                  </a:cubicBezTo>
                  <a:lnTo>
                    <a:pt x="16" y="1570"/>
                  </a:lnTo>
                  <a:cubicBezTo>
                    <a:pt x="16" y="1570"/>
                    <a:pt x="16" y="1570"/>
                    <a:pt x="16" y="1570"/>
                  </a:cubicBezTo>
                  <a:lnTo>
                    <a:pt x="16" y="1570"/>
                  </a:lnTo>
                  <a:close/>
                </a:path>
              </a:pathLst>
            </a:custGeom>
            <a:noFill/>
            <a:ln w="21431" cap="flat">
              <a:solidFill>
                <a:srgbClr val="FF6E4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textbox 189"/>
            <p:cNvSpPr/>
            <p:nvPr/>
          </p:nvSpPr>
          <p:spPr>
            <a:xfrm>
              <a:off x="739289" y="685347"/>
              <a:ext cx="1490980" cy="10623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8347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5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E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客厅家</a:t>
              </a: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E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</a:t>
              </a:r>
              <a:endParaRPr lang="Microsoft YaHei" altLang="Microsoft YaHei" sz="1500"/>
            </a:p>
            <a:p>
              <a:pPr algn="l" rtl="0" eaLnBrk="0">
                <a:lnSpc>
                  <a:spcPct val="146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300"/>
            </a:p>
            <a:p>
              <a:pPr marL="298690" indent="-8077" algn="l" rtl="0" eaLnBrk="0">
                <a:lnSpc>
                  <a:spcPct val="151000"/>
                </a:lnSpc>
              </a:pPr>
              <a:r>
                <a:rPr sz="1200" spc="-1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包括沙发、茶几</a:t>
              </a:r>
              <a:r>
                <a:rPr sz="1200" spc="-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2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电视柜等。</a:t>
              </a:r>
              <a:endParaRPr lang="Microsoft YaHei" altLang="Microsoft YaHei" sz="1200"/>
            </a:p>
          </p:txBody>
        </p:sp>
        <p:grpSp>
          <p:nvGrpSpPr>
            <p:cNvPr id="54" name="group 54"/>
            <p:cNvGrpSpPr/>
            <p:nvPr/>
          </p:nvGrpSpPr>
          <p:grpSpPr>
            <a:xfrm rot="21600000">
              <a:off x="0" y="0"/>
              <a:ext cx="488631" cy="459674"/>
              <a:chExt cx="488631" cy="459674"/>
            </a:xfrm>
          </p:grpSpPr>
          <p:sp>
            <p:nvSpPr>
              <p:cNvPr id="190" name="path"/>
              <p:cNvSpPr/>
              <p:nvPr/>
            </p:nvSpPr>
            <p:spPr>
              <a:xfrm>
                <a:off x="0" y="0"/>
                <a:ext cx="348996" cy="347471"/>
              </a:xfrm>
              <a:custGeom>
                <a:rect l="0" t="0" r="0" b="0"/>
                <a:pathLst>
                  <a:path w="549" h="547">
                    <a:moveTo>
                      <a:pt x="0" y="273"/>
                    </a:moveTo>
                    <a:cubicBezTo>
                      <a:pt x="0" y="122"/>
                      <a:pt x="123" y="0"/>
                      <a:pt x="274" y="0"/>
                    </a:cubicBezTo>
                    <a:lnTo>
                      <a:pt x="274" y="0"/>
                    </a:lnTo>
                    <a:lnTo>
                      <a:pt x="274" y="0"/>
                    </a:lnTo>
                    <a:lnTo>
                      <a:pt x="274" y="0"/>
                    </a:lnTo>
                    <a:cubicBezTo>
                      <a:pt x="426" y="0"/>
                      <a:pt x="549" y="122"/>
                      <a:pt x="549" y="273"/>
                    </a:cubicBezTo>
                    <a:lnTo>
                      <a:pt x="549" y="273"/>
                    </a:lnTo>
                    <a:cubicBezTo>
                      <a:pt x="549" y="273"/>
                      <a:pt x="549" y="273"/>
                      <a:pt x="549" y="273"/>
                    </a:cubicBezTo>
                    <a:lnTo>
                      <a:pt x="549" y="273"/>
                    </a:lnTo>
                    <a:lnTo>
                      <a:pt x="549" y="273"/>
                    </a:lnTo>
                    <a:lnTo>
                      <a:pt x="549" y="273"/>
                    </a:lnTo>
                    <a:cubicBezTo>
                      <a:pt x="549" y="424"/>
                      <a:pt x="426" y="547"/>
                      <a:pt x="274" y="547"/>
                    </a:cubicBezTo>
                    <a:lnTo>
                      <a:pt x="274" y="547"/>
                    </a:lnTo>
                    <a:lnTo>
                      <a:pt x="274" y="547"/>
                    </a:lnTo>
                    <a:lnTo>
                      <a:pt x="274" y="547"/>
                    </a:lnTo>
                    <a:cubicBezTo>
                      <a:pt x="123" y="547"/>
                      <a:pt x="0" y="424"/>
                      <a:pt x="0" y="273"/>
                    </a:cubicBezTo>
                    <a:lnTo>
                      <a:pt x="0" y="273"/>
                    </a:lnTo>
                    <a:cubicBezTo>
                      <a:pt x="0" y="273"/>
                      <a:pt x="0" y="273"/>
                      <a:pt x="0" y="273"/>
                    </a:cubicBezTo>
                    <a:lnTo>
                      <a:pt x="0" y="273"/>
                    </a:lnTo>
                    <a:close/>
                  </a:path>
                </a:pathLst>
              </a:custGeom>
              <a:solidFill>
                <a:srgbClr val="FFBC66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1" name="path"/>
              <p:cNvSpPr/>
              <p:nvPr/>
            </p:nvSpPr>
            <p:spPr>
              <a:xfrm>
                <a:off x="329944" y="300797"/>
                <a:ext cx="158686" cy="158876"/>
              </a:xfrm>
              <a:custGeom>
                <a:rect l="0" t="0" r="0" b="0"/>
                <a:pathLst>
                  <a:path w="249" h="250">
                    <a:moveTo>
                      <a:pt x="0" y="125"/>
                    </a:moveTo>
                    <a:cubicBezTo>
                      <a:pt x="0" y="56"/>
                      <a:pt x="55" y="0"/>
                      <a:pt x="124" y="0"/>
                    </a:cubicBezTo>
                    <a:lnTo>
                      <a:pt x="124" y="0"/>
                    </a:lnTo>
                    <a:lnTo>
                      <a:pt x="124" y="0"/>
                    </a:lnTo>
                    <a:lnTo>
                      <a:pt x="124" y="0"/>
                    </a:lnTo>
                    <a:cubicBezTo>
                      <a:pt x="193" y="0"/>
                      <a:pt x="249" y="56"/>
                      <a:pt x="249" y="125"/>
                    </a:cubicBezTo>
                    <a:lnTo>
                      <a:pt x="249" y="125"/>
                    </a:lnTo>
                    <a:cubicBezTo>
                      <a:pt x="249" y="125"/>
                      <a:pt x="249" y="125"/>
                      <a:pt x="249" y="125"/>
                    </a:cubicBezTo>
                    <a:lnTo>
                      <a:pt x="249" y="125"/>
                    </a:lnTo>
                    <a:lnTo>
                      <a:pt x="249" y="125"/>
                    </a:lnTo>
                    <a:lnTo>
                      <a:pt x="249" y="125"/>
                    </a:lnTo>
                    <a:cubicBezTo>
                      <a:pt x="249" y="194"/>
                      <a:pt x="193" y="250"/>
                      <a:pt x="124" y="250"/>
                    </a:cubicBezTo>
                    <a:lnTo>
                      <a:pt x="124" y="250"/>
                    </a:lnTo>
                    <a:lnTo>
                      <a:pt x="124" y="250"/>
                    </a:lnTo>
                    <a:lnTo>
                      <a:pt x="124" y="250"/>
                    </a:lnTo>
                    <a:cubicBezTo>
                      <a:pt x="55" y="250"/>
                      <a:pt x="0" y="194"/>
                      <a:pt x="0" y="125"/>
                    </a:cubicBezTo>
                    <a:lnTo>
                      <a:pt x="0" y="125"/>
                    </a:lnTo>
                    <a:cubicBezTo>
                      <a:pt x="0" y="125"/>
                      <a:pt x="0" y="125"/>
                      <a:pt x="0" y="125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FF90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92" name="path"/>
            <p:cNvSpPr/>
            <p:nvPr/>
          </p:nvSpPr>
          <p:spPr>
            <a:xfrm>
              <a:off x="1304113" y="294562"/>
              <a:ext cx="386763" cy="348086"/>
            </a:xfrm>
            <a:custGeom>
              <a:rect l="0" t="0" r="0" b="0"/>
              <a:pathLst>
                <a:path w="609" h="548">
                  <a:moveTo>
                    <a:pt x="121" y="304"/>
                  </a:moveTo>
                  <a:lnTo>
                    <a:pt x="60" y="304"/>
                  </a:lnTo>
                  <a:lnTo>
                    <a:pt x="60" y="304"/>
                  </a:lnTo>
                  <a:cubicBezTo>
                    <a:pt x="27" y="304"/>
                    <a:pt x="0" y="277"/>
                    <a:pt x="0" y="243"/>
                  </a:cubicBezTo>
                  <a:lnTo>
                    <a:pt x="0" y="243"/>
                  </a:lnTo>
                  <a:lnTo>
                    <a:pt x="0" y="243"/>
                  </a:lnTo>
                  <a:lnTo>
                    <a:pt x="0" y="121"/>
                  </a:lnTo>
                  <a:lnTo>
                    <a:pt x="0" y="121"/>
                  </a:lnTo>
                  <a:cubicBezTo>
                    <a:pt x="0" y="88"/>
                    <a:pt x="27" y="60"/>
                    <a:pt x="60" y="60"/>
                  </a:cubicBezTo>
                  <a:lnTo>
                    <a:pt x="60" y="60"/>
                  </a:lnTo>
                  <a:lnTo>
                    <a:pt x="121" y="60"/>
                  </a:lnTo>
                  <a:lnTo>
                    <a:pt x="121" y="0"/>
                  </a:lnTo>
                  <a:lnTo>
                    <a:pt x="548" y="0"/>
                  </a:lnTo>
                  <a:lnTo>
                    <a:pt x="548" y="304"/>
                  </a:lnTo>
                  <a:lnTo>
                    <a:pt x="548" y="304"/>
                  </a:lnTo>
                  <a:cubicBezTo>
                    <a:pt x="548" y="371"/>
                    <a:pt x="493" y="426"/>
                    <a:pt x="426" y="426"/>
                  </a:cubicBezTo>
                  <a:lnTo>
                    <a:pt x="426" y="426"/>
                  </a:lnTo>
                  <a:lnTo>
                    <a:pt x="426" y="426"/>
                  </a:lnTo>
                  <a:lnTo>
                    <a:pt x="243" y="426"/>
                  </a:lnTo>
                  <a:lnTo>
                    <a:pt x="243" y="426"/>
                  </a:lnTo>
                  <a:cubicBezTo>
                    <a:pt x="176" y="426"/>
                    <a:pt x="121" y="371"/>
                    <a:pt x="121" y="304"/>
                  </a:cubicBezTo>
                  <a:lnTo>
                    <a:pt x="121" y="304"/>
                  </a:lnTo>
                  <a:lnTo>
                    <a:pt x="121" y="304"/>
                  </a:lnTo>
                  <a:close/>
                  <a:moveTo>
                    <a:pt x="121" y="243"/>
                  </a:moveTo>
                  <a:lnTo>
                    <a:pt x="121" y="121"/>
                  </a:lnTo>
                  <a:lnTo>
                    <a:pt x="60" y="121"/>
                  </a:lnTo>
                  <a:lnTo>
                    <a:pt x="60" y="243"/>
                  </a:lnTo>
                  <a:lnTo>
                    <a:pt x="121" y="243"/>
                  </a:lnTo>
                  <a:close/>
                  <a:moveTo>
                    <a:pt x="60" y="487"/>
                  </a:moveTo>
                  <a:lnTo>
                    <a:pt x="60" y="456"/>
                  </a:lnTo>
                  <a:lnTo>
                    <a:pt x="609" y="456"/>
                  </a:lnTo>
                  <a:lnTo>
                    <a:pt x="609" y="487"/>
                  </a:lnTo>
                  <a:lnTo>
                    <a:pt x="487" y="548"/>
                  </a:lnTo>
                  <a:lnTo>
                    <a:pt x="182" y="548"/>
                  </a:lnTo>
                  <a:lnTo>
                    <a:pt x="60" y="487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6695476" y="1372314"/>
            <a:ext cx="1996440" cy="1996440"/>
            <a:chExt cx="1996440" cy="1996440"/>
          </a:xfrm>
        </p:grpSpPr>
        <p:sp>
          <p:nvSpPr>
            <p:cNvPr id="193" name="path"/>
            <p:cNvSpPr/>
            <p:nvPr/>
          </p:nvSpPr>
          <p:spPr>
            <a:xfrm>
              <a:off x="0" y="0"/>
              <a:ext cx="1996440" cy="1996440"/>
            </a:xfrm>
            <a:custGeom>
              <a:rect l="0" t="0" r="0" b="0"/>
              <a:pathLst>
                <a:path w="3144" h="3144">
                  <a:moveTo>
                    <a:pt x="16" y="1572"/>
                  </a:moveTo>
                  <a:cubicBezTo>
                    <a:pt x="16" y="713"/>
                    <a:pt x="713" y="16"/>
                    <a:pt x="1572" y="16"/>
                  </a:cubicBezTo>
                  <a:lnTo>
                    <a:pt x="1572" y="16"/>
                  </a:lnTo>
                  <a:lnTo>
                    <a:pt x="1571" y="16"/>
                  </a:lnTo>
                  <a:lnTo>
                    <a:pt x="1571" y="16"/>
                  </a:lnTo>
                  <a:cubicBezTo>
                    <a:pt x="2430" y="16"/>
                    <a:pt x="3127" y="713"/>
                    <a:pt x="3127" y="1572"/>
                  </a:cubicBezTo>
                  <a:lnTo>
                    <a:pt x="3127" y="1572"/>
                  </a:lnTo>
                  <a:cubicBezTo>
                    <a:pt x="3127" y="1572"/>
                    <a:pt x="3127" y="1572"/>
                    <a:pt x="3127" y="1572"/>
                  </a:cubicBezTo>
                  <a:lnTo>
                    <a:pt x="3127" y="1572"/>
                  </a:lnTo>
                  <a:lnTo>
                    <a:pt x="3127" y="1572"/>
                  </a:lnTo>
                  <a:lnTo>
                    <a:pt x="3127" y="1572"/>
                  </a:lnTo>
                  <a:cubicBezTo>
                    <a:pt x="3127" y="2430"/>
                    <a:pt x="2430" y="3127"/>
                    <a:pt x="1572" y="3127"/>
                  </a:cubicBezTo>
                  <a:lnTo>
                    <a:pt x="1572" y="3127"/>
                  </a:lnTo>
                  <a:lnTo>
                    <a:pt x="1572" y="3127"/>
                  </a:lnTo>
                  <a:lnTo>
                    <a:pt x="1572" y="3127"/>
                  </a:lnTo>
                  <a:cubicBezTo>
                    <a:pt x="713" y="3127"/>
                    <a:pt x="16" y="2430"/>
                    <a:pt x="16" y="1572"/>
                  </a:cubicBezTo>
                  <a:lnTo>
                    <a:pt x="16" y="1572"/>
                  </a:lnTo>
                  <a:close/>
                </a:path>
              </a:pathLst>
            </a:custGeom>
            <a:noFill/>
            <a:ln w="21431" cap="flat">
              <a:solidFill>
                <a:srgbClr val="FF9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textbox 194"/>
            <p:cNvSpPr/>
            <p:nvPr/>
          </p:nvSpPr>
          <p:spPr>
            <a:xfrm>
              <a:off x="-12700" y="-12700"/>
              <a:ext cx="2022475" cy="20370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447"/>
                </a:lnSpc>
              </a:pPr>
              <a:endParaRPr lang="Arial" altLang="Arial" sz="100"/>
            </a:p>
            <a:p>
              <a:pPr marL="638686" algn="l" rtl="0" eaLnBrk="0">
                <a:lnSpc>
                  <a:spcPct val="95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9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书房家</a:t>
              </a:r>
              <a:r>
                <a:rPr sz="1500" spc="5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9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</a:t>
              </a:r>
              <a:endParaRPr lang="Microsoft YaHei" altLang="Microsoft YaHei" sz="1500"/>
            </a:p>
            <a:p>
              <a:pPr algn="l" rtl="0" eaLnBrk="0">
                <a:lnSpc>
                  <a:spcPct val="125000"/>
                </a:lnSpc>
              </a:pPr>
              <a:endParaRPr lang="Arial" altLang="Arial" sz="1000"/>
            </a:p>
            <a:p>
              <a:pPr marL="502859" algn="l" rtl="0" eaLnBrk="0">
                <a:lnSpc>
                  <a:spcPct val="90000"/>
                </a:lnSpc>
                <a:spcBef>
                  <a:spcPts val="368"/>
                </a:spcBef>
              </a:pPr>
              <a:r>
                <a:rPr sz="1200" spc="-1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包括书桌、书柜</a:t>
              </a:r>
              <a:r>
                <a:rPr sz="12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</a:t>
              </a:r>
              <a:endParaRPr lang="Microsoft YaHei" altLang="Microsoft YaHei" sz="1200"/>
            </a:p>
            <a:p>
              <a:pPr algn="l" rtl="0" eaLnBrk="0">
                <a:lnSpc>
                  <a:spcPct val="101000"/>
                </a:lnSpc>
              </a:pPr>
              <a:endParaRPr lang="Arial" altLang="Arial" sz="700"/>
            </a:p>
            <a:p>
              <a:pPr algn="l" rtl="0" eaLnBrk="0">
                <a:lnSpc>
                  <a:spcPct val="6105"/>
                </a:lnSpc>
              </a:pPr>
              <a:endParaRPr lang="Arial" altLang="Arial" sz="100"/>
            </a:p>
            <a:p>
              <a:pPr marL="503773" algn="l" rtl="0" eaLnBrk="0">
                <a:lnSpc>
                  <a:spcPct val="98000"/>
                </a:lnSpc>
              </a:pPr>
              <a:r>
                <a:rPr sz="1100" spc="-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办公椅等</a:t>
              </a:r>
              <a:r>
                <a:rPr sz="110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100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5106272" y="3991975"/>
            <a:ext cx="1996440" cy="1996438"/>
            <a:chExt cx="1996440" cy="1996438"/>
          </a:xfrm>
        </p:grpSpPr>
        <p:sp>
          <p:nvSpPr>
            <p:cNvPr id="195" name="path"/>
            <p:cNvSpPr/>
            <p:nvPr/>
          </p:nvSpPr>
          <p:spPr>
            <a:xfrm>
              <a:off x="0" y="0"/>
              <a:ext cx="1996440" cy="1996438"/>
            </a:xfrm>
            <a:custGeom>
              <a:rect l="0" t="0" r="0" b="0"/>
              <a:pathLst>
                <a:path w="3144" h="3143">
                  <a:moveTo>
                    <a:pt x="16" y="1572"/>
                  </a:moveTo>
                  <a:cubicBezTo>
                    <a:pt x="16" y="713"/>
                    <a:pt x="713" y="16"/>
                    <a:pt x="1572" y="16"/>
                  </a:cubicBezTo>
                  <a:lnTo>
                    <a:pt x="1572" y="16"/>
                  </a:lnTo>
                  <a:lnTo>
                    <a:pt x="1571" y="16"/>
                  </a:lnTo>
                  <a:lnTo>
                    <a:pt x="1571" y="16"/>
                  </a:lnTo>
                  <a:cubicBezTo>
                    <a:pt x="2430" y="16"/>
                    <a:pt x="3127" y="713"/>
                    <a:pt x="3127" y="1571"/>
                  </a:cubicBezTo>
                  <a:lnTo>
                    <a:pt x="3127" y="1571"/>
                  </a:lnTo>
                  <a:cubicBezTo>
                    <a:pt x="3127" y="1571"/>
                    <a:pt x="3127" y="1571"/>
                    <a:pt x="3127" y="1571"/>
                  </a:cubicBezTo>
                  <a:lnTo>
                    <a:pt x="3127" y="1571"/>
                  </a:lnTo>
                  <a:lnTo>
                    <a:pt x="3127" y="1571"/>
                  </a:lnTo>
                  <a:lnTo>
                    <a:pt x="3127" y="1571"/>
                  </a:lnTo>
                  <a:cubicBezTo>
                    <a:pt x="3127" y="2430"/>
                    <a:pt x="2430" y="3127"/>
                    <a:pt x="1572" y="3127"/>
                  </a:cubicBezTo>
                  <a:lnTo>
                    <a:pt x="1572" y="3127"/>
                  </a:lnTo>
                  <a:lnTo>
                    <a:pt x="1572" y="3127"/>
                  </a:lnTo>
                  <a:lnTo>
                    <a:pt x="1572" y="3127"/>
                  </a:lnTo>
                  <a:cubicBezTo>
                    <a:pt x="713" y="3127"/>
                    <a:pt x="16" y="2430"/>
                    <a:pt x="16" y="1571"/>
                  </a:cubicBezTo>
                  <a:lnTo>
                    <a:pt x="16" y="1572"/>
                  </a:lnTo>
                  <a:close/>
                </a:path>
              </a:pathLst>
            </a:custGeom>
            <a:noFill/>
            <a:ln w="21431" cap="flat">
              <a:solidFill>
                <a:srgbClr val="C769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textbox 196"/>
            <p:cNvSpPr/>
            <p:nvPr/>
          </p:nvSpPr>
          <p:spPr>
            <a:xfrm>
              <a:off x="401258" y="571895"/>
              <a:ext cx="1366519" cy="8750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9934"/>
                </a:lnSpc>
              </a:pPr>
              <a:endParaRPr lang="Arial" altLang="Arial" sz="100"/>
            </a:p>
            <a:p>
              <a:pPr marL="250031" algn="l" rtl="0" eaLnBrk="0">
                <a:lnSpc>
                  <a:spcPct val="95000"/>
                </a:lnSpc>
              </a:pPr>
              <a:r>
                <a:rPr sz="1500" spc="8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769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餐厅家</a:t>
              </a:r>
              <a:r>
                <a:rPr sz="15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C769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</a:t>
              </a:r>
              <a:endParaRPr lang="Microsoft YaHei" altLang="Microsoft YaHei" sz="1500"/>
            </a:p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1200" spc="-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包括餐桌、餐椅等</a:t>
              </a:r>
              <a:r>
                <a:rPr sz="12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200"/>
            </a:p>
          </p:txBody>
        </p:sp>
        <p:sp>
          <p:nvSpPr>
            <p:cNvPr id="197" name="path"/>
            <p:cNvSpPr/>
            <p:nvPr/>
          </p:nvSpPr>
          <p:spPr>
            <a:xfrm>
              <a:off x="847558" y="185258"/>
              <a:ext cx="301338" cy="266685"/>
            </a:xfrm>
            <a:custGeom>
              <a:rect l="0" t="0" r="0" b="0"/>
              <a:pathLst>
                <a:path w="472" h="419">
                  <a:moveTo>
                    <a:pt x="1" y="137"/>
                  </a:moveTo>
                  <a:lnTo>
                    <a:pt x="228" y="419"/>
                  </a:lnTo>
                  <a:lnTo>
                    <a:pt x="137" y="137"/>
                  </a:lnTo>
                  <a:lnTo>
                    <a:pt x="1" y="137"/>
                  </a:lnTo>
                  <a:close/>
                  <a:moveTo>
                    <a:pt x="162" y="137"/>
                  </a:moveTo>
                  <a:lnTo>
                    <a:pt x="242" y="419"/>
                  </a:lnTo>
                  <a:lnTo>
                    <a:pt x="312" y="137"/>
                  </a:lnTo>
                  <a:lnTo>
                    <a:pt x="162" y="137"/>
                  </a:lnTo>
                  <a:close/>
                  <a:moveTo>
                    <a:pt x="255" y="419"/>
                  </a:moveTo>
                  <a:lnTo>
                    <a:pt x="474" y="137"/>
                  </a:lnTo>
                  <a:lnTo>
                    <a:pt x="338" y="137"/>
                  </a:lnTo>
                  <a:lnTo>
                    <a:pt x="255" y="419"/>
                  </a:lnTo>
                  <a:close/>
                  <a:moveTo>
                    <a:pt x="474" y="118"/>
                  </a:moveTo>
                  <a:lnTo>
                    <a:pt x="408" y="6"/>
                  </a:lnTo>
                  <a:lnTo>
                    <a:pt x="343" y="118"/>
                  </a:lnTo>
                  <a:lnTo>
                    <a:pt x="474" y="118"/>
                  </a:lnTo>
                  <a:close/>
                  <a:moveTo>
                    <a:pt x="388" y="0"/>
                  </a:moveTo>
                  <a:lnTo>
                    <a:pt x="256" y="0"/>
                  </a:lnTo>
                  <a:lnTo>
                    <a:pt x="322" y="116"/>
                  </a:lnTo>
                  <a:lnTo>
                    <a:pt x="388" y="0"/>
                  </a:lnTo>
                  <a:close/>
                  <a:moveTo>
                    <a:pt x="302" y="118"/>
                  </a:moveTo>
                  <a:lnTo>
                    <a:pt x="236" y="6"/>
                  </a:lnTo>
                  <a:lnTo>
                    <a:pt x="171" y="118"/>
                  </a:lnTo>
                  <a:lnTo>
                    <a:pt x="302" y="118"/>
                  </a:lnTo>
                  <a:close/>
                  <a:moveTo>
                    <a:pt x="217" y="0"/>
                  </a:moveTo>
                  <a:lnTo>
                    <a:pt x="86" y="0"/>
                  </a:lnTo>
                  <a:lnTo>
                    <a:pt x="151" y="116"/>
                  </a:lnTo>
                  <a:lnTo>
                    <a:pt x="217" y="0"/>
                  </a:lnTo>
                  <a:close/>
                  <a:moveTo>
                    <a:pt x="65" y="6"/>
                  </a:moveTo>
                  <a:lnTo>
                    <a:pt x="0" y="118"/>
                  </a:lnTo>
                  <a:lnTo>
                    <a:pt x="131" y="118"/>
                  </a:lnTo>
                  <a:lnTo>
                    <a:pt x="65" y="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3500078" y="1380791"/>
            <a:ext cx="1994343" cy="1994343"/>
            <a:chExt cx="1994343" cy="1994343"/>
          </a:xfrm>
        </p:grpSpPr>
        <p:sp>
          <p:nvSpPr>
            <p:cNvPr id="198" name="path"/>
            <p:cNvSpPr/>
            <p:nvPr/>
          </p:nvSpPr>
          <p:spPr>
            <a:xfrm>
              <a:off x="0" y="0"/>
              <a:ext cx="1994343" cy="1994343"/>
            </a:xfrm>
            <a:custGeom>
              <a:rect l="0" t="0" r="0" b="0"/>
              <a:pathLst>
                <a:path w="3140" h="3140">
                  <a:moveTo>
                    <a:pt x="16" y="1570"/>
                  </a:moveTo>
                  <a:cubicBezTo>
                    <a:pt x="16" y="712"/>
                    <a:pt x="712" y="16"/>
                    <a:pt x="1570" y="16"/>
                  </a:cubicBezTo>
                  <a:lnTo>
                    <a:pt x="1570" y="16"/>
                  </a:lnTo>
                  <a:lnTo>
                    <a:pt x="1570" y="16"/>
                  </a:lnTo>
                  <a:lnTo>
                    <a:pt x="1570" y="16"/>
                  </a:lnTo>
                  <a:cubicBezTo>
                    <a:pt x="2428" y="16"/>
                    <a:pt x="3123" y="712"/>
                    <a:pt x="3123" y="1570"/>
                  </a:cubicBezTo>
                  <a:lnTo>
                    <a:pt x="3123" y="1570"/>
                  </a:lnTo>
                  <a:cubicBezTo>
                    <a:pt x="3123" y="1570"/>
                    <a:pt x="3123" y="1570"/>
                    <a:pt x="3123" y="1570"/>
                  </a:cubicBezTo>
                  <a:lnTo>
                    <a:pt x="3123" y="1570"/>
                  </a:lnTo>
                  <a:lnTo>
                    <a:pt x="3123" y="1570"/>
                  </a:lnTo>
                  <a:lnTo>
                    <a:pt x="3123" y="1570"/>
                  </a:lnTo>
                  <a:cubicBezTo>
                    <a:pt x="3123" y="2428"/>
                    <a:pt x="2428" y="3123"/>
                    <a:pt x="1570" y="3123"/>
                  </a:cubicBezTo>
                  <a:lnTo>
                    <a:pt x="1570" y="3123"/>
                  </a:lnTo>
                  <a:lnTo>
                    <a:pt x="1570" y="3123"/>
                  </a:lnTo>
                  <a:lnTo>
                    <a:pt x="1570" y="3123"/>
                  </a:lnTo>
                  <a:cubicBezTo>
                    <a:pt x="712" y="3123"/>
                    <a:pt x="16" y="2428"/>
                    <a:pt x="16" y="1570"/>
                  </a:cubicBezTo>
                  <a:lnTo>
                    <a:pt x="16" y="1570"/>
                  </a:lnTo>
                  <a:close/>
                </a:path>
              </a:pathLst>
            </a:custGeom>
            <a:noFill/>
            <a:ln w="21431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textbox 199"/>
            <p:cNvSpPr/>
            <p:nvPr/>
          </p:nvSpPr>
          <p:spPr>
            <a:xfrm>
              <a:off x="-12700" y="-12700"/>
              <a:ext cx="2019935" cy="20345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699669" algn="l" rtl="0" eaLnBrk="0">
                <a:lnSpc>
                  <a:spcPct val="95000"/>
                </a:lnSpc>
                <a:spcBef>
                  <a:spcPts val="7"/>
                </a:spcBef>
              </a:pPr>
              <a:r>
                <a:rPr sz="1500" spc="6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卧室家</a:t>
              </a:r>
              <a:r>
                <a:rPr sz="15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</a:t>
              </a:r>
              <a:endParaRPr lang="Microsoft YaHei" altLang="Microsoft YaHei" sz="1500"/>
            </a:p>
            <a:p>
              <a:pPr marL="501810" algn="l" rtl="0" eaLnBrk="0">
                <a:lnSpc>
                  <a:spcPct val="91000"/>
                </a:lnSpc>
                <a:spcBef>
                  <a:spcPts val="1249"/>
                </a:spcBef>
              </a:pPr>
              <a:r>
                <a:rPr sz="1200" spc="-1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包括床、床头柜</a:t>
              </a:r>
              <a:r>
                <a:rPr sz="12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</a:t>
              </a:r>
              <a:endParaRPr lang="Microsoft YaHei" altLang="Microsoft YaHei" sz="1200"/>
            </a:p>
            <a:p>
              <a:pPr algn="l" rtl="0" eaLnBrk="0">
                <a:lnSpc>
                  <a:spcPct val="101000"/>
                </a:lnSpc>
              </a:pPr>
              <a:endParaRPr lang="Arial" altLang="Arial" sz="700"/>
            </a:p>
            <a:p>
              <a:pPr algn="l" rtl="0" eaLnBrk="0">
                <a:lnSpc>
                  <a:spcPct val="6687"/>
                </a:lnSpc>
              </a:pPr>
              <a:endParaRPr lang="Arial" altLang="Arial" sz="100"/>
            </a:p>
            <a:p>
              <a:pPr marL="501353" algn="l" rtl="0" eaLnBrk="0">
                <a:lnSpc>
                  <a:spcPct val="98000"/>
                </a:lnSpc>
              </a:pPr>
              <a:r>
                <a:rPr sz="1100" spc="-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衣柜等</a:t>
              </a:r>
              <a:r>
                <a:rPr sz="11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100"/>
            </a:p>
          </p:txBody>
        </p:sp>
      </p:grpSp>
      <p:sp>
        <p:nvSpPr>
          <p:cNvPr id="200" name="path"/>
          <p:cNvSpPr/>
          <p:nvPr/>
        </p:nvSpPr>
        <p:spPr>
          <a:xfrm>
            <a:off x="10144121" y="3028425"/>
            <a:ext cx="1104138" cy="1103757"/>
          </a:xfrm>
          <a:custGeom>
            <a:rect l="0" t="0" r="0" b="0"/>
            <a:pathLst>
              <a:path w="1738" h="1738">
                <a:moveTo>
                  <a:pt x="0" y="869"/>
                </a:moveTo>
                <a:cubicBezTo>
                  <a:pt x="0" y="389"/>
                  <a:pt x="389" y="0"/>
                  <a:pt x="869" y="0"/>
                </a:cubicBezTo>
                <a:lnTo>
                  <a:pt x="869" y="0"/>
                </a:lnTo>
                <a:lnTo>
                  <a:pt x="869" y="0"/>
                </a:lnTo>
                <a:lnTo>
                  <a:pt x="869" y="0"/>
                </a:lnTo>
                <a:cubicBezTo>
                  <a:pt x="1349" y="0"/>
                  <a:pt x="1738" y="389"/>
                  <a:pt x="1738" y="869"/>
                </a:cubicBezTo>
                <a:lnTo>
                  <a:pt x="1738" y="869"/>
                </a:lnTo>
                <a:cubicBezTo>
                  <a:pt x="1738" y="869"/>
                  <a:pt x="1738" y="869"/>
                  <a:pt x="1738" y="869"/>
                </a:cubicBezTo>
                <a:lnTo>
                  <a:pt x="1738" y="869"/>
                </a:lnTo>
                <a:lnTo>
                  <a:pt x="1738" y="869"/>
                </a:lnTo>
                <a:lnTo>
                  <a:pt x="1738" y="869"/>
                </a:lnTo>
                <a:cubicBezTo>
                  <a:pt x="1738" y="1349"/>
                  <a:pt x="1349" y="1738"/>
                  <a:pt x="869" y="1738"/>
                </a:cubicBezTo>
                <a:lnTo>
                  <a:pt x="869" y="1738"/>
                </a:lnTo>
                <a:cubicBezTo>
                  <a:pt x="389" y="1738"/>
                  <a:pt x="0" y="1349"/>
                  <a:pt x="0" y="869"/>
                </a:cubicBezTo>
                <a:lnTo>
                  <a:pt x="0" y="869"/>
                </a:lnTo>
                <a:cubicBezTo>
                  <a:pt x="0" y="869"/>
                  <a:pt x="0" y="869"/>
                  <a:pt x="0" y="869"/>
                </a:cubicBezTo>
                <a:lnTo>
                  <a:pt x="0" y="869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8291241" y="4014310"/>
            <a:ext cx="1994058" cy="1991962"/>
            <a:chExt cx="1994058" cy="1991962"/>
          </a:xfrm>
        </p:grpSpPr>
        <p:sp>
          <p:nvSpPr>
            <p:cNvPr id="201" name="path"/>
            <p:cNvSpPr/>
            <p:nvPr/>
          </p:nvSpPr>
          <p:spPr>
            <a:xfrm>
              <a:off x="0" y="0"/>
              <a:ext cx="1994058" cy="1991962"/>
            </a:xfrm>
            <a:custGeom>
              <a:rect l="0" t="0" r="0" b="0"/>
              <a:pathLst>
                <a:path w="3140" h="3136">
                  <a:moveTo>
                    <a:pt x="15" y="1568"/>
                  </a:moveTo>
                  <a:cubicBezTo>
                    <a:pt x="15" y="710"/>
                    <a:pt x="711" y="15"/>
                    <a:pt x="1570" y="15"/>
                  </a:cubicBezTo>
                  <a:lnTo>
                    <a:pt x="1570" y="15"/>
                  </a:lnTo>
                  <a:lnTo>
                    <a:pt x="1570" y="15"/>
                  </a:lnTo>
                  <a:lnTo>
                    <a:pt x="1570" y="15"/>
                  </a:lnTo>
                  <a:cubicBezTo>
                    <a:pt x="2428" y="14"/>
                    <a:pt x="3125" y="710"/>
                    <a:pt x="3125" y="1568"/>
                  </a:cubicBezTo>
                  <a:lnTo>
                    <a:pt x="3125" y="1568"/>
                  </a:lnTo>
                  <a:cubicBezTo>
                    <a:pt x="3125" y="1568"/>
                    <a:pt x="3125" y="1568"/>
                    <a:pt x="3125" y="1568"/>
                  </a:cubicBezTo>
                  <a:lnTo>
                    <a:pt x="3125" y="1568"/>
                  </a:lnTo>
                  <a:lnTo>
                    <a:pt x="3125" y="1568"/>
                  </a:lnTo>
                  <a:lnTo>
                    <a:pt x="3125" y="1568"/>
                  </a:lnTo>
                  <a:cubicBezTo>
                    <a:pt x="3125" y="2426"/>
                    <a:pt x="2428" y="3121"/>
                    <a:pt x="1570" y="3121"/>
                  </a:cubicBezTo>
                  <a:lnTo>
                    <a:pt x="1570" y="3121"/>
                  </a:lnTo>
                  <a:lnTo>
                    <a:pt x="1570" y="3121"/>
                  </a:lnTo>
                  <a:lnTo>
                    <a:pt x="1570" y="3121"/>
                  </a:lnTo>
                  <a:cubicBezTo>
                    <a:pt x="711" y="3121"/>
                    <a:pt x="15" y="2426"/>
                    <a:pt x="15" y="1568"/>
                  </a:cubicBezTo>
                  <a:lnTo>
                    <a:pt x="15" y="1568"/>
                  </a:lnTo>
                  <a:cubicBezTo>
                    <a:pt x="15" y="1568"/>
                    <a:pt x="15" y="1568"/>
                    <a:pt x="15" y="1568"/>
                  </a:cubicBezTo>
                  <a:lnTo>
                    <a:pt x="15" y="1568"/>
                  </a:lnTo>
                  <a:close/>
                </a:path>
              </a:pathLst>
            </a:custGeom>
            <a:noFill/>
            <a:ln w="19050" cap="flat">
              <a:solidFill>
                <a:srgbClr val="B993D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textbox 202"/>
            <p:cNvSpPr/>
            <p:nvPr/>
          </p:nvSpPr>
          <p:spPr>
            <a:xfrm>
              <a:off x="400070" y="549760"/>
              <a:ext cx="1243330" cy="10204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284"/>
                </a:lnSpc>
              </a:pPr>
              <a:endParaRPr lang="Arial" altLang="Arial" sz="100"/>
            </a:p>
            <a:p>
              <a:pPr marL="224725" algn="l" rtl="0" eaLnBrk="0">
                <a:lnSpc>
                  <a:spcPct val="95000"/>
                </a:lnSpc>
              </a:pPr>
              <a:r>
                <a:rPr sz="1500" spc="7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E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其他家</a:t>
              </a:r>
              <a:r>
                <a:rPr sz="1500" spc="5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E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</a:t>
              </a:r>
              <a:endParaRPr lang="Microsoft YaHei" altLang="Microsoft YaHei" sz="1500"/>
            </a:p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300"/>
            </a:p>
            <a:p>
              <a:pPr marL="14376" indent="-1676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2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</a:t>
              </a:r>
              <a:r>
                <a:rPr sz="12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厨房橱柜、浴 </a:t>
              </a:r>
              <a:r>
                <a:rPr sz="12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室柜等。</a:t>
              </a:r>
              <a:endParaRPr lang="Microsoft YaHei" altLang="Microsoft YaHei" sz="1200"/>
            </a:p>
          </p:txBody>
        </p:sp>
        <p:sp>
          <p:nvSpPr>
            <p:cNvPr id="203" name="path"/>
            <p:cNvSpPr/>
            <p:nvPr/>
          </p:nvSpPr>
          <p:spPr>
            <a:xfrm>
              <a:off x="840442" y="212347"/>
              <a:ext cx="313166" cy="315485"/>
            </a:xfrm>
            <a:custGeom>
              <a:rect l="0" t="0" r="0" b="0"/>
              <a:pathLst>
                <a:path w="492" h="496">
                  <a:moveTo>
                    <a:pt x="325" y="248"/>
                  </a:moveTo>
                  <a:cubicBezTo>
                    <a:pt x="325" y="119"/>
                    <a:pt x="391" y="47"/>
                    <a:pt x="391" y="47"/>
                  </a:cubicBezTo>
                  <a:lnTo>
                    <a:pt x="391" y="47"/>
                  </a:lnTo>
                  <a:cubicBezTo>
                    <a:pt x="391" y="47"/>
                    <a:pt x="333" y="0"/>
                    <a:pt x="245" y="0"/>
                  </a:cubicBezTo>
                  <a:lnTo>
                    <a:pt x="245" y="0"/>
                  </a:lnTo>
                  <a:cubicBezTo>
                    <a:pt x="158" y="0"/>
                    <a:pt x="99" y="47"/>
                    <a:pt x="99" y="47"/>
                  </a:cubicBezTo>
                  <a:lnTo>
                    <a:pt x="99" y="47"/>
                  </a:lnTo>
                  <a:cubicBezTo>
                    <a:pt x="99" y="47"/>
                    <a:pt x="166" y="102"/>
                    <a:pt x="166" y="248"/>
                  </a:cubicBezTo>
                  <a:lnTo>
                    <a:pt x="166" y="248"/>
                  </a:lnTo>
                  <a:cubicBezTo>
                    <a:pt x="166" y="389"/>
                    <a:pt x="98" y="448"/>
                    <a:pt x="98" y="448"/>
                  </a:cubicBezTo>
                  <a:lnTo>
                    <a:pt x="98" y="448"/>
                  </a:lnTo>
                  <a:cubicBezTo>
                    <a:pt x="98" y="448"/>
                    <a:pt x="169" y="496"/>
                    <a:pt x="245" y="496"/>
                  </a:cubicBezTo>
                  <a:lnTo>
                    <a:pt x="245" y="496"/>
                  </a:lnTo>
                  <a:cubicBezTo>
                    <a:pt x="323" y="496"/>
                    <a:pt x="391" y="449"/>
                    <a:pt x="391" y="449"/>
                  </a:cubicBezTo>
                  <a:lnTo>
                    <a:pt x="391" y="449"/>
                  </a:lnTo>
                  <a:cubicBezTo>
                    <a:pt x="391" y="449"/>
                    <a:pt x="325" y="386"/>
                    <a:pt x="325" y="248"/>
                  </a:cubicBezTo>
                  <a:moveTo>
                    <a:pt x="82" y="60"/>
                  </a:moveTo>
                  <a:cubicBezTo>
                    <a:pt x="82" y="60"/>
                    <a:pt x="0" y="111"/>
                    <a:pt x="0" y="249"/>
                  </a:cubicBezTo>
                  <a:lnTo>
                    <a:pt x="0" y="249"/>
                  </a:lnTo>
                  <a:cubicBezTo>
                    <a:pt x="0" y="387"/>
                    <a:pt x="83" y="432"/>
                    <a:pt x="83" y="432"/>
                  </a:cubicBezTo>
                  <a:lnTo>
                    <a:pt x="83" y="432"/>
                  </a:lnTo>
                  <a:cubicBezTo>
                    <a:pt x="83" y="432"/>
                    <a:pt x="144" y="387"/>
                    <a:pt x="144" y="249"/>
                  </a:cubicBezTo>
                  <a:lnTo>
                    <a:pt x="144" y="249"/>
                  </a:lnTo>
                  <a:cubicBezTo>
                    <a:pt x="144" y="111"/>
                    <a:pt x="82" y="60"/>
                    <a:pt x="82" y="60"/>
                  </a:cubicBezTo>
                  <a:moveTo>
                    <a:pt x="408" y="64"/>
                  </a:moveTo>
                  <a:cubicBezTo>
                    <a:pt x="408" y="64"/>
                    <a:pt x="346" y="111"/>
                    <a:pt x="346" y="249"/>
                  </a:cubicBezTo>
                  <a:lnTo>
                    <a:pt x="346" y="249"/>
                  </a:lnTo>
                  <a:cubicBezTo>
                    <a:pt x="346" y="387"/>
                    <a:pt x="407" y="432"/>
                    <a:pt x="407" y="432"/>
                  </a:cubicBezTo>
                  <a:lnTo>
                    <a:pt x="407" y="432"/>
                  </a:lnTo>
                  <a:cubicBezTo>
                    <a:pt x="407" y="432"/>
                    <a:pt x="493" y="387"/>
                    <a:pt x="493" y="249"/>
                  </a:cubicBezTo>
                  <a:lnTo>
                    <a:pt x="493" y="249"/>
                  </a:lnTo>
                  <a:cubicBezTo>
                    <a:pt x="493" y="111"/>
                    <a:pt x="408" y="64"/>
                    <a:pt x="408" y="64"/>
                  </a:cubicBez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4" name="textbox 204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041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产品线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</a:t>
            </a:r>
            <a:endParaRPr lang="Microsoft YaHei" altLang="Microsoft YaHei" sz="3000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10897170" y="3827097"/>
            <a:ext cx="488629" cy="459674"/>
            <a:chExt cx="488629" cy="459674"/>
          </a:xfrm>
        </p:grpSpPr>
        <p:sp>
          <p:nvSpPr>
            <p:cNvPr id="225" name="path"/>
            <p:cNvSpPr/>
            <p:nvPr/>
          </p:nvSpPr>
          <p:spPr>
            <a:xfrm>
              <a:off x="0" y="0"/>
              <a:ext cx="348997" cy="347472"/>
            </a:xfrm>
            <a:custGeom>
              <a:rect l="0" t="0" r="0" b="0"/>
              <a:pathLst>
                <a:path w="549" h="547">
                  <a:moveTo>
                    <a:pt x="0" y="273"/>
                  </a:moveTo>
                  <a:cubicBezTo>
                    <a:pt x="0" y="122"/>
                    <a:pt x="123" y="0"/>
                    <a:pt x="274" y="0"/>
                  </a:cubicBezTo>
                  <a:lnTo>
                    <a:pt x="274" y="0"/>
                  </a:lnTo>
                  <a:lnTo>
                    <a:pt x="274" y="0"/>
                  </a:lnTo>
                  <a:lnTo>
                    <a:pt x="274" y="0"/>
                  </a:lnTo>
                  <a:cubicBezTo>
                    <a:pt x="426" y="0"/>
                    <a:pt x="549" y="122"/>
                    <a:pt x="549" y="273"/>
                  </a:cubicBezTo>
                  <a:lnTo>
                    <a:pt x="549" y="273"/>
                  </a:lnTo>
                  <a:cubicBezTo>
                    <a:pt x="549" y="273"/>
                    <a:pt x="549" y="273"/>
                    <a:pt x="549" y="273"/>
                  </a:cubicBezTo>
                  <a:lnTo>
                    <a:pt x="549" y="273"/>
                  </a:lnTo>
                  <a:lnTo>
                    <a:pt x="549" y="273"/>
                  </a:lnTo>
                  <a:lnTo>
                    <a:pt x="549" y="273"/>
                  </a:lnTo>
                  <a:cubicBezTo>
                    <a:pt x="549" y="424"/>
                    <a:pt x="426" y="547"/>
                    <a:pt x="274" y="547"/>
                  </a:cubicBezTo>
                  <a:lnTo>
                    <a:pt x="274" y="547"/>
                  </a:lnTo>
                  <a:cubicBezTo>
                    <a:pt x="123" y="547"/>
                    <a:pt x="0" y="424"/>
                    <a:pt x="0" y="273"/>
                  </a:cubicBezTo>
                  <a:lnTo>
                    <a:pt x="0" y="273"/>
                  </a:lnTo>
                  <a:cubicBezTo>
                    <a:pt x="0" y="273"/>
                    <a:pt x="0" y="273"/>
                    <a:pt x="0" y="273"/>
                  </a:cubicBezTo>
                  <a:lnTo>
                    <a:pt x="0" y="273"/>
                  </a:lnTo>
                  <a:close/>
                </a:path>
              </a:pathLst>
            </a:custGeom>
            <a:solidFill>
              <a:srgbClr val="FFBC6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29941" y="300797"/>
              <a:ext cx="158687" cy="158876"/>
            </a:xfrm>
            <a:custGeom>
              <a:rect l="0" t="0" r="0" b="0"/>
              <a:pathLst>
                <a:path w="249" h="250">
                  <a:moveTo>
                    <a:pt x="0" y="125"/>
                  </a:moveTo>
                  <a:cubicBezTo>
                    <a:pt x="0" y="56"/>
                    <a:pt x="55" y="0"/>
                    <a:pt x="124" y="0"/>
                  </a:cubicBezTo>
                  <a:lnTo>
                    <a:pt x="124" y="0"/>
                  </a:lnTo>
                  <a:lnTo>
                    <a:pt x="124" y="0"/>
                  </a:lnTo>
                  <a:lnTo>
                    <a:pt x="124" y="0"/>
                  </a:lnTo>
                  <a:cubicBezTo>
                    <a:pt x="193" y="0"/>
                    <a:pt x="249" y="56"/>
                    <a:pt x="249" y="125"/>
                  </a:cubicBezTo>
                  <a:lnTo>
                    <a:pt x="249" y="125"/>
                  </a:lnTo>
                  <a:cubicBezTo>
                    <a:pt x="249" y="125"/>
                    <a:pt x="249" y="125"/>
                    <a:pt x="249" y="125"/>
                  </a:cubicBezTo>
                  <a:lnTo>
                    <a:pt x="249" y="125"/>
                  </a:lnTo>
                  <a:lnTo>
                    <a:pt x="249" y="125"/>
                  </a:lnTo>
                  <a:lnTo>
                    <a:pt x="249" y="125"/>
                  </a:lnTo>
                  <a:cubicBezTo>
                    <a:pt x="249" y="194"/>
                    <a:pt x="193" y="250"/>
                    <a:pt x="124" y="250"/>
                  </a:cubicBezTo>
                  <a:lnTo>
                    <a:pt x="124" y="250"/>
                  </a:lnTo>
                  <a:lnTo>
                    <a:pt x="124" y="250"/>
                  </a:lnTo>
                  <a:lnTo>
                    <a:pt x="124" y="250"/>
                  </a:lnTo>
                  <a:cubicBezTo>
                    <a:pt x="55" y="250"/>
                    <a:pt x="0" y="194"/>
                    <a:pt x="0" y="125"/>
                  </a:cubicBezTo>
                  <a:lnTo>
                    <a:pt x="0" y="125"/>
                  </a:lnTo>
                  <a:cubicBezTo>
                    <a:pt x="0" y="125"/>
                    <a:pt x="0" y="125"/>
                    <a:pt x="0" y="125"/>
                  </a:cubicBezTo>
                  <a:lnTo>
                    <a:pt x="0" y="125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7" name="path"/>
          <p:cNvSpPr/>
          <p:nvPr/>
        </p:nvSpPr>
        <p:spPr>
          <a:xfrm>
            <a:off x="7482436" y="1527411"/>
            <a:ext cx="429199" cy="299772"/>
          </a:xfrm>
          <a:custGeom>
            <a:rect l="0" t="0" r="0" b="0"/>
            <a:pathLst>
              <a:path w="675" h="472">
                <a:moveTo>
                  <a:pt x="545" y="471"/>
                </a:moveTo>
                <a:cubicBezTo>
                  <a:pt x="545" y="471"/>
                  <a:pt x="653" y="472"/>
                  <a:pt x="668" y="359"/>
                </a:cubicBezTo>
                <a:lnTo>
                  <a:pt x="668" y="359"/>
                </a:lnTo>
                <a:cubicBezTo>
                  <a:pt x="675" y="236"/>
                  <a:pt x="564" y="212"/>
                  <a:pt x="564" y="212"/>
                </a:cubicBezTo>
                <a:lnTo>
                  <a:pt x="564" y="212"/>
                </a:lnTo>
                <a:cubicBezTo>
                  <a:pt x="564" y="212"/>
                  <a:pt x="576" y="30"/>
                  <a:pt x="420" y="10"/>
                </a:cubicBezTo>
                <a:lnTo>
                  <a:pt x="420" y="10"/>
                </a:lnTo>
                <a:cubicBezTo>
                  <a:pt x="285" y="-4"/>
                  <a:pt x="244" y="128"/>
                  <a:pt x="244" y="128"/>
                </a:cubicBezTo>
                <a:lnTo>
                  <a:pt x="244" y="128"/>
                </a:lnTo>
                <a:cubicBezTo>
                  <a:pt x="244" y="128"/>
                  <a:pt x="204" y="86"/>
                  <a:pt x="149" y="120"/>
                </a:cubicBezTo>
                <a:lnTo>
                  <a:pt x="149" y="120"/>
                </a:lnTo>
                <a:cubicBezTo>
                  <a:pt x="100" y="152"/>
                  <a:pt x="109" y="211"/>
                  <a:pt x="109" y="211"/>
                </a:cubicBezTo>
                <a:lnTo>
                  <a:pt x="109" y="211"/>
                </a:lnTo>
                <a:cubicBezTo>
                  <a:pt x="109" y="211"/>
                  <a:pt x="0" y="234"/>
                  <a:pt x="0" y="352"/>
                </a:cubicBezTo>
                <a:lnTo>
                  <a:pt x="0" y="352"/>
                </a:lnTo>
                <a:cubicBezTo>
                  <a:pt x="2" y="470"/>
                  <a:pt x="118" y="471"/>
                  <a:pt x="118" y="471"/>
                </a:cubicBezTo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8" name="path"/>
          <p:cNvSpPr/>
          <p:nvPr/>
        </p:nvSpPr>
        <p:spPr>
          <a:xfrm>
            <a:off x="4303235" y="1493773"/>
            <a:ext cx="388033" cy="327402"/>
          </a:xfrm>
          <a:custGeom>
            <a:rect l="0" t="0" r="0" b="0"/>
            <a:pathLst>
              <a:path w="611" h="515">
                <a:moveTo>
                  <a:pt x="611" y="305"/>
                </a:moveTo>
                <a:lnTo>
                  <a:pt x="496" y="190"/>
                </a:lnTo>
                <a:lnTo>
                  <a:pt x="496" y="19"/>
                </a:lnTo>
                <a:lnTo>
                  <a:pt x="420" y="19"/>
                </a:lnTo>
                <a:lnTo>
                  <a:pt x="420" y="114"/>
                </a:lnTo>
                <a:lnTo>
                  <a:pt x="305" y="0"/>
                </a:lnTo>
                <a:lnTo>
                  <a:pt x="0" y="305"/>
                </a:lnTo>
                <a:lnTo>
                  <a:pt x="0" y="324"/>
                </a:lnTo>
                <a:lnTo>
                  <a:pt x="76" y="324"/>
                </a:lnTo>
                <a:lnTo>
                  <a:pt x="76" y="515"/>
                </a:lnTo>
                <a:lnTo>
                  <a:pt x="267" y="515"/>
                </a:lnTo>
                <a:lnTo>
                  <a:pt x="267" y="401"/>
                </a:lnTo>
                <a:lnTo>
                  <a:pt x="343" y="401"/>
                </a:lnTo>
                <a:lnTo>
                  <a:pt x="343" y="515"/>
                </a:lnTo>
                <a:lnTo>
                  <a:pt x="534" y="515"/>
                </a:lnTo>
                <a:lnTo>
                  <a:pt x="534" y="324"/>
                </a:lnTo>
                <a:lnTo>
                  <a:pt x="611" y="324"/>
                </a:lnTo>
                <a:lnTo>
                  <a:pt x="611" y="305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9" name="rect"/>
          <p:cNvSpPr/>
          <p:nvPr/>
        </p:nvSpPr>
        <p:spPr>
          <a:xfrm>
            <a:off x="1765527" y="3625850"/>
            <a:ext cx="8375194" cy="6350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0" name="path"/>
          <p:cNvSpPr/>
          <p:nvPr/>
        </p:nvSpPr>
        <p:spPr>
          <a:xfrm>
            <a:off x="7434665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C769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1" name="path"/>
          <p:cNvSpPr/>
          <p:nvPr/>
        </p:nvSpPr>
        <p:spPr>
          <a:xfrm>
            <a:off x="8709014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FF9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2" name="path"/>
          <p:cNvSpPr/>
          <p:nvPr/>
        </p:nvSpPr>
        <p:spPr>
          <a:xfrm>
            <a:off x="2976490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FF9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3" name="path"/>
          <p:cNvSpPr/>
          <p:nvPr/>
        </p:nvSpPr>
        <p:spPr>
          <a:xfrm>
            <a:off x="3613712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C769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4" name="path"/>
          <p:cNvSpPr/>
          <p:nvPr/>
        </p:nvSpPr>
        <p:spPr>
          <a:xfrm>
            <a:off x="4250839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5" name="path"/>
          <p:cNvSpPr/>
          <p:nvPr/>
        </p:nvSpPr>
        <p:spPr>
          <a:xfrm>
            <a:off x="4888061" y="3540109"/>
            <a:ext cx="177832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FF9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6" name="path"/>
          <p:cNvSpPr/>
          <p:nvPr/>
        </p:nvSpPr>
        <p:spPr>
          <a:xfrm>
            <a:off x="2339362" y="3540109"/>
            <a:ext cx="177831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7" name="path"/>
          <p:cNvSpPr/>
          <p:nvPr/>
        </p:nvSpPr>
        <p:spPr>
          <a:xfrm>
            <a:off x="8071793" y="3540109"/>
            <a:ext cx="177831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8" name="path"/>
          <p:cNvSpPr/>
          <p:nvPr/>
        </p:nvSpPr>
        <p:spPr>
          <a:xfrm>
            <a:off x="9346238" y="3540109"/>
            <a:ext cx="177831" cy="177832"/>
          </a:xfrm>
          <a:custGeom>
            <a:rect l="0" t="0" r="0" b="0"/>
            <a:pathLst>
              <a:path w="280" h="280">
                <a:moveTo>
                  <a:pt x="0" y="140"/>
                </a:moveTo>
                <a:lnTo>
                  <a:pt x="140" y="0"/>
                </a:lnTo>
                <a:lnTo>
                  <a:pt x="280" y="140"/>
                </a:lnTo>
                <a:lnTo>
                  <a:pt x="140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C769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9" name="path"/>
          <p:cNvSpPr/>
          <p:nvPr/>
        </p:nvSpPr>
        <p:spPr>
          <a:xfrm>
            <a:off x="6162411" y="3540109"/>
            <a:ext cx="175736" cy="177832"/>
          </a:xfrm>
          <a:custGeom>
            <a:rect l="0" t="0" r="0" b="0"/>
            <a:pathLst>
              <a:path w="276" h="280">
                <a:moveTo>
                  <a:pt x="0" y="140"/>
                </a:moveTo>
                <a:lnTo>
                  <a:pt x="138" y="0"/>
                </a:lnTo>
                <a:lnTo>
                  <a:pt x="276" y="140"/>
                </a:lnTo>
                <a:lnTo>
                  <a:pt x="138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0" name="path"/>
          <p:cNvSpPr/>
          <p:nvPr/>
        </p:nvSpPr>
        <p:spPr>
          <a:xfrm>
            <a:off x="5525189" y="3540109"/>
            <a:ext cx="175735" cy="177832"/>
          </a:xfrm>
          <a:custGeom>
            <a:rect l="0" t="0" r="0" b="0"/>
            <a:pathLst>
              <a:path w="276" h="280">
                <a:moveTo>
                  <a:pt x="0" y="140"/>
                </a:moveTo>
                <a:lnTo>
                  <a:pt x="138" y="0"/>
                </a:lnTo>
                <a:lnTo>
                  <a:pt x="276" y="140"/>
                </a:lnTo>
                <a:lnTo>
                  <a:pt x="138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C769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1" name="path"/>
          <p:cNvSpPr/>
          <p:nvPr/>
        </p:nvSpPr>
        <p:spPr>
          <a:xfrm>
            <a:off x="6799633" y="3540109"/>
            <a:ext cx="175735" cy="177832"/>
          </a:xfrm>
          <a:custGeom>
            <a:rect l="0" t="0" r="0" b="0"/>
            <a:pathLst>
              <a:path w="276" h="280">
                <a:moveTo>
                  <a:pt x="0" y="140"/>
                </a:moveTo>
                <a:lnTo>
                  <a:pt x="138" y="0"/>
                </a:lnTo>
                <a:lnTo>
                  <a:pt x="276" y="140"/>
                </a:lnTo>
                <a:lnTo>
                  <a:pt x="138" y="280"/>
                </a:lnTo>
                <a:lnTo>
                  <a:pt x="0" y="140"/>
                </a:lnTo>
                <a:close/>
              </a:path>
            </a:pathLst>
          </a:custGeom>
          <a:solidFill>
            <a:srgbClr val="FF9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2" name="picture 2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43" name="textbox 243"/>
          <p:cNvSpPr/>
          <p:nvPr/>
        </p:nvSpPr>
        <p:spPr>
          <a:xfrm>
            <a:off x="5179419" y="1237297"/>
            <a:ext cx="1844039" cy="2362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423267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865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6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</a:t>
            </a: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45" name="picture 2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485412" y="1513148"/>
            <a:ext cx="3524853" cy="3532307"/>
          </a:xfrm>
          <a:prstGeom prst="rect">
            <a:avLst/>
          </a:prstGeom>
        </p:spPr>
      </p:pic>
      <p:pic>
        <p:nvPicPr>
          <p:cNvPr id="246" name="picture 2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660671" y="3426078"/>
            <a:ext cx="2699189" cy="2719784"/>
          </a:xfrm>
          <a:prstGeom prst="rect">
            <a:avLst/>
          </a:prstGeom>
        </p:spPr>
      </p:pic>
      <p:sp>
        <p:nvSpPr>
          <p:cNvPr id="247" name="textbox 247"/>
          <p:cNvSpPr/>
          <p:nvPr/>
        </p:nvSpPr>
        <p:spPr>
          <a:xfrm>
            <a:off x="350007" y="2245209"/>
            <a:ext cx="3023235" cy="1071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2"/>
              </a:lnSpc>
            </a:pPr>
            <a:endParaRPr lang="Arial" altLang="Arial" sz="100"/>
          </a:p>
          <a:p>
            <a:pPr marL="1689320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endParaRPr lang="Microsoft YaHei" altLang="Microsoft YaHei" sz="23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145603" indent="-1132903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明确品牌的核心价值和目标受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   </a:t>
            </a: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塑造独特的品牌形象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8" name="textbox 248"/>
          <p:cNvSpPr/>
          <p:nvPr/>
        </p:nvSpPr>
        <p:spPr>
          <a:xfrm>
            <a:off x="7404641" y="1532073"/>
            <a:ext cx="2880995" cy="1045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52"/>
              </a:lnSpc>
            </a:pPr>
            <a:endParaRPr lang="Arial" altLang="Arial" sz="100"/>
          </a:p>
          <a:p>
            <a:pPr marL="27835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播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3081" indent="-381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广告、公关、社交媒体等多种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渠道，提高品牌知名度和美誉度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9" name="textbox 249"/>
          <p:cNvSpPr/>
          <p:nvPr/>
        </p:nvSpPr>
        <p:spPr>
          <a:xfrm>
            <a:off x="8725778" y="4337814"/>
            <a:ext cx="2880360" cy="1045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46"/>
              </a:lnSpc>
            </a:pPr>
            <a:endParaRPr lang="Arial" altLang="Arial" sz="100"/>
          </a:p>
          <a:p>
            <a:pPr marL="27454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品牌维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algn="l" rtl="0" eaLnBrk="0">
              <a:lnSpc>
                <a:spcPct val="6165"/>
              </a:lnSpc>
            </a:pPr>
            <a:endParaRPr lang="Arial" altLang="Arial" sz="100"/>
          </a:p>
          <a:p>
            <a:pPr marL="13080" indent="-380" algn="l" rtl="0" eaLnBrk="0">
              <a:lnSpc>
                <a:spcPct val="122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持续关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注品牌声誉，及时处理负面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评价，维护品牌形象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0" name="textbox 250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883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</a:t>
            </a:r>
            <a:endParaRPr lang="Microsoft YaHei" altLang="Microsoft YaHei" sz="3000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0" name="group 70"/>
          <p:cNvGrpSpPr/>
          <p:nvPr/>
        </p:nvGrpSpPr>
        <p:grpSpPr>
          <a:xfrm rot="21600000">
            <a:off x="583448" y="993195"/>
            <a:ext cx="3475165" cy="4818905"/>
            <a:chExt cx="3475165" cy="4818905"/>
          </a:xfrm>
        </p:grpSpPr>
        <p:pic>
          <p:nvPicPr>
            <p:cNvPr id="272" name="picture 27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475165" cy="4818905"/>
            </a:xfrm>
            <a:prstGeom prst="rect">
              <a:avLst/>
            </a:prstGeom>
          </p:spPr>
        </p:pic>
        <p:sp>
          <p:nvSpPr>
            <p:cNvPr id="273" name="textbox 273"/>
            <p:cNvSpPr/>
            <p:nvPr/>
          </p:nvSpPr>
          <p:spPr>
            <a:xfrm>
              <a:off x="298609" y="2408420"/>
              <a:ext cx="2844164" cy="112712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167"/>
                </a:lnSpc>
              </a:pPr>
              <a:endParaRPr lang="Arial" altLang="Arial" sz="100"/>
            </a:p>
            <a:p>
              <a:pPr marL="937997" algn="l" rtl="0" eaLnBrk="0">
                <a:lnSpc>
                  <a:spcPct val="91000"/>
                </a:lnSpc>
              </a:pPr>
              <a:r>
                <a:rPr sz="20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时折扣</a:t>
              </a:r>
              <a:endParaRPr lang="Microsoft YaHei" altLang="Microsoft YaHei" sz="2000"/>
            </a:p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95059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特定商品或时间段，提供一 </a:t>
              </a:r>
              <a:r>
                <a:rPr sz="1500" spc="-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定幅度的折扣，吸引消费者购买</a:t>
              </a:r>
              <a:r>
                <a:rPr sz="150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74" name="rect"/>
            <p:cNvSpPr/>
            <p:nvPr/>
          </p:nvSpPr>
          <p:spPr>
            <a:xfrm>
              <a:off x="1459786" y="4531584"/>
              <a:ext cx="555593" cy="81705"/>
            </a:xfrm>
            <a:prstGeom prst="rect">
              <a:avLst/>
            </a:pr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2" name="group 72"/>
          <p:cNvGrpSpPr/>
          <p:nvPr/>
        </p:nvGrpSpPr>
        <p:grpSpPr>
          <a:xfrm rot="21600000">
            <a:off x="8124170" y="2737289"/>
            <a:ext cx="3475166" cy="3074811"/>
            <a:chExt cx="3475166" cy="3074811"/>
          </a:xfrm>
        </p:grpSpPr>
        <p:grpSp>
          <p:nvGrpSpPr>
            <p:cNvPr id="74" name="group 74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275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FFFBE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6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FF6D1B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77" name="textbox 277"/>
            <p:cNvSpPr/>
            <p:nvPr/>
          </p:nvSpPr>
          <p:spPr>
            <a:xfrm>
              <a:off x="298421" y="660726"/>
              <a:ext cx="2842895" cy="11309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474"/>
                </a:lnSpc>
              </a:pPr>
              <a:endParaRPr lang="Arial" altLang="Arial" sz="100"/>
            </a:p>
            <a:p>
              <a:pPr marL="928414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会员专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享</a:t>
              </a:r>
              <a:endParaRPr lang="Microsoft YaHei" altLang="Microsoft YaHei" sz="2000"/>
            </a:p>
            <a:p>
              <a:pPr algn="l" rtl="0" eaLnBrk="0">
                <a:lnSpc>
                  <a:spcPct val="187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0000"/>
                </a:lnSpc>
                <a:spcBef>
                  <a:spcPts val="460"/>
                </a:spcBef>
              </a:pPr>
              <a:r>
                <a:rPr sz="1500" spc="-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针对会员提供专属的优惠和特权</a:t>
              </a:r>
              <a:r>
                <a:rPr sz="150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endParaRPr lang="Microsoft YaHei" altLang="Microsoft YaHei" sz="1500"/>
            </a:p>
            <a:p>
              <a:pPr algn="l" rtl="0" eaLnBrk="0">
                <a:lnSpc>
                  <a:spcPct val="108000"/>
                </a:lnSpc>
              </a:pPr>
              <a:endParaRPr lang="Arial" altLang="Arial" sz="400"/>
            </a:p>
            <a:p>
              <a:pPr marL="298640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1500" spc="-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提高会员忠诚度和复购</a:t>
              </a:r>
              <a:r>
                <a:rPr sz="1500" spc="-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率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278" name="rect"/>
            <p:cNvSpPr/>
            <p:nvPr/>
          </p:nvSpPr>
          <p:spPr>
            <a:xfrm>
              <a:off x="1459785" y="2787491"/>
              <a:ext cx="555593" cy="81705"/>
            </a:xfrm>
            <a:prstGeom prst="rect">
              <a:avLst/>
            </a:pr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6" name="group 76"/>
          <p:cNvGrpSpPr/>
          <p:nvPr/>
        </p:nvGrpSpPr>
        <p:grpSpPr>
          <a:xfrm rot="21600000">
            <a:off x="4358416" y="2737289"/>
            <a:ext cx="3475166" cy="3074811"/>
            <a:chExt cx="3475166" cy="3074811"/>
          </a:xfrm>
        </p:grpSpPr>
        <p:grpSp>
          <p:nvGrpSpPr>
            <p:cNvPr id="78" name="group 78"/>
            <p:cNvGrpSpPr/>
            <p:nvPr/>
          </p:nvGrpSpPr>
          <p:grpSpPr>
            <a:xfrm rot="21600000">
              <a:off x="0" y="0"/>
              <a:ext cx="3475166" cy="3074811"/>
              <a:chExt cx="3475166" cy="3074811"/>
            </a:xfrm>
          </p:grpSpPr>
          <p:sp>
            <p:nvSpPr>
              <p:cNvPr id="279" name="path"/>
              <p:cNvSpPr/>
              <p:nvPr/>
            </p:nvSpPr>
            <p:spPr>
              <a:xfrm>
                <a:off x="9525" y="9525"/>
                <a:ext cx="3456116" cy="3055761"/>
              </a:xfrm>
              <a:custGeom>
                <a:rect l="0" t="0" r="0" b="0"/>
                <a:pathLst>
                  <a:path w="5442" h="4812">
                    <a:moveTo>
                      <a:pt x="0" y="601"/>
                    </a:moveTo>
                    <a:cubicBezTo>
                      <a:pt x="0" y="269"/>
                      <a:pt x="269" y="0"/>
                      <a:pt x="601" y="0"/>
                    </a:cubicBezTo>
                    <a:lnTo>
                      <a:pt x="601" y="0"/>
                    </a:lnTo>
                    <a:lnTo>
                      <a:pt x="4841" y="0"/>
                    </a:lnTo>
                    <a:lnTo>
                      <a:pt x="4841" y="0"/>
                    </a:lnTo>
                    <a:lnTo>
                      <a:pt x="4841" y="0"/>
                    </a:lnTo>
                    <a:cubicBezTo>
                      <a:pt x="5173" y="0"/>
                      <a:pt x="5442" y="269"/>
                      <a:pt x="5442" y="601"/>
                    </a:cubicBezTo>
                    <a:lnTo>
                      <a:pt x="5442" y="601"/>
                    </a:lnTo>
                    <a:cubicBezTo>
                      <a:pt x="5442" y="601"/>
                      <a:pt x="5442" y="601"/>
                      <a:pt x="5442" y="601"/>
                    </a:cubicBezTo>
                    <a:lnTo>
                      <a:pt x="5442" y="601"/>
                    </a:lnTo>
                    <a:lnTo>
                      <a:pt x="5442" y="4210"/>
                    </a:lnTo>
                    <a:lnTo>
                      <a:pt x="5442" y="4210"/>
                    </a:lnTo>
                    <a:lnTo>
                      <a:pt x="5442" y="4210"/>
                    </a:lnTo>
                    <a:cubicBezTo>
                      <a:pt x="5442" y="4542"/>
                      <a:pt x="5173" y="4812"/>
                      <a:pt x="4841" y="4812"/>
                    </a:cubicBezTo>
                    <a:lnTo>
                      <a:pt x="4841" y="4812"/>
                    </a:lnTo>
                    <a:lnTo>
                      <a:pt x="601" y="4812"/>
                    </a:lnTo>
                    <a:lnTo>
                      <a:pt x="601" y="4812"/>
                    </a:lnTo>
                    <a:cubicBezTo>
                      <a:pt x="269" y="4812"/>
                      <a:pt x="0" y="4542"/>
                      <a:pt x="0" y="4210"/>
                    </a:cubicBezTo>
                    <a:lnTo>
                      <a:pt x="0" y="601"/>
                    </a:lnTo>
                    <a:close/>
                  </a:path>
                </a:pathLst>
              </a:custGeom>
              <a:solidFill>
                <a:srgbClr val="FFFBE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80" name="path"/>
              <p:cNvSpPr/>
              <p:nvPr/>
            </p:nvSpPr>
            <p:spPr>
              <a:xfrm>
                <a:off x="0" y="0"/>
                <a:ext cx="3475166" cy="3074811"/>
              </a:xfrm>
              <a:custGeom>
                <a:rect l="0" t="0" r="0" b="0"/>
                <a:pathLst>
                  <a:path w="5472" h="4842">
                    <a:moveTo>
                      <a:pt x="15" y="616"/>
                    </a:moveTo>
                    <a:cubicBezTo>
                      <a:pt x="15" y="284"/>
                      <a:pt x="284" y="15"/>
                      <a:pt x="616" y="15"/>
                    </a:cubicBezTo>
                    <a:lnTo>
                      <a:pt x="616" y="15"/>
                    </a:lnTo>
                    <a:lnTo>
                      <a:pt x="4856" y="15"/>
                    </a:lnTo>
                    <a:lnTo>
                      <a:pt x="4856" y="15"/>
                    </a:lnTo>
                    <a:lnTo>
                      <a:pt x="4856" y="15"/>
                    </a:lnTo>
                    <a:cubicBezTo>
                      <a:pt x="5188" y="15"/>
                      <a:pt x="5457" y="284"/>
                      <a:pt x="5457" y="616"/>
                    </a:cubicBezTo>
                    <a:lnTo>
                      <a:pt x="5457" y="616"/>
                    </a:lnTo>
                    <a:cubicBezTo>
                      <a:pt x="5457" y="616"/>
                      <a:pt x="5457" y="616"/>
                      <a:pt x="5457" y="616"/>
                    </a:cubicBezTo>
                    <a:lnTo>
                      <a:pt x="5457" y="616"/>
                    </a:lnTo>
                    <a:lnTo>
                      <a:pt x="5457" y="4225"/>
                    </a:lnTo>
                    <a:lnTo>
                      <a:pt x="5457" y="4225"/>
                    </a:lnTo>
                    <a:lnTo>
                      <a:pt x="5457" y="4225"/>
                    </a:lnTo>
                    <a:cubicBezTo>
                      <a:pt x="5457" y="4557"/>
                      <a:pt x="5188" y="4827"/>
                      <a:pt x="4856" y="4827"/>
                    </a:cubicBezTo>
                    <a:lnTo>
                      <a:pt x="4856" y="4827"/>
                    </a:lnTo>
                    <a:lnTo>
                      <a:pt x="616" y="4827"/>
                    </a:lnTo>
                    <a:lnTo>
                      <a:pt x="616" y="4827"/>
                    </a:lnTo>
                    <a:cubicBezTo>
                      <a:pt x="284" y="4827"/>
                      <a:pt x="15" y="4557"/>
                      <a:pt x="15" y="4225"/>
                    </a:cubicBezTo>
                    <a:lnTo>
                      <a:pt x="15" y="616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FF6D1B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81" name="textbox 281"/>
            <p:cNvSpPr/>
            <p:nvPr/>
          </p:nvSpPr>
          <p:spPr>
            <a:xfrm>
              <a:off x="393479" y="662011"/>
              <a:ext cx="2690495" cy="11296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302"/>
                </a:lnSpc>
              </a:pPr>
              <a:endParaRPr lang="Arial" altLang="Arial" sz="100"/>
            </a:p>
            <a:p>
              <a:pPr marL="833096" algn="l" rtl="0" eaLnBrk="0">
                <a:lnSpc>
                  <a:spcPct val="92000"/>
                </a:lnSpc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赠品活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</a:t>
              </a:r>
              <a:endParaRPr lang="Microsoft YaHei" altLang="Microsoft YaHei" sz="20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07759" indent="-95059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特定商品或满足一定消费金 </a:t>
              </a:r>
              <a:r>
                <a:rPr sz="150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额，赠送相关礼品或</a:t>
              </a:r>
              <a:r>
                <a:rPr sz="150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</a:t>
              </a:r>
              <a:r>
                <a:rPr sz="15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惠券。</a:t>
              </a:r>
              <a:endParaRPr lang="Microsoft YaHei" altLang="Microsoft YaHei" sz="1500"/>
            </a:p>
          </p:txBody>
        </p:sp>
        <p:sp>
          <p:nvSpPr>
            <p:cNvPr id="282" name="rect"/>
            <p:cNvSpPr/>
            <p:nvPr/>
          </p:nvSpPr>
          <p:spPr>
            <a:xfrm>
              <a:off x="1459787" y="2787491"/>
              <a:ext cx="555592" cy="81705"/>
            </a:xfrm>
            <a:prstGeom prst="rect">
              <a:avLst/>
            </a:pr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3" name="path"/>
          <p:cNvSpPr/>
          <p:nvPr/>
        </p:nvSpPr>
        <p:spPr>
          <a:xfrm>
            <a:off x="8700496" y="993195"/>
            <a:ext cx="2322518" cy="2322518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4" name="path"/>
          <p:cNvSpPr/>
          <p:nvPr/>
        </p:nvSpPr>
        <p:spPr>
          <a:xfrm>
            <a:off x="4934740" y="993196"/>
            <a:ext cx="2322517" cy="2322517"/>
          </a:xfrm>
          <a:custGeom>
            <a:rect l="0" t="0" r="0" b="0"/>
            <a:pathLst>
              <a:path w="3657" h="3657">
                <a:moveTo>
                  <a:pt x="2743" y="914"/>
                </a:moveTo>
                <a:cubicBezTo>
                  <a:pt x="3248" y="1419"/>
                  <a:pt x="3248" y="2238"/>
                  <a:pt x="2743" y="2743"/>
                </a:cubicBezTo>
                <a:lnTo>
                  <a:pt x="2743" y="2743"/>
                </a:lnTo>
                <a:cubicBezTo>
                  <a:pt x="2438" y="3047"/>
                  <a:pt x="2133" y="3352"/>
                  <a:pt x="1828" y="3657"/>
                </a:cubicBezTo>
                <a:lnTo>
                  <a:pt x="1828" y="3657"/>
                </a:lnTo>
                <a:cubicBezTo>
                  <a:pt x="1523" y="3352"/>
                  <a:pt x="1219" y="3047"/>
                  <a:pt x="914" y="2743"/>
                </a:cubicBezTo>
                <a:lnTo>
                  <a:pt x="914" y="2743"/>
                </a:lnTo>
                <a:lnTo>
                  <a:pt x="914" y="2743"/>
                </a:lnTo>
                <a:lnTo>
                  <a:pt x="914" y="2743"/>
                </a:lnTo>
                <a:cubicBezTo>
                  <a:pt x="409" y="2238"/>
                  <a:pt x="409" y="1419"/>
                  <a:pt x="914" y="914"/>
                </a:cubicBezTo>
                <a:lnTo>
                  <a:pt x="914" y="914"/>
                </a:lnTo>
                <a:lnTo>
                  <a:pt x="914" y="914"/>
                </a:lnTo>
                <a:lnTo>
                  <a:pt x="914" y="914"/>
                </a:lnTo>
                <a:cubicBezTo>
                  <a:pt x="1419" y="409"/>
                  <a:pt x="2238" y="409"/>
                  <a:pt x="2743" y="914"/>
                </a:cubicBezTo>
                <a:lnTo>
                  <a:pt x="2743" y="914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85" name="picture 28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58284" y="1416741"/>
            <a:ext cx="1475426" cy="1475427"/>
          </a:xfrm>
          <a:prstGeom prst="rect">
            <a:avLst/>
          </a:prstGeom>
        </p:spPr>
      </p:pic>
      <p:pic>
        <p:nvPicPr>
          <p:cNvPr id="286" name="picture 28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121093" y="1416741"/>
            <a:ext cx="1475426" cy="1475427"/>
          </a:xfrm>
          <a:prstGeom prst="rect">
            <a:avLst/>
          </a:prstGeom>
        </p:spPr>
      </p:pic>
      <p:sp>
        <p:nvSpPr>
          <p:cNvPr id="287" name="textbox 287"/>
          <p:cNvSpPr/>
          <p:nvPr/>
        </p:nvSpPr>
        <p:spPr>
          <a:xfrm>
            <a:off x="562348" y="325042"/>
            <a:ext cx="2193289" cy="498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408189" algn="l" rtl="0" eaLnBrk="0">
              <a:lnSpc>
                <a:spcPct val="90000"/>
              </a:lnSpc>
              <a:spcBef>
                <a:spcPts val="2"/>
              </a:spcBef>
              <a:tabLst>
                <a:tab pos="66230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  <a:endParaRPr lang="Microsoft YaHei" altLang="Microsoft YaHei" sz="3000"/>
          </a:p>
        </p:txBody>
      </p:sp>
      <p:grpSp>
        <p:nvGrpSpPr>
          <p:cNvPr id="80" name="group 80"/>
          <p:cNvGrpSpPr/>
          <p:nvPr/>
        </p:nvGrpSpPr>
        <p:grpSpPr>
          <a:xfrm rot="21600000">
            <a:off x="575048" y="337742"/>
            <a:ext cx="395489" cy="433246"/>
            <a:chExt cx="395489" cy="433246"/>
          </a:xfrm>
        </p:grpSpPr>
        <p:sp>
          <p:nvSpPr>
            <p:cNvPr id="288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0" y="117773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114076" y="119489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224718" y="12845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329895" y="12432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0" y="2355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114076" y="237263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224718" y="2462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329895" y="24210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0" y="353321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114076" y="3550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224718" y="3640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329895" y="359874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4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5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6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7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https://d.book118.com/127163122025006054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2024-09-28T08:31:48.034</cp:lastPrinted>
  <dcterms:created xsi:type="dcterms:W3CDTF">2024-09-28T00:31:48Z</dcterms:created>
  <dcterms:modified xsi:type="dcterms:W3CDTF">2024-09-28T00:31:49Z</dcterms:modified>
</cp:coreProperties>
</file>