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embeddedFontLst>
    <p:embeddedFont>
      <p:font typeface="TULFIU+MS-UIGothic"/>
      <p:regular r:id="rId22"/>
    </p:embeddedFont>
    <p:embeddedFont>
      <p:font typeface="ECIVHD+QTOOCQ+ArialMT"/>
      <p:regular r:id="rId23"/>
    </p:embeddedFont>
    <p:embeddedFont>
      <p:font typeface="QUFMMN+SUPLED+MicrosoftYaHei-Bold"/>
      <p:regular r:id="rId24"/>
    </p:embeddedFont>
    <p:embeddedFont>
      <p:font typeface="EFCNNR+GMHNIK+MicrosoftYaHei"/>
      <p:regular r:id="rId25"/>
    </p:embeddedFont>
  </p:embeddedFontLst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font" Target="fonts/font1.fntdata" /><Relationship Id="rId23" Type="http://schemas.openxmlformats.org/officeDocument/2006/relationships/font" Target="fonts/font2.fntdata" /><Relationship Id="rId24" Type="http://schemas.openxmlformats.org/officeDocument/2006/relationships/font" Target="fonts/font3.fntdata" /><Relationship Id="rId25" Type="http://schemas.openxmlformats.org/officeDocument/2006/relationships/font" Target="fonts/font4.fntdata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E3B72-CEDB-4528-BC5B-7D1BC3303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EF38E-29B8-4C0C-9ACA-C2033930C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7F345-2AD2-40A8-856E-43AAE2F28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26B918-1CD0-4F66-933D-B995D2BB7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DF3EC4-3EF5-4B93-97B7-A79E1F775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602EC3-D252-4C7D-92EA-0FBD4EF6C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881672-8893-427C-8F91-446C93C37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24BFA3-B5D0-4FEA-B9FA-027013C19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4464A4-2474-4E00-AFCE-99F65D1C5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93E31-D0A1-42E0-9F83-FB0B6006F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ED4D4-594B-4D20-B610-9C1CD04CD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20006312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04850" y="1414934"/>
            <a:ext cx="689303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TULFIU+MS-UIGothic"/>
                <a:cs typeface="TULFIU+MS-UIGothic"/>
              </a:rPr>
              <a:t>灯具的气密分析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0000"/>
                </a:solidFill>
                <a:latin typeface="TULFIU+MS-UIGothic"/>
                <a:cs typeface="TULFIU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ECIVHD+QTOOCQ+ArialMT"/>
                <a:cs typeface="ECIVHD+QTOOCQ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TULFIU+MS-UIGothic"/>
                <a:cs typeface="TULFIU+MS-UIGothic"/>
              </a:rPr>
              <a:t>灯具气密性概述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4089341" cy="29781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ECIVHD+QTOOCQ+ArialMT"/>
                <a:cs typeface="ECIVHD+QTOOCQ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TULFIU+MS-UIGothic"/>
                <a:cs typeface="TULFIU+MS-UIGothic"/>
              </a:rPr>
              <a:t>灯具气密性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测试</a:t>
            </a:r>
            <a:r>
              <a:rPr sz="2400">
                <a:solidFill>
                  <a:srgbClr val="00A5B2"/>
                </a:solidFill>
                <a:latin typeface="TULFIU+MS-UIGothic"/>
                <a:cs typeface="TULFIU+MS-UIGothic"/>
              </a:rPr>
              <a:t>原理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ECIVHD+QTOOCQ+ArialMT"/>
                <a:cs typeface="ECIVHD+QTOOCQ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TULFIU+MS-UIGothic"/>
                <a:cs typeface="TULFIU+MS-UIGothic"/>
              </a:rPr>
              <a:t>灯具气密性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测试</a:t>
            </a:r>
            <a:r>
              <a:rPr sz="2400">
                <a:solidFill>
                  <a:srgbClr val="00A5B2"/>
                </a:solidFill>
                <a:latin typeface="TULFIU+MS-UIGothic"/>
                <a:cs typeface="TULFIU+MS-UIGothic"/>
              </a:rPr>
              <a:t>案例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ECIVHD+QTOOCQ+ArialMT"/>
                <a:cs typeface="ECIVHD+QTOOCQ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TULFIU+MS-UIGothic"/>
                <a:cs typeface="TULFIU+MS-UIGothic"/>
              </a:rPr>
              <a:t>灯具气密性改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进</a:t>
            </a:r>
            <a:r>
              <a:rPr sz="2400">
                <a:solidFill>
                  <a:srgbClr val="00A5B2"/>
                </a:solidFill>
                <a:latin typeface="TULFIU+MS-UIGothic"/>
                <a:cs typeface="TULFIU+MS-UIGothic"/>
              </a:rPr>
              <a:t>方案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ECIVHD+QTOOCQ+ArialMT"/>
                <a:cs typeface="ECIVHD+QTOOCQ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TULFIU+MS-UIGothic"/>
                <a:cs typeface="TULFIU+MS-UIGothic"/>
              </a:rPr>
              <a:t>灯具气密性与能效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ECIVHD+QTOOCQ+ArialMT"/>
                <a:cs typeface="ECIVHD+QTOOCQ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TULFIU+MS-UIGothic"/>
                <a:cs typeface="TULFIU+MS-UIGothic"/>
              </a:rPr>
              <a:t>灯具气密性未来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A5B2"/>
                </a:solidFill>
                <a:latin typeface="TULFIU+MS-UIGothic"/>
                <a:cs typeface="TULFIU+MS-UIGothic"/>
              </a:rPr>
              <a:t>展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TULFIU+MS-UIGothic"/>
                <a:cs typeface="TULFIU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65E1FF"/>
                </a:solidFill>
                <a:latin typeface="QUFMMN+SUPLED+MicrosoftYaHei-Bold"/>
                <a:cs typeface="QUFMMN+SUPLED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71800" y="1717295"/>
            <a:ext cx="4165699" cy="38739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3"/>
              </a:lnSpc>
              <a:spcBef>
                <a:spcPct val="0"/>
              </a:spcBef>
              <a:spcAft>
                <a:spcPct val="0"/>
              </a:spcAft>
            </a:pPr>
            <a:r>
              <a:rPr sz="12000">
                <a:solidFill>
                  <a:srgbClr val="000000"/>
                </a:solidFill>
                <a:latin typeface="QUFMMN+SUPLED+MicrosoftYaHei-Bold"/>
                <a:cs typeface="QUFMMN+SUPLED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173345" y="3245818"/>
            <a:ext cx="45339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TULFIU+MS-UIGothic"/>
                <a:cs typeface="TULFIU+MS-UIGothic"/>
              </a:rPr>
              <a:t>灯具气密性概述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TULFIU+MS-UIGothic"/>
                <a:cs typeface="TULFIU+MS-UIGothic"/>
              </a:rPr>
              <a:t>灯具气密性的定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15467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灯具气密性是指灯具在正常工作状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下，灯具外壳及各部件之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的密封性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能，能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有效防止外部气体或水分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入灯具内部的能力。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15467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ULFIU+MS-UIGothic"/>
                <a:cs typeface="TULFIU+MS-UIGothic"/>
              </a:rPr>
              <a:t>灯具气密性的好坏直接影响到灯具的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ULFIU+MS-UIGothic"/>
                <a:cs typeface="TULFIU+MS-UIGothic"/>
              </a:rPr>
              <a:t>使用寿命、安全性能、照明效果以及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ULFIU+MS-UIGothic"/>
                <a:cs typeface="TULFIU+MS-UIGothic"/>
              </a:rPr>
              <a:t>能效等方面。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TULFIU+MS-UIGothic"/>
                <a:cs typeface="TULFIU+MS-UIGothic"/>
              </a:rPr>
              <a:t>灯具气密性的重要性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22375" y="1842134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236961"/>
                </a:solidFill>
                <a:latin typeface="TULFIU+MS-UIGothic"/>
                <a:cs typeface="TULFIU+MS-UIGothic"/>
              </a:rPr>
              <a:t>提高灯具的使用寿命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09740" y="1842134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TULFIU+MS-UIGothic"/>
                <a:cs typeface="TULFIU+MS-UIGothic"/>
              </a:rPr>
              <a:t>保障安全性能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22375" y="2402693"/>
            <a:ext cx="506011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6961"/>
                </a:solidFill>
                <a:latin typeface="TULFIU+MS-UIGothic"/>
                <a:cs typeface="TULFIU+MS-UIGothic"/>
              </a:rPr>
              <a:t>良好的气密性能有效防止外部</a:t>
            </a:r>
            <a:r>
              <a:rPr sz="1350">
                <a:solidFill>
                  <a:srgbClr val="236961"/>
                </a:solidFill>
                <a:latin typeface="SimSun"/>
                <a:cs typeface="SimSun"/>
              </a:rPr>
              <a:t>污</a:t>
            </a:r>
            <a:r>
              <a:rPr sz="1350">
                <a:solidFill>
                  <a:srgbClr val="236961"/>
                </a:solidFill>
                <a:latin typeface="TULFIU+MS-UIGothic"/>
                <a:cs typeface="TULFIU+MS-UIGothic"/>
              </a:rPr>
              <a:t>染物和水分</a:t>
            </a:r>
            <a:r>
              <a:rPr sz="1350">
                <a:solidFill>
                  <a:srgbClr val="236961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236961"/>
                </a:solidFill>
                <a:latin typeface="TULFIU+MS-UIGothic"/>
                <a:cs typeface="TULFIU+MS-UIGothic"/>
              </a:rPr>
              <a:t>入灯具内部，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36961"/>
                </a:solidFill>
                <a:latin typeface="TULFIU+MS-UIGothic"/>
                <a:cs typeface="TULFIU+MS-UIGothic"/>
              </a:rPr>
              <a:t>从而延</a:t>
            </a:r>
            <a:r>
              <a:rPr sz="1350">
                <a:solidFill>
                  <a:srgbClr val="236961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236961"/>
                </a:solidFill>
                <a:latin typeface="TULFIU+MS-UIGothic"/>
                <a:cs typeface="TULFIU+MS-UIGothic"/>
              </a:rPr>
              <a:t>灯具的使用寿命。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09740" y="2402693"/>
            <a:ext cx="486295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ULFIU+MS-UIGothic"/>
                <a:cs typeface="TULFIU+MS-UIGothic"/>
              </a:rPr>
              <a:t>由于灯具内部通常含有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TULFIU+MS-UIGothic"/>
                <a:cs typeface="TULFIU+MS-UIGothic"/>
              </a:rPr>
              <a:t>路、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TULFIU+MS-UIGothic"/>
                <a:cs typeface="TULFIU+MS-UIGothic"/>
              </a:rPr>
              <a:t>子元件等易受潮或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污</a:t>
            </a:r>
            <a:r>
              <a:rPr sz="1350">
                <a:solidFill>
                  <a:srgbClr val="FFFFFF"/>
                </a:solidFill>
                <a:latin typeface="TULFIU+MS-UIGothic"/>
                <a:cs typeface="TULFIU+MS-UIGothic"/>
              </a:rPr>
              <a:t>染的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ULFIU+MS-UIGothic"/>
                <a:cs typeface="TULFIU+MS-UIGothic"/>
              </a:rPr>
              <a:t>部件，因此良好的气密性可以有效防止漏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TULFIU+MS-UIGothic"/>
                <a:cs typeface="TULFIU+MS-UIGothic"/>
              </a:rPr>
              <a:t>、短路等安全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隐</a:t>
            </a:r>
            <a:r>
              <a:rPr sz="1350">
                <a:solidFill>
                  <a:srgbClr val="FFFFFF"/>
                </a:solidFill>
                <a:latin typeface="TULFIU+MS-UIGothic"/>
                <a:cs typeface="TULFIU+MS-UIGothic"/>
              </a:rPr>
              <a:t>患。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22375" y="4358004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600">
                <a:solidFill>
                  <a:srgbClr val="FFFFFF"/>
                </a:solidFill>
                <a:latin typeface="TULFIU+MS-UIGothic"/>
                <a:cs typeface="TULFIU+MS-UIGothic"/>
              </a:rPr>
              <a:t>持照明效果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826884" y="4358004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236961"/>
                </a:solidFill>
                <a:latin typeface="TULFIU+MS-UIGothic"/>
                <a:cs typeface="TULFIU+MS-UIGothic"/>
              </a:rPr>
              <a:t>提高能效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222375" y="4919198"/>
            <a:ext cx="486295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ULFIU+MS-UIGothic"/>
                <a:cs typeface="TULFIU+MS-UIGothic"/>
              </a:rPr>
              <a:t>外部气体或水分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TULFIU+MS-UIGothic"/>
                <a:cs typeface="TULFIU+MS-UIGothic"/>
              </a:rPr>
              <a:t>入灯具内部可能影响照明效果，如光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ULFIU+MS-UIGothic"/>
                <a:cs typeface="TULFIU+MS-UIGothic"/>
              </a:rPr>
              <a:t>的均匀度、亮度等，而良好的气密性能确保灯具在正常工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ULFIU+MS-UIGothic"/>
                <a:cs typeface="TULFIU+MS-UIGothic"/>
              </a:rPr>
              <a:t>作状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FFFFF"/>
                </a:solidFill>
                <a:latin typeface="TULFIU+MS-UIGothic"/>
                <a:cs typeface="TULFIU+MS-UIGothic"/>
              </a:rPr>
              <a:t>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FFFFFF"/>
                </a:solidFill>
                <a:latin typeface="TULFIU+MS-UIGothic"/>
                <a:cs typeface="TULFIU+MS-UIGothic"/>
              </a:rPr>
              <a:t>持良好的照明效果。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826884" y="4919198"/>
            <a:ext cx="492918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6961"/>
                </a:solidFill>
                <a:latin typeface="TULFIU+MS-UIGothic"/>
                <a:cs typeface="TULFIU+MS-UIGothic"/>
              </a:rPr>
              <a:t>由于灯具内部的</a:t>
            </a:r>
            <a:r>
              <a:rPr sz="1350">
                <a:solidFill>
                  <a:srgbClr val="236961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236961"/>
                </a:solidFill>
                <a:latin typeface="TULFIU+MS-UIGothic"/>
                <a:cs typeface="TULFIU+MS-UIGothic"/>
              </a:rPr>
              <a:t>子元件等部件在潮湿</a:t>
            </a:r>
            <a:r>
              <a:rPr sz="1350">
                <a:solidFill>
                  <a:srgbClr val="236961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236961"/>
                </a:solidFill>
                <a:latin typeface="TULFIU+MS-UIGothic"/>
                <a:cs typeface="TULFIU+MS-UIGothic"/>
              </a:rPr>
              <a:t>境下容易</a:t>
            </a:r>
            <a:r>
              <a:rPr sz="1350">
                <a:solidFill>
                  <a:srgbClr val="236961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236961"/>
                </a:solidFill>
                <a:latin typeface="TULFIU+MS-UIGothic"/>
                <a:cs typeface="TULFIU+MS-UIGothic"/>
              </a:rPr>
              <a:t>生故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36961"/>
                </a:solidFill>
                <a:latin typeface="TULFIU+MS-UIGothic"/>
                <a:cs typeface="TULFIU+MS-UIGothic"/>
              </a:rPr>
              <a:t>障，因此良好的气密性可以减少</a:t>
            </a:r>
            <a:r>
              <a:rPr sz="1350">
                <a:solidFill>
                  <a:srgbClr val="236961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236961"/>
                </a:solidFill>
                <a:latin typeface="TULFIU+MS-UIGothic"/>
                <a:cs typeface="TULFIU+MS-UIGothic"/>
              </a:rPr>
              <a:t>修和更</a:t>
            </a:r>
            <a:r>
              <a:rPr sz="1350">
                <a:solidFill>
                  <a:srgbClr val="236961"/>
                </a:solidFill>
                <a:latin typeface="SimSun"/>
                <a:cs typeface="SimSun"/>
              </a:rPr>
              <a:t>换</a:t>
            </a:r>
            <a:r>
              <a:rPr sz="1350">
                <a:solidFill>
                  <a:srgbClr val="236961"/>
                </a:solidFill>
                <a:latin typeface="TULFIU+MS-UIGothic"/>
                <a:cs typeface="TULFIU+MS-UIGothic"/>
              </a:rPr>
              <a:t>的</a:t>
            </a:r>
            <a:r>
              <a:rPr sz="1350">
                <a:solidFill>
                  <a:srgbClr val="236961"/>
                </a:solidFill>
                <a:latin typeface="SimSun"/>
                <a:cs typeface="SimSun"/>
              </a:rPr>
              <a:t>频</a:t>
            </a:r>
            <a:r>
              <a:rPr sz="1350">
                <a:solidFill>
                  <a:srgbClr val="236961"/>
                </a:solidFill>
                <a:latin typeface="TULFIU+MS-UIGothic"/>
                <a:cs typeface="TULFIU+MS-UIGothic"/>
              </a:rPr>
              <a:t>率，从而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36961"/>
                </a:solidFill>
                <a:latin typeface="TULFIU+MS-UIGothic"/>
                <a:cs typeface="TULFIU+MS-UIGothic"/>
              </a:rPr>
              <a:t>降低能耗。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TULFIU+MS-UIGothic"/>
                <a:cs typeface="TULFIU+MS-UIGothic"/>
              </a:rPr>
              <a:t>灯具气密性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测试</a:t>
            </a:r>
            <a:r>
              <a:rPr sz="3000">
                <a:solidFill>
                  <a:srgbClr val="00A5B2"/>
                </a:solidFill>
                <a:latin typeface="TULFIU+MS-UIGothic"/>
                <a:cs typeface="TULFIU+MS-UIGothic"/>
              </a:rPr>
              <a:t>的背景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506011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随着人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们对</a:t>
            </a: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灯具性能要求的不断提高，灯具气密性的重要性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了确保灯具的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量和性能符合要求，需要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灯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行气密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3924788"/>
            <a:ext cx="506011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过对</a:t>
            </a: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灯具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行气密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，可以有效地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出灯具的密封性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能是否达到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准要求，从而保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灯具在使用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程中的安全性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和可靠性。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71800" y="2395339"/>
            <a:ext cx="4269841" cy="3970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816"/>
              </a:lnSpc>
              <a:spcBef>
                <a:spcPct val="0"/>
              </a:spcBef>
              <a:spcAft>
                <a:spcPct val="0"/>
              </a:spcAft>
            </a:pPr>
            <a:r>
              <a:rPr sz="12300">
                <a:solidFill>
                  <a:srgbClr val="000000"/>
                </a:solidFill>
                <a:latin typeface="QUFMMN+SUPLED+MicrosoftYaHei-Bold"/>
                <a:cs typeface="QUFMMN+SUPLED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231765" y="2621359"/>
            <a:ext cx="45339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TULFIU+MS-UIGothic"/>
                <a:cs typeface="TULFIU+MS-UIGothic"/>
              </a:rPr>
              <a:t>灯具气密性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31765" y="3389074"/>
            <a:ext cx="18669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TULFIU+MS-UIGothic"/>
                <a:cs typeface="TULFIU+MS-UIGothic"/>
              </a:rPr>
              <a:t>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测试</a:t>
            </a:r>
            <a:r>
              <a:rPr sz="3000">
                <a:solidFill>
                  <a:srgbClr val="00A5B2"/>
                </a:solidFill>
                <a:latin typeface="TULFIU+MS-UIGothic"/>
                <a:cs typeface="TULFIU+MS-UIGothic"/>
              </a:rPr>
              <a:t>原理及方法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UFMMN+SUPLED+MicrosoftYaHei-Bold"/>
                <a:cs typeface="QUFMMN+SUPLE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UFMMN+SUPLED+MicrosoftYaHei-Bold"/>
                <a:cs typeface="QUFMMN+SUPLE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UFMMN+SUPLED+MicrosoftYaHei-Bold"/>
                <a:cs typeface="QUFMMN+SUPLED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压缩</a:t>
            </a:r>
            <a:r>
              <a:rPr sz="2000" spc="25">
                <a:solidFill>
                  <a:srgbClr val="00A5B2"/>
                </a:solidFill>
                <a:latin typeface="TULFIU+MS-UIGothic"/>
                <a:cs typeface="TULFIU+MS-UIGothic"/>
              </a:rPr>
              <a:t>空气法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TULFIU+MS-UIGothic"/>
                <a:cs typeface="TULFIU+MS-UIGothic"/>
              </a:rPr>
              <a:t>真空法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压</a:t>
            </a:r>
            <a:r>
              <a:rPr sz="2000" spc="25">
                <a:solidFill>
                  <a:srgbClr val="00A5B2"/>
                </a:solidFill>
                <a:latin typeface="TULFIU+MS-UIGothic"/>
                <a:cs typeface="TULFIU+MS-UIGothic"/>
              </a:rPr>
              <a:t>力法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过压缩</a:t>
            </a: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空气来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灯具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的气密性，主要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是否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有漏气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象。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利用真空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泵</a:t>
            </a: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来抽取灯具内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的空气，以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灯具的气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密性，看其是否能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保持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一定的真空状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过给</a:t>
            </a: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灯具内部加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，然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灯具内外的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化，以判断灯具的气密性。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测试设备</a:t>
            </a:r>
            <a:r>
              <a:rPr sz="3000">
                <a:solidFill>
                  <a:srgbClr val="00A5B2"/>
                </a:solidFill>
                <a:latin typeface="TULFIU+MS-UIGothic"/>
                <a:cs typeface="TULFIU+MS-UIGothic"/>
              </a:rPr>
              <a:t>与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00A5B2"/>
                </a:solidFill>
                <a:latin typeface="TULFIU+MS-UIGothic"/>
                <a:cs typeface="TULFIU+MS-UIGothic"/>
              </a:rPr>
              <a:t>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压缩</a:t>
            </a:r>
            <a:r>
              <a:rPr sz="2300" spc="23">
                <a:solidFill>
                  <a:srgbClr val="00A5B2"/>
                </a:solidFill>
                <a:latin typeface="TULFIU+MS-UIGothic"/>
                <a:cs typeface="TULFIU+MS-UIGothic"/>
              </a:rPr>
              <a:t>空气机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TULFIU+MS-UIGothic"/>
                <a:cs typeface="TULFIU+MS-UIGothic"/>
              </a:rPr>
              <a:t>真空</a:t>
            </a:r>
            <a:r>
              <a:rPr sz="2300">
                <a:solidFill>
                  <a:srgbClr val="00A5B2"/>
                </a:solidFill>
                <a:latin typeface="SimSun"/>
                <a:cs typeface="SimSun"/>
              </a:rPr>
              <a:t>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压</a:t>
            </a:r>
            <a:r>
              <a:rPr sz="2300" spc="25">
                <a:solidFill>
                  <a:srgbClr val="00A5B2"/>
                </a:solidFill>
                <a:latin typeface="TULFIU+MS-UIGothic"/>
                <a:cs typeface="TULFIU+MS-UIGothic"/>
              </a:rPr>
              <a:t>力表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用于提供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压缩</a:t>
            </a: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空气，以便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压缩</a:t>
            </a: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空气法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用于抽取灯具内的空气，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量灯具内外的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857115" y="4973058"/>
            <a:ext cx="1936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行真空法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526780" y="4973058"/>
            <a:ext cx="27007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化，以便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力法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测试</a:t>
            </a:r>
            <a:r>
              <a:rPr sz="3000">
                <a:solidFill>
                  <a:srgbClr val="00A5B2"/>
                </a:solidFill>
                <a:latin typeface="TULFIU+MS-UIGothic"/>
                <a:cs typeface="TULFIU+MS-UIGothic"/>
              </a:rPr>
              <a:t>程序与步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33780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QUFMMN+SUPLED+MicrosoftYaHei-Bold"/>
                <a:cs typeface="QUFMMN+SUPLE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297554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QUFMMN+SUPLED+MicrosoftYaHei-Bold"/>
                <a:cs typeface="QUFMMN+SUPLE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626100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QUFMMN+SUPLED+MicrosoftYaHei-Bold"/>
                <a:cs typeface="QUFMMN+SUPLED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898130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QUFMMN+SUPLED+MicrosoftYaHei-Bold"/>
                <a:cs typeface="QUFMMN+SUPLED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110469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QUFMMN+SUPLED+MicrosoftYaHei-Bold"/>
                <a:cs typeface="QUFMMN+SUPLED+MicrosoftYaHei-Bold"/>
              </a:rPr>
              <a:t>05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8484" y="2592609"/>
            <a:ext cx="6786651" cy="10052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A5B2"/>
                </a:solidFill>
                <a:latin typeface="QUFMMN+SUPLED+MicrosoftYaHei-Bold"/>
                <a:cs typeface="QUFMMN+SUPLED+MicrosoftYaHei-Bold"/>
              </a:rPr>
              <a:t>1.</a:t>
            </a:r>
            <a:r>
              <a:rPr sz="2000" spc="95">
                <a:solidFill>
                  <a:srgbClr val="00A5B2"/>
                </a:solidFill>
                <a:latin typeface="QUFMMN+SUPLED+MicrosoftYaHei-Bold"/>
                <a:cs typeface="QUFMMN+SUPLED+MicrosoftYaHei-Bold"/>
              </a:rPr>
              <a:t> 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选择</a:t>
            </a:r>
            <a:r>
              <a:rPr sz="2000" spc="25">
                <a:solidFill>
                  <a:srgbClr val="00A5B2"/>
                </a:solidFill>
                <a:latin typeface="TULFIU+MS-UIGothic"/>
                <a:cs typeface="TULFIU+MS-UIGothic"/>
              </a:rPr>
              <a:t>合适的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测</a:t>
            </a:r>
            <a:r>
              <a:rPr sz="2000" spc="2895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000" spc="15">
                <a:solidFill>
                  <a:srgbClr val="00A5B2"/>
                </a:solidFill>
                <a:latin typeface="QUFMMN+SUPLED+MicrosoftYaHei-Bold"/>
                <a:cs typeface="QUFMMN+SUPLED+MicrosoftYaHei-Bold"/>
              </a:rPr>
              <a:t>2.</a:t>
            </a:r>
            <a:r>
              <a:rPr sz="2000" spc="95">
                <a:solidFill>
                  <a:srgbClr val="00A5B2"/>
                </a:solidFill>
                <a:latin typeface="QUFMMN+SUPLED+MicrosoftYaHei-Bold"/>
                <a:cs typeface="QUFMMN+SUPLED+MicrosoftYaHei-Bold"/>
              </a:rPr>
              <a:t> </a:t>
            </a:r>
            <a:r>
              <a:rPr sz="2000" spc="23">
                <a:solidFill>
                  <a:srgbClr val="00A5B2"/>
                </a:solidFill>
                <a:latin typeface="TULFIU+MS-UIGothic"/>
                <a:cs typeface="TULFIU+MS-UIGothic"/>
              </a:rPr>
              <a:t>准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备测试设备</a:t>
            </a:r>
            <a:r>
              <a:rPr sz="2000" spc="2930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000" spc="15">
                <a:solidFill>
                  <a:srgbClr val="00A5B2"/>
                </a:solidFill>
                <a:latin typeface="QUFMMN+SUPLED+MicrosoftYaHei-Bold"/>
                <a:cs typeface="QUFMMN+SUPLED+MicrosoftYaHei-Bold"/>
              </a:rPr>
              <a:t>3.</a:t>
            </a:r>
            <a:r>
              <a:rPr sz="2000" spc="95">
                <a:solidFill>
                  <a:srgbClr val="00A5B2"/>
                </a:solidFill>
                <a:latin typeface="QUFMMN+SUPLED+MicrosoftYaHei-Bold"/>
                <a:cs typeface="QUFMMN+SUPLED+MicrosoftYaHei-Bold"/>
              </a:rPr>
              <a:t> </a:t>
            </a:r>
            <a:r>
              <a:rPr sz="2000" spc="25">
                <a:solidFill>
                  <a:srgbClr val="00A5B2"/>
                </a:solidFill>
                <a:latin typeface="TULFIU+MS-UIGothic"/>
                <a:cs typeface="TULFIU+MS-UIGothic"/>
              </a:rPr>
              <a:t>安装灯具</a:t>
            </a:r>
          </a:p>
          <a:p>
            <a:pPr marL="0" marR="0">
              <a:lnSpc>
                <a:spcPts val="2000"/>
              </a:lnSpc>
              <a:spcBef>
                <a:spcPts val="914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试</a:t>
            </a:r>
            <a:r>
              <a:rPr sz="2000" spc="25">
                <a:solidFill>
                  <a:srgbClr val="00A5B2"/>
                </a:solidFill>
                <a:latin typeface="TULFIU+MS-UIGothic"/>
                <a:cs typeface="TULFIU+MS-UIGothic"/>
              </a:rPr>
              <a:t>方法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413625" y="2592609"/>
            <a:ext cx="1715261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A5B2"/>
                </a:solidFill>
                <a:latin typeface="QUFMMN+SUPLED+MicrosoftYaHei-Bold"/>
                <a:cs typeface="QUFMMN+SUPLED+MicrosoftYaHei-Bold"/>
              </a:rPr>
              <a:t>4.</a:t>
            </a:r>
            <a:r>
              <a:rPr sz="2000" spc="95">
                <a:solidFill>
                  <a:srgbClr val="00A5B2"/>
                </a:solidFill>
                <a:latin typeface="QUFMMN+SUPLED+MicrosoftYaHei-Bold"/>
                <a:cs typeface="QUFMMN+SUPLED+MicrosoftYaHei-Bold"/>
              </a:rPr>
              <a:t> </a:t>
            </a:r>
            <a:r>
              <a:rPr sz="2000" spc="25">
                <a:solidFill>
                  <a:srgbClr val="00A5B2"/>
                </a:solidFill>
                <a:latin typeface="TULFIU+MS-UIGothic"/>
                <a:cs typeface="TULFIU+MS-UIGothic"/>
              </a:rPr>
              <a:t>开始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652000" y="2592609"/>
            <a:ext cx="2229611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A5B2"/>
                </a:solidFill>
                <a:latin typeface="QUFMMN+SUPLED+MicrosoftYaHei-Bold"/>
                <a:cs typeface="QUFMMN+SUPLED+MicrosoftYaHei-Bold"/>
              </a:rPr>
              <a:t>5.</a:t>
            </a:r>
            <a:r>
              <a:rPr sz="2000" spc="95">
                <a:solidFill>
                  <a:srgbClr val="00A5B2"/>
                </a:solidFill>
                <a:latin typeface="QUFMMN+SUPLED+MicrosoftYaHei-Bold"/>
                <a:cs typeface="QUFMMN+SUPLED+MicrosoftYaHei-Bold"/>
              </a:rPr>
              <a:t> </a:t>
            </a:r>
            <a:r>
              <a:rPr sz="2000" spc="25">
                <a:solidFill>
                  <a:srgbClr val="00A5B2"/>
                </a:solidFill>
                <a:latin typeface="TULFIU+MS-UIGothic"/>
                <a:cs typeface="TULFIU+MS-UIGothic"/>
              </a:rPr>
              <a:t>分析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测试结</a:t>
            </a:r>
            <a:r>
              <a:rPr sz="2000">
                <a:solidFill>
                  <a:srgbClr val="00A5B2"/>
                </a:solidFill>
                <a:latin typeface="TULFIU+MS-UIGothic"/>
                <a:cs typeface="TULFIU+MS-UIGothic"/>
              </a:rPr>
              <a:t>果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578484" y="3537438"/>
            <a:ext cx="216884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根据灯具的特点和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要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2858135" y="3537438"/>
            <a:ext cx="210260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方法，准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5145404" y="3537438"/>
            <a:ext cx="4710332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将灯具安装到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测试设备</a:t>
            </a: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上。</a:t>
            </a:r>
            <a:r>
              <a:rPr sz="1350" spc="131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按照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方法的步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骤进</a:t>
            </a: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行</a:t>
            </a:r>
          </a:p>
          <a:p>
            <a:pPr marL="2267584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652000" y="3537438"/>
            <a:ext cx="210260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测试结</a:t>
            </a: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果，分析灯具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578484" y="3846048"/>
            <a:ext cx="419731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求，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合适的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方法。</a:t>
            </a:r>
            <a:r>
              <a:rPr sz="1350" spc="1411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测试设备</a:t>
            </a: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。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9652000" y="3846048"/>
            <a:ext cx="13997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ULFIU+MS-UIGothic"/>
                <a:cs typeface="TULFIU+MS-UIGothic"/>
              </a:rPr>
              <a:t>的气密性情况。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71800" y="2395339"/>
            <a:ext cx="4269841" cy="3970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816"/>
              </a:lnSpc>
              <a:spcBef>
                <a:spcPct val="0"/>
              </a:spcBef>
              <a:spcAft>
                <a:spcPct val="0"/>
              </a:spcAft>
            </a:pPr>
            <a:r>
              <a:rPr sz="12300">
                <a:solidFill>
                  <a:srgbClr val="000000"/>
                </a:solidFill>
                <a:latin typeface="QUFMMN+SUPLED+MicrosoftYaHei-Bold"/>
                <a:cs typeface="QUFMMN+SUPLED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231765" y="2621359"/>
            <a:ext cx="45339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TULFIU+MS-UIGothic"/>
                <a:cs typeface="TULFIU+MS-UIGothic"/>
              </a:rPr>
              <a:t>灯具气密性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31765" y="3389074"/>
            <a:ext cx="18669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TULFIU+MS-UIGothic"/>
                <a:cs typeface="TULFIU+MS-UIGothic"/>
              </a:rPr>
              <a:t>案例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313809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TULFIU+MS-UIGothic"/>
                <a:cs typeface="TULFIU+MS-UIGothic"/>
              </a:rPr>
              <a:t>案例一：</a:t>
            </a:r>
            <a:r>
              <a:rPr sz="3000">
                <a:solidFill>
                  <a:srgbClr val="00A5B2"/>
                </a:solidFill>
                <a:latin typeface="QUFMMN+SUPLED+MicrosoftYaHei-Bold"/>
                <a:cs typeface="QUFMMN+SUPLED+MicrosoftYaHei-Bold"/>
              </a:rPr>
              <a:t>LED</a:t>
            </a:r>
            <a:r>
              <a:rPr sz="3000">
                <a:solidFill>
                  <a:srgbClr val="00A5B2"/>
                </a:solidFill>
                <a:latin typeface="TULFIU+MS-UIGothic"/>
                <a:cs typeface="TULFIU+MS-UIGothic"/>
              </a:rPr>
              <a:t>球泡灯的气密性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测试</a:t>
            </a:r>
            <a:r>
              <a:rPr sz="2300" spc="25">
                <a:solidFill>
                  <a:srgbClr val="00A5B2"/>
                </a:solidFill>
                <a:latin typeface="TULFIU+MS-UIGothic"/>
                <a:cs typeface="TULFIU+MS-UIGothic"/>
              </a:rPr>
              <a:t>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3660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确保</a:t>
            </a:r>
            <a:r>
              <a:rPr sz="1500">
                <a:solidFill>
                  <a:srgbClr val="000000"/>
                </a:solidFill>
                <a:latin typeface="EFCNNR+GMHNIK+MicrosoftYaHei"/>
                <a:cs typeface="EFCNNR+GMHNIK+MicrosoftYaHei"/>
              </a:rPr>
              <a:t>LED</a:t>
            </a: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球泡灯的密封性能达到国家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准，以防止灯具在正常使用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程中出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漏水、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进尘</a:t>
            </a: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测试设备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2881507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气密性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检测设备</a:t>
            </a: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、</a:t>
            </a:r>
            <a:r>
              <a:rPr sz="1500">
                <a:solidFill>
                  <a:srgbClr val="000000"/>
                </a:solidFill>
                <a:latin typeface="EFCNNR+GMHNIK+MicrosoftYaHei"/>
                <a:cs typeface="EFCNNR+GMHNIK+MicrosoftYaHei"/>
              </a:rPr>
              <a:t>LED</a:t>
            </a: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球泡灯。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313809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TULFIU+MS-UIGothic"/>
                <a:cs typeface="TULFIU+MS-UIGothic"/>
              </a:rPr>
              <a:t>案例一：</a:t>
            </a:r>
            <a:r>
              <a:rPr sz="3000">
                <a:solidFill>
                  <a:srgbClr val="00A5B2"/>
                </a:solidFill>
                <a:latin typeface="QUFMMN+SUPLED+MicrosoftYaHei-Bold"/>
                <a:cs typeface="QUFMMN+SUPLED+MicrosoftYaHei-Bold"/>
              </a:rPr>
              <a:t>LED</a:t>
            </a:r>
            <a:r>
              <a:rPr sz="3000">
                <a:solidFill>
                  <a:srgbClr val="00A5B2"/>
                </a:solidFill>
                <a:latin typeface="TULFIU+MS-UIGothic"/>
                <a:cs typeface="TULFIU+MS-UIGothic"/>
              </a:rPr>
              <a:t>球泡灯的气密性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测试</a:t>
            </a:r>
            <a:r>
              <a:rPr sz="1500">
                <a:solidFill>
                  <a:srgbClr val="FFFFFF"/>
                </a:solidFill>
                <a:latin typeface="TULFIU+MS-UIGothic"/>
                <a:cs typeface="TULFIU+MS-UIGothic"/>
              </a:rPr>
              <a:t>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4734662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FCNNR+GMHNIK+MicrosoftYaHei"/>
                <a:cs typeface="EFCNNR+GMHNIK+MicrosoftYaHei"/>
              </a:rPr>
              <a:t>1. </a:t>
            </a:r>
            <a:r>
              <a:rPr sz="1500">
                <a:solidFill>
                  <a:srgbClr val="FFFFFF"/>
                </a:solidFill>
                <a:latin typeface="TULFIU+MS-UIGothic"/>
                <a:cs typeface="TULFIU+MS-UIGothic"/>
              </a:rPr>
              <a:t>将</a:t>
            </a:r>
            <a:r>
              <a:rPr sz="1500">
                <a:solidFill>
                  <a:srgbClr val="FFFFFF"/>
                </a:solidFill>
                <a:latin typeface="EFCNNR+GMHNIK+MicrosoftYaHei"/>
                <a:cs typeface="EFCNNR+GMHNIK+MicrosoftYaHei"/>
              </a:rPr>
              <a:t>LED</a:t>
            </a:r>
            <a:r>
              <a:rPr sz="1500">
                <a:solidFill>
                  <a:srgbClr val="FFFFFF"/>
                </a:solidFill>
                <a:latin typeface="TULFIU+MS-UIGothic"/>
                <a:cs typeface="TULFIU+MS-UIGothic"/>
              </a:rPr>
              <a:t>球泡灯安装在气密性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检测设备</a:t>
            </a:r>
            <a:r>
              <a:rPr sz="1500">
                <a:solidFill>
                  <a:srgbClr val="FFFFFF"/>
                </a:solidFill>
                <a:latin typeface="TULFIU+MS-UIGothic"/>
                <a:cs typeface="TULFIU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夹</a:t>
            </a:r>
            <a:r>
              <a:rPr sz="1500">
                <a:solidFill>
                  <a:srgbClr val="FFFFFF"/>
                </a:solidFill>
                <a:latin typeface="TULFIU+MS-UIGothic"/>
                <a:cs typeface="TULFIU+MS-UIGothic"/>
              </a:rPr>
              <a:t>具上。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4844857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FCNNR+GMHNIK+MicrosoftYaHei"/>
                <a:cs typeface="EFCNNR+GMHNIK+MicrosoftYaHei"/>
              </a:rPr>
              <a:t>2. 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TULFIU+MS-UIGothic"/>
                <a:cs typeface="TULFIU+MS-UIGothic"/>
              </a:rPr>
              <a:t>定气密性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检测设备</a:t>
            </a:r>
            <a:r>
              <a:rPr sz="1500">
                <a:solidFill>
                  <a:srgbClr val="FFFFFF"/>
                </a:solidFill>
                <a:latin typeface="TULFIU+MS-UIGothic"/>
                <a:cs typeface="TULFIU+MS-UIGothic"/>
              </a:rPr>
              <a:t>的参数，如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TULFIU+MS-UIGothic"/>
                <a:cs typeface="TULFIU+MS-UIGothic"/>
              </a:rPr>
              <a:t>力、泄漏量等。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313809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TULFIU+MS-UIGothic"/>
                <a:cs typeface="TULFIU+MS-UIGothic"/>
              </a:rPr>
              <a:t>案例一：</a:t>
            </a:r>
            <a:r>
              <a:rPr sz="3000">
                <a:solidFill>
                  <a:srgbClr val="00A5B2"/>
                </a:solidFill>
                <a:latin typeface="QUFMMN+SUPLED+MicrosoftYaHei-Bold"/>
                <a:cs typeface="QUFMMN+SUPLED+MicrosoftYaHei-Bold"/>
              </a:rPr>
              <a:t>LED</a:t>
            </a:r>
            <a:r>
              <a:rPr sz="3000">
                <a:solidFill>
                  <a:srgbClr val="00A5B2"/>
                </a:solidFill>
                <a:latin typeface="TULFIU+MS-UIGothic"/>
                <a:cs typeface="TULFIU+MS-UIGothic"/>
              </a:rPr>
              <a:t>球泡灯的气密性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3800612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FCNNR+GMHNIK+MicrosoftYaHei"/>
                <a:cs typeface="EFCNNR+GMHNIK+MicrosoftYaHei"/>
              </a:rPr>
              <a:t>3. </a:t>
            </a:r>
            <a:r>
              <a:rPr sz="1350">
                <a:solidFill>
                  <a:srgbClr val="FFFFFF"/>
                </a:solidFill>
                <a:latin typeface="TULFIU+MS-UIGothic"/>
                <a:cs typeface="TULFIU+MS-UIGothic"/>
              </a:rPr>
              <a:t>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动设备</a:t>
            </a:r>
            <a:r>
              <a:rPr sz="1350">
                <a:solidFill>
                  <a:srgbClr val="FFFFFF"/>
                </a:solidFill>
                <a:latin typeface="TULFIU+MS-UIGothic"/>
                <a:cs typeface="TULFIU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TULFIU+MS-UIGothic"/>
                <a:cs typeface="TULFIU+MS-UIGothic"/>
              </a:rPr>
              <a:t>察</a:t>
            </a:r>
            <a:r>
              <a:rPr sz="1350">
                <a:solidFill>
                  <a:srgbClr val="FFFFFF"/>
                </a:solidFill>
                <a:latin typeface="EFCNNR+GMHNIK+MicrosoftYaHei"/>
                <a:cs typeface="EFCNNR+GMHNIK+MicrosoftYaHei"/>
              </a:rPr>
              <a:t>LED</a:t>
            </a:r>
            <a:r>
              <a:rPr sz="1350">
                <a:solidFill>
                  <a:srgbClr val="FFFFFF"/>
                </a:solidFill>
                <a:latin typeface="TULFIU+MS-UIGothic"/>
                <a:cs typeface="TULFIU+MS-UIGothic"/>
              </a:rPr>
              <a:t>球泡灯的气密性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TULFIU+MS-UIGothic"/>
                <a:cs typeface="TULFIU+MS-UIGothic"/>
              </a:rPr>
              <a:t>化。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60294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测试结</a:t>
            </a:r>
            <a:r>
              <a:rPr sz="1350">
                <a:solidFill>
                  <a:srgbClr val="FFFFFF"/>
                </a:solidFill>
                <a:latin typeface="TULFIU+MS-UIGothic"/>
                <a:cs typeface="TULFIU+MS-UIGothic"/>
              </a:rPr>
              <a:t>果：若</a:t>
            </a:r>
            <a:r>
              <a:rPr sz="1350">
                <a:solidFill>
                  <a:srgbClr val="FFFFFF"/>
                </a:solidFill>
                <a:latin typeface="EFCNNR+GMHNIK+MicrosoftYaHei"/>
                <a:cs typeface="EFCNNR+GMHNIK+MicrosoftYaHei"/>
              </a:rPr>
              <a:t>LED</a:t>
            </a:r>
            <a:r>
              <a:rPr sz="1350">
                <a:solidFill>
                  <a:srgbClr val="FFFFFF"/>
                </a:solidFill>
                <a:latin typeface="TULFIU+MS-UIGothic"/>
                <a:cs typeface="TULFIU+MS-UIGothic"/>
              </a:rPr>
              <a:t>球泡灯的气密性符合要求，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则说</a:t>
            </a:r>
            <a:r>
              <a:rPr sz="1350">
                <a:solidFill>
                  <a:srgbClr val="FFFFFF"/>
                </a:solidFill>
                <a:latin typeface="TULFIU+MS-UIGothic"/>
                <a:cs typeface="TULFIU+MS-UIGothic"/>
              </a:rPr>
              <a:t>明其密封性能良好；若不符合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ULFIU+MS-UIGothic"/>
                <a:cs typeface="TULFIU+MS-UIGothic"/>
              </a:rPr>
              <a:t>要求，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TULFIU+MS-UIGothic"/>
                <a:cs typeface="TULFIU+MS-UIGothic"/>
              </a:rPr>
              <a:t>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TULFIU+MS-UIGothic"/>
                <a:cs typeface="TULFIU+MS-UIGothic"/>
              </a:rPr>
              <a:t>灯具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TULFIU+MS-UIGothic"/>
                <a:cs typeface="TULFIU+MS-UIGothic"/>
              </a:rPr>
              <a:t>行改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进设计</a:t>
            </a:r>
            <a:r>
              <a:rPr sz="1350">
                <a:solidFill>
                  <a:srgbClr val="FFFFFF"/>
                </a:solidFill>
                <a:latin typeface="TULFIU+MS-UIGothic"/>
                <a:cs typeface="TULFIU+MS-UIGothic"/>
              </a:rPr>
              <a:t>或采用其他措施来提高其气密性。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038725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TULFIU+MS-UIGothic"/>
                <a:cs typeface="TULFIU+MS-UIGothic"/>
              </a:rPr>
              <a:t>案例二：路灯的气密性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094" y="1627285"/>
            <a:ext cx="6001486" cy="102750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ECIVHD+QTOOCQ+ArialMT"/>
                <a:cs typeface="ECIVHD+QTOOCQ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目的：确保路灯的密封性能达到国家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准，以防止路灯在</a:t>
            </a:r>
          </a:p>
          <a:p>
            <a:pPr marL="203200" marR="0">
              <a:lnSpc>
                <a:spcPts val="1500"/>
              </a:lnSpc>
              <a:spcBef>
                <a:spcPts val="67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正常使用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程中出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漏水、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进尘</a:t>
            </a: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，同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路灯的亮度</a:t>
            </a:r>
          </a:p>
          <a:p>
            <a:pPr marL="2032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ULFIU+MS-UIGothic"/>
                <a:cs typeface="TULFIU+MS-UIGothic"/>
              </a:rPr>
              <a:t>及使用寿命。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038725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TULFIU+MS-UIGothic"/>
                <a:cs typeface="TULFIU+MS-UIGothic"/>
              </a:rPr>
              <a:t>案例二：路灯的气密性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8959" y="1645022"/>
            <a:ext cx="3248471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测试设备</a:t>
            </a:r>
            <a:r>
              <a:rPr sz="1500">
                <a:solidFill>
                  <a:srgbClr val="FFFFFF"/>
                </a:solidFill>
                <a:latin typeface="TULFIU+MS-UIGothic"/>
                <a:cs typeface="TULFIU+MS-UIGothic"/>
              </a:rPr>
              <a:t>：气密性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检测设备</a:t>
            </a:r>
            <a:r>
              <a:rPr sz="1500">
                <a:solidFill>
                  <a:srgbClr val="FFFFFF"/>
                </a:solidFill>
                <a:latin typeface="TULFIU+MS-UIGothic"/>
                <a:cs typeface="TULFIU+MS-UIGothic"/>
              </a:rPr>
              <a:t>、路灯。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12870" y="3377302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测试</a:t>
            </a:r>
            <a:r>
              <a:rPr sz="1500">
                <a:solidFill>
                  <a:srgbClr val="FFFFFF"/>
                </a:solidFill>
                <a:latin typeface="TULFIU+MS-UIGothic"/>
                <a:cs typeface="TULFIU+MS-UIGothic"/>
              </a:rPr>
              <a:t>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89609" y="5109583"/>
            <a:ext cx="4115775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FCNNR+GMHNIK+MicrosoftYaHei"/>
                <a:cs typeface="EFCNNR+GMHNIK+MicrosoftYaHei"/>
              </a:rPr>
              <a:t>1. </a:t>
            </a:r>
            <a:r>
              <a:rPr sz="1500">
                <a:solidFill>
                  <a:srgbClr val="FFFFFF"/>
                </a:solidFill>
                <a:latin typeface="TULFIU+MS-UIGothic"/>
                <a:cs typeface="TULFIU+MS-UIGothic"/>
              </a:rPr>
              <a:t>将路灯安装在气密性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检测设备</a:t>
            </a:r>
            <a:r>
              <a:rPr sz="1500">
                <a:solidFill>
                  <a:srgbClr val="FFFFFF"/>
                </a:solidFill>
                <a:latin typeface="TULFIU+MS-UIGothic"/>
                <a:cs typeface="TULFIU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夹</a:t>
            </a:r>
            <a:r>
              <a:rPr sz="1500">
                <a:solidFill>
                  <a:srgbClr val="FFFFFF"/>
                </a:solidFill>
                <a:latin typeface="TULFIU+MS-UIGothic"/>
                <a:cs typeface="TULFIU+MS-UIGothic"/>
              </a:rPr>
              <a:t>具上。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038725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TULFIU+MS-UIGothic"/>
                <a:cs typeface="TULFIU+MS-UIGothic"/>
              </a:rPr>
              <a:t>案例二：路灯的气密性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40075" y="1577078"/>
            <a:ext cx="4844857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FCNNR+GMHNIK+MicrosoftYaHei"/>
                <a:cs typeface="EFCNNR+GMHNIK+MicrosoftYaHei"/>
              </a:rPr>
              <a:t>2. 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TULFIU+MS-UIGothic"/>
                <a:cs typeface="TULFIU+MS-UIGothic"/>
              </a:rPr>
              <a:t>定气密性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检测设备</a:t>
            </a:r>
            <a:r>
              <a:rPr sz="1500">
                <a:solidFill>
                  <a:srgbClr val="FFFFFF"/>
                </a:solidFill>
                <a:latin typeface="TULFIU+MS-UIGothic"/>
                <a:cs typeface="TULFIU+MS-UIGothic"/>
              </a:rPr>
              <a:t>的参数，如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TULFIU+MS-UIGothic"/>
                <a:cs typeface="TULFIU+MS-UIGothic"/>
              </a:rPr>
              <a:t>力、泄漏量等。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74384" y="3358252"/>
            <a:ext cx="3604016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FCNNR+GMHNIK+MicrosoftYaHei"/>
                <a:cs typeface="EFCNNR+GMHNIK+MicrosoftYaHei"/>
              </a:rPr>
              <a:t>3. </a:t>
            </a:r>
            <a:r>
              <a:rPr sz="1500">
                <a:solidFill>
                  <a:srgbClr val="FFFFFF"/>
                </a:solidFill>
                <a:latin typeface="TULFIU+MS-UIGothic"/>
                <a:cs typeface="TULFIU+MS-UIGothic"/>
              </a:rPr>
              <a:t>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动设备</a:t>
            </a:r>
            <a:r>
              <a:rPr sz="1500">
                <a:solidFill>
                  <a:srgbClr val="FFFFFF"/>
                </a:solidFill>
                <a:latin typeface="TULFIU+MS-UIGothic"/>
                <a:cs typeface="TULFIU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TULFIU+MS-UIGothic"/>
                <a:cs typeface="TULFIU+MS-UIGothic"/>
              </a:rPr>
              <a:t>察路灯的气密性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TULFIU+MS-UIGothic"/>
                <a:cs typeface="TULFIU+MS-UIGothic"/>
              </a:rPr>
              <a:t>化。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140075" y="5140063"/>
            <a:ext cx="64986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测试结</a:t>
            </a:r>
            <a:r>
              <a:rPr sz="1500">
                <a:solidFill>
                  <a:srgbClr val="FFFFFF"/>
                </a:solidFill>
                <a:latin typeface="TULFIU+MS-UIGothic"/>
                <a:cs typeface="TULFIU+MS-UIGothic"/>
              </a:rPr>
              <a:t>果：若路灯的气密性符合要求，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则说</a:t>
            </a:r>
            <a:r>
              <a:rPr sz="1500">
                <a:solidFill>
                  <a:srgbClr val="FFFFFF"/>
                </a:solidFill>
                <a:latin typeface="TULFIU+MS-UIGothic"/>
                <a:cs typeface="TULFIU+MS-UIGothic"/>
              </a:rPr>
              <a:t>明其密封性能良好；若不符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ULFIU+MS-UIGothic"/>
                <a:cs typeface="TULFIU+MS-UIGothic"/>
              </a:rPr>
              <a:t>合要求，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FFF"/>
                </a:solidFill>
                <a:latin typeface="TULFIU+MS-UIGothic"/>
                <a:cs typeface="TULFIU+MS-UIGothic"/>
              </a:rPr>
              <a:t>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TULFIU+MS-UIGothic"/>
                <a:cs typeface="TULFIU+MS-UIGothic"/>
              </a:rPr>
              <a:t>路灯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TULFIU+MS-UIGothic"/>
                <a:cs typeface="TULFIU+MS-UIGothic"/>
              </a:rPr>
              <a:t>行改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进设计</a:t>
            </a:r>
            <a:r>
              <a:rPr sz="1500">
                <a:solidFill>
                  <a:srgbClr val="FFFFFF"/>
                </a:solidFill>
                <a:latin typeface="TULFIU+MS-UIGothic"/>
                <a:cs typeface="TULFIU+MS-UIGothic"/>
              </a:rPr>
              <a:t>或采用其他措施来提高其气密性。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https://d.book118.com/127200063125006045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TULFIU+MS-UIGothic</vt:lpstr>
      <vt:lpstr>SimSun</vt:lpstr>
      <vt:lpstr>ECIVHD+QTOOCQ+ArialMT</vt:lpstr>
      <vt:lpstr>Times New Roman</vt:lpstr>
      <vt:lpstr>QUFMMN+SUPLED+MicrosoftYaHei-Bold</vt:lpstr>
      <vt:lpstr>EFCNNR+GMHNIK+MicrosoftYaHei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2024-09-20T12:54:52.624</cp:lastPrinted>
  <dcterms:created xsi:type="dcterms:W3CDTF">2024-09-20T04:54:52Z</dcterms:created>
  <dcterms:modified xsi:type="dcterms:W3CDTF">2024-09-20T04:54:53Z</dcterms:modified>
</cp:coreProperties>
</file>