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20B57-6BFB-4A4E-AA44-D5CBD6DF6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2C5E-1E47-4CDE-B086-DA56E790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D0765-2F8A-4877-AC87-53F3F0423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FE50D-CAB0-43A7-AC30-E8CF75B7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06EFE-BE23-43CF-9A76-ED3C95D7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6C204-879D-49FD-A45F-212ED6F1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6C6BF-B6F0-4980-A125-8620C888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CF51A-92DE-4027-97BE-9CE6D810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5D4E0-FD00-4679-9AE7-8DF0C18B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3DC65-0404-44A7-832B-91C1B163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B3FD7-207D-4059-AC20-840087F0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200152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428625" y="989648"/>
            <a:ext cx="5276850" cy="3952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" name="图片 101"/>
          <p:cNvPicPr/>
          <p:nvPr/>
        </p:nvPicPr>
        <p:blipFill>
          <a:blip r:embed="rId3"/>
          <a:stretch>
            <a:fillRect/>
          </a:stretch>
        </p:blipFill>
        <p:spPr>
          <a:xfrm>
            <a:off x="6201410" y="1119505"/>
            <a:ext cx="5325745" cy="34531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1123315" y="5227955"/>
            <a:ext cx="10250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木兰花：即玉兰花，木本植物,雌雄同株,花语：高尚的灵魂。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5" y="123190"/>
            <a:ext cx="4752975" cy="615315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280" y="29845"/>
            <a:ext cx="4949825" cy="624649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5523230" y="863600"/>
            <a:ext cx="5144770" cy="2290445"/>
          </a:xfrm>
        </p:spPr>
        <p:txBody>
          <a:bodyPr>
            <a:normAutofit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en-US" alt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cs typeface="+mj-ea"/>
                <a:sym typeface="+mn-ea"/>
              </a:rPr>
              <a:t>9 </a:t>
            </a:r>
            <a:r>
              <a:rPr lang="zh-CN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cs typeface="+mj-ea"/>
                <a:sym typeface="+mn-ea"/>
              </a:rPr>
              <a:t>木兰诗</a:t>
            </a:r>
            <a:endParaRPr lang="zh-CN" sz="4800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7947660" y="3602355"/>
            <a:ext cx="3260725" cy="1655445"/>
          </a:xfrm>
        </p:spPr>
        <p:txBody>
          <a:bodyPr>
            <a:noAutofit/>
          </a:bodyPr>
          <a:lstStyle/>
          <a:p>
            <a:pPr algn="l" fontAlgn="auto">
              <a:lnSpc>
                <a:spcPct val="150000"/>
              </a:lnSpc>
            </a:pPr>
            <a:r>
              <a:rPr lang="en-US" altLang="zh-CN" sz="3600"/>
              <a:t>                                                                  </a:t>
            </a:r>
            <a:r>
              <a:rPr lang="zh-CN" sz="3600"/>
              <a:t>北朝民歌</a:t>
            </a:r>
            <a:endParaRPr lang="zh-CN" sz="3600"/>
          </a:p>
        </p:txBody>
      </p:sp>
      <p:pic>
        <p:nvPicPr>
          <p:cNvPr id="5" name="图片 4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555" y="1358900"/>
            <a:ext cx="4648200" cy="4572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793115"/>
            <a:ext cx="9144000" cy="1282065"/>
          </a:xfrm>
        </p:spPr>
        <p:txBody>
          <a:bodyPr>
            <a:normAutofit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cs typeface="+mj-ea"/>
                <a:sym typeface="+mn-ea"/>
              </a:rPr>
              <a:t>学习目标</a:t>
            </a:r>
            <a:endParaRPr lang="zh-CN" sz="4800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687195" y="2467610"/>
            <a:ext cx="9683750" cy="2986405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120000"/>
              </a:lnSpc>
              <a:spcBef>
                <a:spcPts val="1200"/>
              </a:spcBef>
            </a:pPr>
            <a:r>
              <a:rPr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朗读课文，感受民歌特色，体会人物心情</a:t>
            </a:r>
            <a:r>
              <a:rPr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 eaLnBrk="1" hangingPunct="1">
              <a:lnSpc>
                <a:spcPct val="120000"/>
              </a:lnSpc>
              <a:spcBef>
                <a:spcPts val="1200"/>
              </a:spcBef>
            </a:pPr>
            <a:r>
              <a:rPr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梳理故事，体会详略安排，理解课文主旨</a:t>
            </a:r>
            <a:r>
              <a:rPr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 eaLnBrk="1" hangingPunct="1">
              <a:lnSpc>
                <a:spcPct val="120000"/>
              </a:lnSpc>
              <a:spcBef>
                <a:spcPts val="1200"/>
              </a:spcBef>
            </a:pPr>
            <a:r>
              <a:rPr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3.</a:t>
            </a:r>
            <a:r>
              <a:rPr 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发挥想象，抓住细节，体会人物形象</a:t>
            </a:r>
            <a:r>
              <a:rPr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sz="36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793115"/>
            <a:ext cx="9144000" cy="1282065"/>
          </a:xfrm>
        </p:spPr>
        <p:txBody>
          <a:bodyPr>
            <a:normAutofit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cs typeface="+mj-ea"/>
                <a:sym typeface="+mn-ea"/>
              </a:rPr>
              <a:t>第一课时</a:t>
            </a:r>
            <a:endParaRPr lang="zh-CN" sz="4800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467735" y="2297430"/>
            <a:ext cx="5394325" cy="1412875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120000"/>
              </a:lnSpc>
              <a:spcBef>
                <a:spcPts val="1200"/>
              </a:spcBef>
            </a:pPr>
            <a:r>
              <a:rPr lang="en-US" altLang="zh-CN" sz="3600"/>
              <a:t>     </a:t>
            </a:r>
            <a:r>
              <a:rPr lang="zh-CN" altLang="en-US" sz="3600"/>
              <a:t>初读课文，读准字音</a:t>
            </a:r>
            <a:endParaRPr lang="zh-CN" altLang="en-US" sz="3600"/>
          </a:p>
          <a:p>
            <a:pPr algn="l" eaLnBrk="1" hangingPunct="1">
              <a:lnSpc>
                <a:spcPct val="120000"/>
              </a:lnSpc>
              <a:spcBef>
                <a:spcPts val="1200"/>
              </a:spcBef>
            </a:pPr>
            <a:r>
              <a:rPr lang="zh-CN" altLang="en-US" sz="3600"/>
              <a:t> </a:t>
            </a:r>
            <a:r>
              <a:rPr lang="en-US" altLang="zh-CN" sz="3600"/>
              <a:t>    </a:t>
            </a:r>
            <a:r>
              <a:rPr lang="zh-CN" altLang="en-US" sz="3600"/>
              <a:t>读懂意思，读清故事</a:t>
            </a:r>
            <a:endParaRPr lang="zh-CN" altLang="en-US" sz="36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89075" y="132715"/>
            <a:ext cx="9178925" cy="638175"/>
          </a:xfrm>
        </p:spPr>
        <p:txBody>
          <a:bodyPr>
            <a:normAutofit fontScale="90000"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2800" b="1">
                <a:solidFill>
                  <a:srgbClr val="FF0000"/>
                </a:solidFill>
              </a:rPr>
              <a:t>知识链接</a:t>
            </a:r>
            <a:endParaRPr lang="zh-CN" sz="2800" b="1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85140" y="771525"/>
            <a:ext cx="11415395" cy="4175760"/>
          </a:xfrm>
        </p:spPr>
        <p:txBody>
          <a:bodyPr>
            <a:noAutofit/>
          </a:bodyPr>
          <a:lstStyle/>
          <a:p>
            <a:pPr algn="ctr">
              <a:lnSpc>
                <a:spcPct val="130000"/>
              </a:lnSpc>
              <a:tabLst>
                <a:tab pos="269875"/>
              </a:tabLst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乐府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  <a:tabLst>
                <a:tab pos="269875"/>
              </a:tabLst>
              <a:defRPr/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汉朝的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音乐机关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，负责制定乐谱、采集歌词和训练乐工，专门收集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民歌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，后来把乐府官署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采集、创作的歌词也称“乐府”或“乐府诗”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，是一种音乐性的诗体。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ctr">
              <a:lnSpc>
                <a:spcPct val="130000"/>
              </a:lnSpc>
              <a:tabLst>
                <a:tab pos="269875"/>
              </a:tabLst>
              <a:defRPr/>
            </a:pP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乐府民歌“双璧”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  <a:tabLst>
                <a:tab pos="269875"/>
              </a:tabLst>
              <a:defRPr/>
            </a:pP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木兰诗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与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古诗为焦仲卿妻作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》(《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孔雀东南飞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》)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476885"/>
          </a:xfrm>
        </p:spPr>
        <p:txBody>
          <a:bodyPr>
            <a:normAutofit fontScale="90000"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2800" b="1">
                <a:solidFill>
                  <a:srgbClr val="FF0000"/>
                </a:solidFill>
              </a:rPr>
              <a:t>读准字音</a:t>
            </a:r>
            <a:endParaRPr lang="zh-CN" sz="2800" b="1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25425" y="476885"/>
            <a:ext cx="11690985" cy="6276975"/>
          </a:xfrm>
        </p:spPr>
        <p:txBody>
          <a:bodyPr>
            <a:noAutofit/>
          </a:bodyPr>
          <a:lstStyle/>
          <a:p>
            <a:pPr algn="l" fontAlgn="auto"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唧唧复唧唧，木兰当户织。不闻机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杼（zhù）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声，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唯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闻女叹息。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问女何所思，问女何所忆。女亦无所思，女亦无所忆。昨夜见军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帖（tiě）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可汗（kè hán）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大点兵。军书十二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卷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juàn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，卷卷有爷名。阿爷无大儿，木兰无长兄。愿为市鞍马，从此替爷征。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3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东市买骏马，西市买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鞍鞯（ān</a:t>
            </a:r>
            <a:r>
              <a:rPr 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jiān）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，南市买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辔（pèi）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头，北市买长鞭。旦辞爷娘去，暮宿黄河边。不闻爷娘唤女声，但闻黄河流水鸣溅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溅（jiān）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。旦辞黄河去，暮至黑山头。不闻爷娘唤女声，但闻燕山胡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骑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jì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鸣啾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啾（jiū）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476885"/>
          </a:xfrm>
        </p:spPr>
        <p:txBody>
          <a:bodyPr>
            <a:normAutofit fontScale="90000"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2800" b="1">
                <a:solidFill>
                  <a:srgbClr val="FF0000"/>
                </a:solidFill>
              </a:rPr>
              <a:t>读准字音</a:t>
            </a:r>
            <a:endParaRPr lang="zh-CN" sz="2800" b="1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25425" y="476885"/>
            <a:ext cx="11750675" cy="6276975"/>
          </a:xfrm>
        </p:spPr>
        <p:txBody>
          <a:bodyPr>
            <a:noAutofit/>
          </a:bodyPr>
          <a:lstStyle/>
          <a:p>
            <a:pPr algn="l" fontAlgn="auto"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4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万里赴戎机，关山度若飞。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朔（shuò）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气传金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柝（tuò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），寒光照铁衣。将军百战死，壮士十年归。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5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归来见天子，天子坐明堂。策勋十二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转（zhuǎn）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，赏赐百千强。可汗问所欲，木兰不用尚书郎，愿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驰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千里足，送儿还故乡。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6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爷娘闻女来，出郭相扶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将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jiāng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;阿姊闻妹来，当户理红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妆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;小弟闻姊来，磨刀霍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霍（huò）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向猪羊。开我东阁门，坐我西阁床。脱我战时袍，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著（zhuó）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我旧时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裳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cháng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。当窗理云鬓，对镜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帖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tiē</a:t>
            </a:r>
            <a:r>
              <a:rPr 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花黄。出门看火伴，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火伴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皆惊忙:同行十二年，不知木兰是女郎。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雄兔脚扑朔，雌兔眼迷离;双兔傍地走，安能辨我是雄雌?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476885"/>
          </a:xfrm>
        </p:spPr>
        <p:txBody>
          <a:bodyPr>
            <a:normAutofit fontScale="90000"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2800" b="1">
                <a:solidFill>
                  <a:srgbClr val="FF0000"/>
                </a:solidFill>
              </a:rPr>
              <a:t>读懂意思</a:t>
            </a:r>
            <a:endParaRPr lang="zh-CN" sz="2800" b="1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02565" y="476885"/>
            <a:ext cx="11773535" cy="6381115"/>
          </a:xfrm>
        </p:spPr>
        <p:txBody>
          <a:bodyPr>
            <a:noAutofit/>
          </a:bodyPr>
          <a:lstStyle/>
          <a:p>
            <a:pPr algn="l">
              <a:lnSpc>
                <a:spcPct val="130000"/>
              </a:lnSpc>
              <a:defRPr/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叹息声一声连着一声，木兰对着门织布。（忽然间）听不到织布机发出的声音，只听到木兰声声的叹息。</a:t>
            </a:r>
            <a:endParaRPr lang="zh-CN" altLang="en-US" sz="2800" b="1" smtClean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l">
              <a:lnSpc>
                <a:spcPct val="130000"/>
              </a:lnSpc>
              <a:defRPr/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问女儿在想什么，在思念什么</a:t>
            </a:r>
            <a:r>
              <a:rPr lang="zh-CN" altLang="en-US" sz="28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呢？（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木兰说）我没有想什么，也没有思念什么。昨夜看见军中的文告，知道皇上（正在）大规模地征兵，征兵的名册有很多册，每一册（都）有父亲的名字。父亲没有大儿子，木兰没有兄长，（我）愿意为此去买鞍马，从此替代父亲出征。 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476885"/>
          </a:xfrm>
        </p:spPr>
        <p:txBody>
          <a:bodyPr>
            <a:normAutofit fontScale="90000"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2800" b="1">
                <a:solidFill>
                  <a:srgbClr val="FF0000"/>
                </a:solidFill>
              </a:rPr>
              <a:t>读懂意思</a:t>
            </a:r>
            <a:endParaRPr lang="zh-CN" sz="2800" b="1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25425" y="476885"/>
            <a:ext cx="11750675" cy="6381115"/>
          </a:xfrm>
        </p:spPr>
        <p:txBody>
          <a:bodyPr>
            <a:noAutofit/>
          </a:bodyPr>
          <a:lstStyle/>
          <a:p>
            <a:pPr algn="l">
              <a:lnSpc>
                <a:spcPct val="130000"/>
              </a:lnSpc>
              <a:defRPr/>
            </a:pPr>
            <a:r>
              <a:rPr lang="en-US" altLang="zh-CN" sz="2800" b="1">
                <a:solidFill>
                  <a:prstClr val="black">
                    <a:lumMod val="95000"/>
                    <a:lumOff val="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到各处集市备办鞍马等战具。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（木兰）早晨辞别父母上路，傍晚宿营在黄河边，听不见父母呼唤女儿的声音，只能听到黄河的流水声。（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木兰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）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早晨辞别黄河上路，傍晚到达燕山头，听不见父母呼唤女儿的声音，只能听到燕山胡人的战马</a:t>
            </a:r>
            <a:r>
              <a:rPr lang="zh-CN" altLang="en-US" sz="2800" b="1">
                <a:solidFill>
                  <a:prstClr val="black">
                    <a:lumMod val="95000"/>
                    <a:lumOff val="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的嘶鸣声。</a:t>
            </a:r>
            <a:endParaRPr lang="zh-CN" altLang="en-US" sz="2800" b="1">
              <a:solidFill>
                <a:prstClr val="black">
                  <a:lumMod val="95000"/>
                  <a:lumOff val="5000"/>
                </a:prstClr>
              </a:solidFill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 algn="l">
              <a:lnSpc>
                <a:spcPct val="130000"/>
              </a:lnSpc>
              <a:defRPr/>
            </a:pPr>
            <a:r>
              <a:rPr lang="en-US" altLang="zh-CN" sz="2800" b="1">
                <a:solidFill>
                  <a:prstClr val="black">
                    <a:lumMod val="95000"/>
                    <a:lumOff val="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4</a:t>
            </a:r>
            <a:r>
              <a:rPr lang="zh-CN" altLang="en-US" sz="2800" b="1">
                <a:solidFill>
                  <a:prstClr val="black">
                    <a:lumMod val="95000"/>
                    <a:lumOff val="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木兰不远万里奔赴战场，像飞一样地跨过一道道的关，越过一座座的山。北方的寒气传送着打更的声音，清冷的月光映照着战士们的铁甲战袍。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Arial" pitchFamily="34" charset="0"/>
              </a:rPr>
              <a:t>将士们征战多年，身经百战，有的战死沙场，有的胜利归来。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476885"/>
          </a:xfrm>
        </p:spPr>
        <p:txBody>
          <a:bodyPr>
            <a:normAutofit fontScale="90000"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2800" b="1">
                <a:solidFill>
                  <a:srgbClr val="FF0000"/>
                </a:solidFill>
              </a:rPr>
              <a:t>读懂意思</a:t>
            </a:r>
            <a:endParaRPr lang="zh-CN" sz="2800" b="1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25425" y="476885"/>
            <a:ext cx="11750675" cy="6381115"/>
          </a:xfrm>
        </p:spPr>
        <p:txBody>
          <a:bodyPr>
            <a:noAutofit/>
          </a:bodyPr>
          <a:lstStyle/>
          <a:p>
            <a:pPr algn="l">
              <a:lnSpc>
                <a:spcPct val="130000"/>
              </a:lnSpc>
              <a:defRPr/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5</a:t>
            </a:r>
            <a:r>
              <a:rPr lang="zh-CN" altLang="en-US" sz="2800" b="1">
                <a:solidFill>
                  <a:prstClr val="black">
                    <a:lumMod val="95000"/>
                    <a:lumOff val="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木兰从前线回来拜见天子，天子高坐在举行大典的朝堂上。朝廷为木兰记功很多次，并赏赐了很多财物。问木兰想要什么，木兰表示不愿做尚书郎。希望骑上千里马，快快把自己送回故乡。</a:t>
            </a:r>
            <a:endParaRPr lang="zh-CN" altLang="en-US" sz="2800" b="1">
              <a:solidFill>
                <a:prstClr val="black">
                  <a:lumMod val="95000"/>
                  <a:lumOff val="5000"/>
                </a:prstClr>
              </a:solidFill>
              <a:latin typeface="楷体" panose="02010609060101010101" pitchFamily="49" charset="-122"/>
              <a:ea typeface="楷体" panose="02010609060101010101" pitchFamily="49" charset="-122"/>
              <a:sym typeface="宋体" panose="02010600030101010101" pitchFamily="2" charset="-122"/>
            </a:endParaRPr>
          </a:p>
          <a:p>
            <a:pPr algn="l">
              <a:lnSpc>
                <a:spcPct val="130000"/>
              </a:lnSpc>
              <a:defRPr/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6</a:t>
            </a:r>
            <a:r>
              <a:rPr lang="zh-CN" altLang="en-US" sz="2800" b="1">
                <a:solidFill>
                  <a:prstClr val="black">
                    <a:lumMod val="95000"/>
                    <a:lumOff val="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父母听说女儿回来了，互相搀扶着到外城来迎接木兰；姐姐听说妹妹回来了，对着门户梳妆打扮起来；弟弟听说姐姐回来了，忙着霍霍地磨刀准备杀猪宰羊。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打开每间房子的门，进去看看，坐坐。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脱下我从军时的战袍，穿上我在家时的衣裙，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当着窗户，对着镜子，先理云鬓，再贴花黄。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出门去见同去出征的伙伴，伙伴们都很吃惊：同行多年，竟然不知道木兰是个姑娘。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279400"/>
            <a:ext cx="9144000" cy="476885"/>
          </a:xfrm>
        </p:spPr>
        <p:txBody>
          <a:bodyPr>
            <a:normAutofit fontScale="90000"/>
          </a:bodyPr>
          <a:lstStyle/>
          <a:p>
            <a:pPr marL="0" indent="0" algn="ctr" fontAlgn="auto">
              <a:lnSpc>
                <a:spcPct val="150000"/>
              </a:lnSpc>
            </a:pPr>
            <a:r>
              <a:rPr lang="zh-CN" sz="2800" b="1">
                <a:solidFill>
                  <a:srgbClr val="FF0000"/>
                </a:solidFill>
              </a:rPr>
              <a:t>读懂意思</a:t>
            </a:r>
            <a:endParaRPr lang="zh-CN" sz="2800" b="1">
              <a:solidFill>
                <a:srgbClr val="FF0000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25425" y="1012190"/>
            <a:ext cx="11750675" cy="4331970"/>
          </a:xfrm>
        </p:spPr>
        <p:txBody>
          <a:bodyPr>
            <a:noAutofit/>
          </a:bodyPr>
          <a:lstStyle/>
          <a:p>
            <a:pPr indent="457200">
              <a:lnSpc>
                <a:spcPct val="130000"/>
              </a:lnSpc>
              <a:defRPr/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雄兔两只前脚时时动弹，雌兔两眼常常眯着（所以容易辨认）；（但是让）雄雌两兔一起并排着跑，又怎能辨别哪个是雄兔，哪个是雌兔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呢？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https://d.book118.com/127200152201006053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楷体</vt:lpstr>
      <vt:lpstr>宋体</vt:lpstr>
      <vt:lpstr>Office Theme</vt:lpstr>
      <vt:lpstr>PowerPoint Presentation</vt:lpstr>
      <vt:lpstr>PowerPoint Presentation</vt:lpstr>
      <vt:lpstr>9 木兰诗</vt:lpstr>
      <vt:lpstr>学习目标</vt:lpstr>
      <vt:lpstr>第一课时</vt:lpstr>
      <vt:lpstr>知识链接</vt:lpstr>
      <vt:lpstr>读准字音</vt:lpstr>
      <vt:lpstr>读准字音</vt:lpstr>
      <vt:lpstr>读懂意思</vt:lpstr>
      <vt:lpstr>读懂意思</vt:lpstr>
      <vt:lpstr>读懂意思</vt:lpstr>
      <vt:lpstr>读懂意思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2024-09-28T00:38:27.342</cp:lastPrinted>
  <dcterms:created xsi:type="dcterms:W3CDTF">2024-09-27T16:38:27Z</dcterms:created>
  <dcterms:modified xsi:type="dcterms:W3CDTF">2024-09-27T16:38:29Z</dcterms:modified>
</cp:coreProperties>
</file>