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213563-D241-4128-9B03-82DA4BD07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F3CF14-29E4-47B1-91A8-4094E5CCAF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010C38-5A35-4622-BFAD-919048063C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6EF099-33D5-4DD5-8345-D959A7D666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06E3E1-7907-4354-8A56-1CEA9A7AC7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45E2E6-3BDE-40C4-B717-A54AC5DB8C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ABCFEC-9525-4F48-B0DF-B05B017D24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558BF4-C04F-4749-A066-3A978E0FF1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F38374-7B87-4298-88A8-DFA3C39FB4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E03B23-04EF-4461-868A-830D67265E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7525BE-F88F-4618-9A54-7DDE56E89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0212700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2024-01-26</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商贸企业安全生产风险分级管控和隐患排查治理实用指南技巧培训教材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安全生产风险分级管控概述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隐患排查治理实用指南</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安全生产风险分级管控技巧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隐患排查治理案例分析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安全生产风险分级管控与隐患排查治理实践探讨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安全生产风险分级管控概述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风险分级管控的意义和目的</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通过对商贸企业安全生产风险进行分级管控，可以更加有效地识别、评估和控制各类风险，降低事故发生的概率和损失，保障员工生命安全和企业财产安全。</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意义</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建立健全风险分级管控体系，实现对企业安全生产全面、系统、科学的管理，提高风险防范和应对能力，促进企业可持续发展。</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目的</a:t>
            </a:r>
          </a:p>
        </p:txBody>
      </p:sp>
      <p:pic>
        <p:nvPicPr>
          <p:cNvPr id="30" name="Picture 30"/>
          <p:cNvPicPr>
            <a:picLocks noChangeAspect="1"/>
          </p:cNvPicPr>
          <p:nvPr/>
        </p:nvPicPr>
        <p:blipFill>
          <a:blip r:embed="rId3"/>
          <a:srcRect t="1929" b="1929"/>
          <a:stretch>
            <a:fillRect/>
          </a:stretch>
        </p:blipFill>
        <p:spPr>
          <a:xfrm>
            <a:off x="9048606" y="874695"/>
            <a:ext cx="2745886" cy="2639930"/>
          </a:xfrm>
          <a:prstGeom prst="ellipse">
            <a:avLst/>
          </a:prstGeom>
        </p:spPr>
      </p:pic>
      <p:pic>
        <p:nvPicPr>
          <p:cNvPr id="31" name="Picture 31"/>
          <p:cNvPicPr>
            <a:picLocks noChangeAspect="1"/>
          </p:cNvPicPr>
          <p:nvPr/>
        </p:nvPicPr>
        <p:blipFill>
          <a:blip r:embed="rId4"/>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原则</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坚持预防为主、综合治理的原则，按照风险等级采取相应的管控措施，实现风险的有效控制。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通过风险识别、评估、分级、管控等环节，采用定性和定量相结合的方法，对商贸企业安全生产风险进行全面分析和评估，制定相应的管控措施和应急预案。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750" r="28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风险分级管控的原则和方法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商贸企业安全生产风险特点</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t="644" b="644"/>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人员密集</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商贸企业通常人员密集，一旦发生事故易造成人员伤亡和财产损失。</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管理难度大</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商贸企业安全生产管理涉及多个部门和环节，协调难度大，易出现管理漏洞。</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物品繁多</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商贸企业涉及的商品种类繁多，不同商品的安全风险差异较大。</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环境复杂</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商贸企业的经营场所多样，包括商场、超市、批发市场等，环境复杂多变，安全风险难以预测。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隐患排查治理实用指南</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制定隐患排查计划</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明确排查的目标、范围、时间和责任人。</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开展隐患排查</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按照计划，采用适当的排查方法和技巧，对商贸企业的各个环节进行全面、细致的排查。</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识别隐患</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对排查出的问题进行识别，判断其是否为隐患，并评估其危害程度和紧迫性。</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制定治理措施</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针对识别出的隐患，制定相应的治理措施，明确治理的目标、方法、时间和责任人。</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实施治理措施</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按照制定的治理措施，组织相关人员进行实施，确保治理措施的有效执行。</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验证治理效果</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对治理后的隐患进行验证，确保隐患得到有效消除或控制。</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隐患排查治理的流程和步骤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588" y="1588"/>
            <a:ext cx="3427412" cy="68405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25000"/>
          </a:blip>
          <a:stretch>
            <a:fillRect/>
          </a:stretch>
        </p:blipFill>
        <p:spPr>
          <a:xfrm>
            <a:off x="-800" y="920546"/>
            <a:ext cx="10655071" cy="5937454"/>
          </a:xfrm>
          <a:prstGeom prst="rect">
            <a:avLst/>
          </a:prstGeom>
        </p:spPr>
      </p:pic>
      <p:sp>
        <p:nvSpPr>
          <p:cNvPr id="4" name="Freeform 4"/>
          <p:cNvSpPr/>
          <p:nvPr/>
        </p:nvSpPr>
        <p:spPr>
          <a:xfrm>
            <a:off x="-6350" y="920546"/>
            <a:ext cx="3006451" cy="5923710"/>
          </a:xfrm>
          <a:custGeom>
            <a:rect l="l" t="t" r="r" b="b"/>
            <a:pathLst>
              <a:path w="418" h="836">
                <a:moveTo>
                  <a:pt x="0" y="836"/>
                </a:moveTo>
                <a:cubicBezTo>
                  <a:pt x="231" y="836"/>
                  <a:pt x="418" y="649"/>
                  <a:pt x="418" y="418"/>
                </a:cubicBezTo>
                <a:cubicBezTo>
                  <a:pt x="418" y="187"/>
                  <a:pt x="231" y="0"/>
                  <a:pt x="0" y="0"/>
                </a:cubicBezTo>
                <a:lnTo>
                  <a:pt x="0" y="8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隐患排查的方法和技巧</a:t>
              </a:r>
            </a:p>
          </p:txBody>
        </p:sp>
      </p:grpSp>
      <p:grpSp>
        <p:nvGrpSpPr>
          <p:cNvPr id="27" name="Group 27"/>
          <p:cNvGrpSpPr/>
          <p:nvPr/>
        </p:nvGrpSpPr>
        <p:grpSpPr>
          <a:xfrm>
            <a:off x="3770294" y="1444657"/>
            <a:ext cx="5404223" cy="4447888"/>
            <a:chOff x="3770294" y="1444657"/>
            <a:chExt cx="5404223" cy="4447888"/>
          </a:xfrm>
        </p:grpSpPr>
        <p:sp>
          <p:nvSpPr>
            <p:cNvPr id="28" name="TextBox 28"/>
            <p:cNvSpPr txBox="1"/>
            <p:nvPr/>
          </p:nvSpPr>
          <p:spPr>
            <a:xfrm>
              <a:off x="3770294" y="1444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常规检查法</a:t>
              </a:r>
            </a:p>
          </p:txBody>
        </p:sp>
        <p:sp>
          <p:nvSpPr>
            <p:cNvPr id="29" name="TextBox 29"/>
            <p:cNvSpPr txBox="1"/>
            <p:nvPr/>
          </p:nvSpPr>
          <p:spPr>
            <a:xfrm>
              <a:off x="3770294" y="1857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通过定期或不定期的巡查、检查等方式，发现商贸企业存在的隐患。</a:t>
              </a:r>
            </a:p>
          </p:txBody>
        </p:sp>
        <p:sp>
          <p:nvSpPr>
            <p:cNvPr id="30" name="TextBox 30"/>
            <p:cNvSpPr txBox="1"/>
            <p:nvPr/>
          </p:nvSpPr>
          <p:spPr>
            <a:xfrm>
              <a:off x="3770294" y="3927114"/>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专家诊断法</a:t>
              </a:r>
            </a:p>
          </p:txBody>
        </p:sp>
        <p:sp>
          <p:nvSpPr>
            <p:cNvPr id="31" name="TextBox 31"/>
            <p:cNvSpPr txBox="1"/>
            <p:nvPr/>
          </p:nvSpPr>
          <p:spPr>
            <a:xfrm>
              <a:off x="3770294" y="434028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邀请相关领域的专家对商贸企业进行全面的诊断，发现潜在的隐患。</a:t>
              </a:r>
            </a:p>
          </p:txBody>
        </p:sp>
        <p:sp>
          <p:nvSpPr>
            <p:cNvPr id="32" name="TextBox 32"/>
            <p:cNvSpPr txBox="1"/>
            <p:nvPr/>
          </p:nvSpPr>
          <p:spPr>
            <a:xfrm>
              <a:off x="6747800" y="1444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专项检查法</a:t>
              </a:r>
            </a:p>
          </p:txBody>
        </p:sp>
        <p:sp>
          <p:nvSpPr>
            <p:cNvPr id="33" name="TextBox 33"/>
            <p:cNvSpPr txBox="1"/>
            <p:nvPr/>
          </p:nvSpPr>
          <p:spPr>
            <a:xfrm>
              <a:off x="6747800" y="1857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针对某一特定环节或设备进行的深入、细致的检查。</a:t>
              </a:r>
            </a:p>
          </p:txBody>
        </p:sp>
        <p:sp>
          <p:nvSpPr>
            <p:cNvPr id="34" name="TextBox 34"/>
            <p:cNvSpPr txBox="1"/>
            <p:nvPr/>
          </p:nvSpPr>
          <p:spPr>
            <a:xfrm>
              <a:off x="6747800" y="3927114"/>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节假日检查法</a:t>
              </a:r>
            </a:p>
          </p:txBody>
        </p:sp>
        <p:sp>
          <p:nvSpPr>
            <p:cNvPr id="35" name="TextBox 35"/>
            <p:cNvSpPr txBox="1"/>
            <p:nvPr/>
          </p:nvSpPr>
          <p:spPr>
            <a:xfrm>
              <a:off x="6747800" y="434028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在节假日前后，对商贸企业进行全面的检查，确保节假日期间的安全生产。</a:t>
              </a:r>
            </a:p>
          </p:txBody>
        </p:sp>
      </p:grpSp>
      <p:grpSp>
        <p:nvGrpSpPr>
          <p:cNvPr id="36" name="Group 36"/>
          <p:cNvGrpSpPr/>
          <p:nvPr/>
        </p:nvGrpSpPr>
        <p:grpSpPr>
          <a:xfrm>
            <a:off x="9370372" y="2906557"/>
            <a:ext cx="2426717" cy="1965431"/>
            <a:chOff x="9370372" y="2906557"/>
            <a:chExt cx="2426717" cy="1965431"/>
          </a:xfrm>
        </p:grpSpPr>
        <p:sp>
          <p:nvSpPr>
            <p:cNvPr id="37" name="TextBox 37"/>
            <p:cNvSpPr txBox="1"/>
            <p:nvPr/>
          </p:nvSpPr>
          <p:spPr>
            <a:xfrm>
              <a:off x="9370372" y="29065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季节性检查法</a:t>
              </a:r>
            </a:p>
          </p:txBody>
        </p:sp>
        <p:sp>
          <p:nvSpPr>
            <p:cNvPr id="38" name="TextBox 38"/>
            <p:cNvSpPr txBox="1"/>
            <p:nvPr/>
          </p:nvSpPr>
          <p:spPr>
            <a:xfrm>
              <a:off x="9449849" y="33197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根据不同季节的特点，对商贸企业进行相应的季节性检查。</a:t>
              </a:r>
            </a:p>
          </p:txBody>
        </p:sp>
      </p:grpSp>
      <p:sp>
        <p:nvSpPr>
          <p:cNvPr id="39" name="Freeform 39"/>
          <p:cNvSpPr/>
          <p:nvPr/>
        </p:nvSpPr>
        <p:spPr>
          <a:xfrm>
            <a:off x="539110" y="3194381"/>
            <a:ext cx="1389784" cy="1389784"/>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隐患治理的措施和要求</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加强员工培训和教育</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提高员工的安全意识和技能水平，确保员工能够正确应对各种安全隐患。</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制定详细的治理方案</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针对不同类型的隐患，制定详细的治理方案，包括治理的目标、方法、时间和责任人等。</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立即采取措施消除隐患</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对于发现的重大隐患，必须立即采取措施进行消除，确保安全生产。</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建立完善的应急预案</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针对可能发生的突发事件，建立完善的应急预案，确保在紧急情况下能够迅速、有效地应对。</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持续改进和优化治理措施</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根据实际情况和治理效果，持续改进和优化治理措施，提高隐患治理的效率和效果。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安全生产风险分级管控技巧</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风险识别与评估技巧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建立健全风险识别机制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通过定期巡查、员工报告、事故分析等方式，及时发现潜在的安全生产风险。</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制定科学的风险评估标准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根据行业特点和企业实际情况，制定针对性的风险评估标准，确保评估结果客观准确。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采用先进的风险评估工具</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运用现代科技手段，如大数据分析、人工智能等，提高风险评估的效率和准确性。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强化风险管控责任制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明确各级管理人员和员工在风险管控中的职责，形成全员参与的风险管控格局。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合理划分风险等级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根据风险评估结果，将风险划分为不同等级，明确各级风险的管控优先级。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制定针对性管控措施</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针对不同等级的风险，制定相应的管控措施，如技术控制、管理控制、应急控制等。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风险分级与管控措施制定技巧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https://d.book118.com/128002127006006037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2024-09-16T15:39:08.571</cp:lastPrinted>
  <dcterms:created xsi:type="dcterms:W3CDTF">2024-09-16T07:39:08Z</dcterms:created>
  <dcterms:modified xsi:type="dcterms:W3CDTF">2024-09-16T07:39:10Z</dcterms:modified>
</cp:coreProperties>
</file>