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9144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24048-993C-43BD-B045-854A784BC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CB157-92B1-441A-883A-ABD381B07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76B3C-F12F-41DB-AE8E-B2A47D9AD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4A9B4-342F-43A4-8F4F-C2C80D751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C1A71-6CEF-47A8-98B1-2A1A72EFF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7E9E0-A4F0-4007-9AC5-5974BEEE6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3ADB65-6A8F-4C0A-A4C4-73035202A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DD8EC-517B-48B2-9E5A-3B4A99EDE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15020-1518-49BB-9DAC-4A61F1B17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CC920-2DE4-437F-AF25-75D871D0F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C0262-A360-4915-A1D4-28E43C43B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 preserve="1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28650" y="1825625"/>
            <a:ext cx="3886200" cy="20986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29150" y="1825625"/>
            <a:ext cx="3886200" cy="20986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28650" y="4076700"/>
            <a:ext cx="3886200" cy="21002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4076700"/>
            <a:ext cx="3886200" cy="21002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000" b="1" i="0" u="none" kern="1200" baseline="0">
          <a:solidFill>
            <a:schemeClr val="tx2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000" b="1" i="0" u="none" kern="1200" baseline="0">
          <a:solidFill>
            <a:schemeClr val="tx2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000" b="1" i="0" u="none" kern="1200" baseline="0">
          <a:solidFill>
            <a:schemeClr val="tx2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000" b="1" i="0" u="none" kern="1200" baseline="0">
          <a:solidFill>
            <a:schemeClr val="tx2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000" b="1" i="0" u="none" kern="1200" baseline="0">
          <a:solidFill>
            <a:schemeClr val="tx2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000" b="1" i="0" u="none" kern="1200" baseline="0">
          <a:solidFill>
            <a:schemeClr val="tx2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000" b="1" i="0" u="none" kern="1200" baseline="0">
          <a:solidFill>
            <a:schemeClr val="tx2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000" b="1" i="0" u="none" kern="1200" baseline="0">
          <a:solidFill>
            <a:schemeClr val="tx2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audio" Target="NULL" /><Relationship Id="rId5" Type="http://schemas.microsoft.com/office/2007/relationships/media" Target="file:///C:\Documents%20and%20Settings\Administrator\&#26700;&#38754;\&#20844;&#24320;&#35838;\&#27700;&#27986;&#20256;.mp3" TargetMode="External" /><Relationship Id="rId6" Type="http://schemas.openxmlformats.org/officeDocument/2006/relationships/audio" Target="../media/audio111.wav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&#26410;&#21629;&#21517;1jll2.wav" /><Relationship Id="rId3" Type="http://schemas.openxmlformats.org/officeDocument/2006/relationships/image" Target="../media/image6.jpeg" /><Relationship Id="rId4" Type="http://schemas.openxmlformats.org/officeDocument/2006/relationships/audio" Target="../media/audio323.wav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audio" Target="../media/audio424.wav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&#26410;&#21629;&#21517;1jll2.wav" /><Relationship Id="rId3" Type="http://schemas.openxmlformats.org/officeDocument/2006/relationships/audio" Target="../media/&#25250;&#31572;&#40723;&#22768;5.wav" /><Relationship Id="rId4" Type="http://schemas.openxmlformats.org/officeDocument/2006/relationships/audio" Target="../media/&#26410;&#21629;&#21517;16.wav" /><Relationship Id="rId5" Type="http://schemas.openxmlformats.org/officeDocument/2006/relationships/image" Target="../media/image6.jpeg" /><Relationship Id="rId6" Type="http://schemas.openxmlformats.org/officeDocument/2006/relationships/audio" Target="../media/audio323.wav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audio" Target="../media/audio323.wav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&#25250;&#31572;&#40723;&#22768;5.wav" /><Relationship Id="rId3" Type="http://schemas.openxmlformats.org/officeDocument/2006/relationships/image" Target="../media/image6.jpeg" /><Relationship Id="rId4" Type="http://schemas.openxmlformats.org/officeDocument/2006/relationships/audio" Target="../media/audio323.wav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audio" Target="../media/audio323.wav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0402207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820" name="图片 34819" descr="8686413_l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5887" y="-65087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4821" name="文本框 34820"/>
          <p:cNvSpPr txBox="1"/>
          <p:nvPr/>
        </p:nvSpPr>
        <p:spPr>
          <a:xfrm>
            <a:off x="684213" y="333375"/>
            <a:ext cx="3348037" cy="1006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0">
                <a:solidFill>
                  <a:schemeClr val="tx1"/>
                </a:solidFill>
                <a:latin typeface="Arial" pitchFamily="34" charset="0"/>
                <a:ea typeface="楷体_GB2312" pitchFamily="49" charset="-122"/>
              </a:rPr>
              <a:t>名著导读</a:t>
            </a:r>
            <a:endParaRPr lang="zh-CN" altLang="en-US" sz="6000">
              <a:solidFill>
                <a:schemeClr val="tx1"/>
              </a:solidFill>
              <a:latin typeface="Arial" pitchFamily="34" charset="0"/>
              <a:ea typeface="楷体_GB2312" pitchFamily="49" charset="-122"/>
            </a:endParaRPr>
          </a:p>
        </p:txBody>
      </p:sp>
      <p:pic>
        <p:nvPicPr>
          <p:cNvPr id="34823" name="水浒传.mp3">
            <a:hlinkClick action="ppaction://media"/>
          </p:cNvPr>
          <p:cNvPicPr>
            <a:picLocks noRot="1" noChangeAspect="1"/>
          </p:cNvPicPr>
          <p:nvPr>
            <p:ph idx="4294967295"/>
            <a:audioFile r:link="rId4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468313" y="6165850"/>
            <a:ext cx="358775" cy="358775"/>
          </a:xfrm>
          <a:prstGeom prst="rect">
            <a:avLst/>
          </a:prstGeom>
        </p:spPr>
      </p:pic>
      <p:sp>
        <p:nvSpPr>
          <p:cNvPr id="34824" name="TextBox 34823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94158" fill="hold"/>
                                        <p:tgtEl>
                                          <p:spTgt spid="348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823"/>
                </p:tgtEl>
              </p:cMediaNode>
            </p:audio>
          </p:childTnLst>
        </p:cTn>
      </p:par>
    </p:tnLst>
    <p:bldLst>
      <p:bldP spid="3482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138" name="文本框 91137"/>
          <p:cNvSpPr txBox="1"/>
          <p:nvPr/>
        </p:nvSpPr>
        <p:spPr>
          <a:xfrm>
            <a:off x="228600" y="304800"/>
            <a:ext cx="8534400" cy="68389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作者</a:t>
            </a:r>
            <a:r>
              <a:rPr lang="en-US" altLang="zh-CN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: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施耐庵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（</a:t>
            </a:r>
            <a:r>
              <a:rPr lang="en-US" altLang="zh-CN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1296~1370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？）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元末明初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小说家，原籍东都，一说钱塘。曾中进士，做过官，与当道不合，弃官回家，从事著述。与刘青田为同门师兄弟，青田先生曾仕胡元，施耐庵以为耻，致书诮之，友谊遂绝。施耐庵博通古今，才气横溢，举凡群经诸子，词章诗歌，天文、地理、医卜、星相，一切技术无不精通。洪武初，隐于江阴，设馆授徒，从学者甚众。每为人卜决疑难，当验如响；邻近有病者，自往诊视，药之无不愈，群诧为神。自言青田刘伯温长于为政而拙于军旅，中驷材耳。若余不仕则已，仕必文为宰辅，武致将帅，握兵十万定天下，如一棋一局而已。尝取梁山泊故事，著成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水浒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一百二十回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，文笔精工，状物肖妙，坊贾喜而刻之，风行遐迩。贾因而致富。此书后展转流入禁中，太祖见而恶之，曰：“此倡乱之书。是人胸中定有逆谋。不除之必贻大患。”密令疆吏捕之。兵至日，耐庵先已遁去，莫知所终。</a:t>
            </a:r>
            <a:r>
              <a:rPr lang="en-US" altLang="zh-CN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  </a:t>
            </a:r>
            <a:br>
              <a:rPr lang="en-US" altLang="zh-CN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</a:br>
            <a:br>
              <a:rPr lang="en-US" altLang="zh-CN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</a:br>
            <a:endParaRPr lang="en-US" altLang="zh-CN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62" name="文本框 92161"/>
          <p:cNvSpPr txBox="1"/>
          <p:nvPr/>
        </p:nvSpPr>
        <p:spPr>
          <a:xfrm>
            <a:off x="457200" y="304800"/>
            <a:ext cx="8153400" cy="62436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  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整体把握：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水浒传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也称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水浒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、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忠义水浒传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。它的作者，明人说法不一，有说施耐庵和他的学生罗贯中合作，现在大都认为是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施耐庵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所作。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它是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我国文学史上第一部描写农民起义全过程的长篇小说，是中国小说史上英雄传奇类长篇小说的开山之作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.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并非一人一时之作，而是在民间口头传说、艺人讲说演唱的基础上，由文人加工编撰而成。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  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全书前半部写“</a:t>
            </a:r>
            <a:r>
              <a:rPr lang="zh-CN" altLang="en-US" sz="2600" u="sng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官逼民反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”，好汉林冲、鲁智深等一个个被“逼上梁山”，在宋江上山后，写了几场反土豪、打官军的战争；</a:t>
            </a:r>
            <a:endParaRPr lang="zh-CN" altLang="en-US" sz="2600">
              <a:solidFill>
                <a:srgbClr val="FF0066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后半部写宋江被招安，攻辽，打方腊，最后以悲剧结局。</a:t>
            </a:r>
            <a:b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</a:br>
            <a:b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</a:b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6" name="文本框 93185"/>
          <p:cNvSpPr txBox="1"/>
          <p:nvPr/>
        </p:nvSpPr>
        <p:spPr>
          <a:xfrm>
            <a:off x="990600" y="914400"/>
            <a:ext cx="6781800" cy="3937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水浒之人物</a:t>
            </a:r>
            <a:r>
              <a:rPr lang="en-US" altLang="zh-CN" sz="3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:</a:t>
            </a:r>
            <a:r>
              <a:rPr lang="zh-CN" altLang="en-US" sz="3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一百零八将指小说</a:t>
            </a:r>
            <a:r>
              <a:rPr lang="en-US" altLang="zh-CN" sz="3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3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水浒传</a:t>
            </a:r>
            <a:r>
              <a:rPr lang="en-US" altLang="zh-CN" sz="3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3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中梁山泊上的一百零八头领，由</a:t>
            </a:r>
            <a:r>
              <a:rPr lang="zh-CN" altLang="en-US" sz="3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天罡星</a:t>
            </a:r>
            <a:r>
              <a:rPr lang="zh-CN" altLang="en-US" sz="3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三十六员和</a:t>
            </a:r>
            <a:r>
              <a:rPr lang="zh-CN" altLang="en-US" sz="3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地煞星</a:t>
            </a:r>
            <a:r>
              <a:rPr lang="zh-CN" altLang="en-US" sz="3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七十二员组成。这一百零八人性格各异，各有所长，结局不同，是我国文学史上的经典人物群像</a:t>
            </a:r>
            <a:endParaRPr lang="zh-CN" altLang="en-US" sz="3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10" name="文本框 94209"/>
          <p:cNvSpPr txBox="1"/>
          <p:nvPr/>
        </p:nvSpPr>
        <p:spPr>
          <a:xfrm>
            <a:off x="304800" y="228600"/>
            <a:ext cx="8610600" cy="4108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001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天魁星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及时雨宋江</a:t>
            </a:r>
            <a:endParaRPr lang="zh-CN" altLang="en-US" sz="2400">
              <a:solidFill>
                <a:srgbClr val="FF0066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　 宋江，字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公明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，面黑身矮，忠义双全， 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 天罡三十六星常替落魄江湖的好汉排忧解难，人唤“及时雨”。原为山东郓城县押司，刀笔敢欺萧相国，声名不让孟尝君。晁盖等智取生辰纲，被官府缉拿，幸得宋江事先告知。晁盖派刘唐送金子和书信给宋江，被宋江小妾阎婆惜发现，趁机要胁，宋江怒杀阎婆惜，逃往沧州。后在浔阳楼酒醉题反诗，被迫上梁山。晁盖死后，宋江做了梁山泊首领。为了忠义之名，推行只反贪官，不反皇帝的招安路线。征方腊后被封为楚州安抚使，最后被奸臣用毒酒毒死。 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94211" name="文本框 94210"/>
          <p:cNvSpPr txBox="1"/>
          <p:nvPr/>
        </p:nvSpPr>
        <p:spPr>
          <a:xfrm>
            <a:off x="381000" y="4343400"/>
            <a:ext cx="8458200" cy="1187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人物性格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: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谦虚谨慎任人唯才，忠孝思想根深蒂固，想封妻荫子，讲究孝道，仗义疏财，扶危济困 ，忠义  有一定的组织才能和军事指挥才能 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94212" name="文本框 94211"/>
          <p:cNvSpPr txBox="1"/>
          <p:nvPr/>
        </p:nvSpPr>
        <p:spPr>
          <a:xfrm>
            <a:off x="381000" y="5486400"/>
            <a:ext cx="8305800" cy="1187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人物故事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:    1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私放晁天王</a:t>
            </a:r>
            <a:r>
              <a:rPr lang="en-US" altLang="zh-CN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怒杀阎婆惜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浔阳楼题反诗    </a:t>
            </a:r>
            <a:r>
              <a:rPr lang="en-US" altLang="zh-CN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4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三打祝家庄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5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大破连环马</a:t>
            </a:r>
            <a:r>
              <a:rPr lang="en-US" altLang="zh-CN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6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夜打曾头市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7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义释双枪将        </a:t>
            </a:r>
            <a:r>
              <a:rPr lang="en-US" altLang="zh-CN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8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奉诏破大辽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9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大战乌龙岭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234" name="文本框 95233"/>
          <p:cNvSpPr txBox="1"/>
          <p:nvPr/>
        </p:nvSpPr>
        <p:spPr>
          <a:xfrm>
            <a:off x="533400" y="762000"/>
            <a:ext cx="8077200" cy="42592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002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天罡星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玉麒麟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卢俊义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　　北京大名府的富豪，仪表不凡，绰号“玉麒麟 ”，一身好武艺，棍棒天下无双，河北三绝。由于名气很大，被宋江看中。吴用装扮成算命先生将他骗到梁山，卢俊义不愿落草。回到北京，妻子贾氏却与管家李固私通。卢俊义被诬陷私通贼人，下了死牢。梁山好汉三打大名府，救出卢俊义。在曾头市活捉史文恭，为晁盖报仇。征方腊后被封为庐州安抚使，后被奸臣用水银毒伤，不能骑马，乘船时册立不牢，落水而死。 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258" name="文本框 96257"/>
          <p:cNvSpPr txBox="1"/>
          <p:nvPr/>
        </p:nvSpPr>
        <p:spPr>
          <a:xfrm>
            <a:off x="685800" y="381000"/>
            <a:ext cx="8077200" cy="4576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003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天机星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智多星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吴用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　　原是村里教书先生，道号“加亮先生”。平生机巧聪明，曾读万卷经书，胸中藏战将，腹内隐雄兵。吴用为晁盖献计，智取生辰纲。三打祝家庄时，吴用献连环计破敌。大破连环马时，吴用派时迁盗甲骗徐宁上了梁山。宋江闹华州时，吴用又出计借用宿太尉金铃吊挂，救出了史进、鲁智深。一生屡出奇谋，屡建战功。开始时跟从晁盖，后成为宋江心腹。征方腊后被封为武胜军承宣使。宋江遇害后，他在宋江坟前自缢。 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96259" name="文本框 96258"/>
          <p:cNvSpPr txBox="1"/>
          <p:nvPr/>
        </p:nvSpPr>
        <p:spPr>
          <a:xfrm>
            <a:off x="685800" y="5105400"/>
            <a:ext cx="7924800" cy="1373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人物故事及性格</a:t>
            </a: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: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吴用（智多星）：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智取生辰纲</a:t>
            </a:r>
            <a:r>
              <a:rPr lang="zh-CN" altLang="en-US" sz="2400">
                <a:solidFill>
                  <a:srgbClr val="FF0066"/>
                </a:solidFill>
                <a:latin typeface="Arial" pitchFamily="34" charset="0"/>
              </a:rPr>
              <a:t>、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智取大明府、智取文安县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。                    足智多谋、神机妙算。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282" name="文本框 97281"/>
          <p:cNvSpPr txBox="1"/>
          <p:nvPr/>
        </p:nvSpPr>
        <p:spPr>
          <a:xfrm>
            <a:off x="381000" y="304800"/>
            <a:ext cx="8458200" cy="42592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006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天雄星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豹子头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林冲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　　原是东京八十万禁军枪棒教头。豹头环眼，枪法绝伦。他的妻子被高俅之子高衙内调戏，自己也因误入白虎节堂被高俅陷害。在发配沧州时，幸亏鲁智深在野猪林搭救而逃过一劫。在沧州牢城看守天王堂草料场时，又遭高俅心腹陆谦放火暗算。林冲格杀陆谦，雪夜上梁山。晁盖等劫了生辰纲上梁山后，王伦不容这些英雄，林冲火并王伦，把晁盖推上了梁山泊首领之位。征方腊后，林冲中风，留在杭州六和寺养病，由武松照顾，半年后病故。 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97283" name="文本框 97282"/>
          <p:cNvSpPr txBox="1"/>
          <p:nvPr/>
        </p:nvSpPr>
        <p:spPr>
          <a:xfrm>
            <a:off x="533400" y="4724400"/>
            <a:ext cx="8001000" cy="1282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人物故事及性格</a:t>
            </a:r>
            <a:r>
              <a:rPr lang="en-US" altLang="zh-CN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: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误闯白虎堂、风雪山神庙、火烧草料场、雪夜上梁山。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武艺高强、勇而有谋，但为人安分守己、循规蹈矩、被逼上梁山。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306" name="文本框 98305"/>
          <p:cNvSpPr txBox="1"/>
          <p:nvPr/>
        </p:nvSpPr>
        <p:spPr>
          <a:xfrm>
            <a:off x="762000" y="1219200"/>
            <a:ext cx="7848600" cy="32956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009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天英星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小李广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花荣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　　花荣，梁山泊英雄中排行第九，马军八虎骑兼先锋使第一员。原是清风寨副知寨，一双俊目，齿白唇红，眉飞入鬓，细腰宽膀的美将军。使一杆银枪，神臂善射，百步穿杨。与宋江是知己，为救宋江大闹清风寨，投奔梁山。宋江遇害后，在宋江坟前自缢而死。 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330" name="文本框 99329"/>
          <p:cNvSpPr txBox="1"/>
          <p:nvPr/>
        </p:nvSpPr>
        <p:spPr>
          <a:xfrm>
            <a:off x="685800" y="304800"/>
            <a:ext cx="7924800" cy="30686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013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天孤星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花和尚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鲁智深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　　鲁智深，梁山泊第十三位好汉，十员步军头领第一名。鲁智深原名鲁达，小种经略府提辖，见郑屠欺侮金翠莲父女，三拳打死了“镇关西”。逃到五台山削发为僧，改名鲁智深。曾倒拔垂杨柳，大闹桃花村，火烧瓦罐寺，单打二龙山。一生锄强扶弱，善终坐化于大刹。加赠义烈照暨禅师。 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99331" name="文本框 99330"/>
          <p:cNvSpPr txBox="1"/>
          <p:nvPr/>
        </p:nvSpPr>
        <p:spPr>
          <a:xfrm>
            <a:off x="685800" y="3733800"/>
            <a:ext cx="7696200" cy="2076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人物故事及性格</a:t>
            </a:r>
            <a:r>
              <a:rPr lang="en-US" altLang="zh-CN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: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鲁提辖拳打镇关西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花和尚大闹五台山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花和尚大闹桃花村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4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花和尚倒拔垂杨柳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5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鲁智深大闹野猪林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6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单打二龙山</a:t>
            </a:r>
            <a:r>
              <a:rPr lang="en-US" altLang="zh-CN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7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鲁智深浙江坐化有勇有谋，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粗中有细，疾恶如仇，杀富济贫，坚定勇敢，鲁莽直率。 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354" name="文本框 100353"/>
          <p:cNvSpPr txBox="1"/>
          <p:nvPr/>
        </p:nvSpPr>
        <p:spPr>
          <a:xfrm>
            <a:off x="533400" y="381000"/>
            <a:ext cx="7696200" cy="32956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014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天伤星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行者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武松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　　清河县人。在景阳冈上醉打老虎而名震天下，做了阳谷县步兵都头。后来怒杀西门庆、潘金莲，为兄长武大郎报仇。曾醉打蒋门神，大闹飞云浦，血溅鸳鸯楼，夜走蜈蚣岭。征方腊时被天师包道乙砍去一臂。后来在杭州六和寺出家，被封为清忠祖师，活到了八十岁。 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0355" name="文本框 100354"/>
          <p:cNvSpPr txBox="1"/>
          <p:nvPr/>
        </p:nvSpPr>
        <p:spPr>
          <a:xfrm>
            <a:off x="685800" y="3810000"/>
            <a:ext cx="7696200" cy="22272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人物故事及性格</a:t>
            </a: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: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血刃潘金莲、斗杀西门庆、醉打蒋门神、大闹飞云浦、血溅鸳鸯楼、除恶蜈蚣岭。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崇尚忠义、勇而有谋、有仇必复、有恩必报，（不足：滥杀无辜）是下层英雄好汉中最富有血性和传奇色彩的人物。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378" name="文本框 101377"/>
          <p:cNvSpPr txBox="1"/>
          <p:nvPr/>
        </p:nvSpPr>
        <p:spPr>
          <a:xfrm>
            <a:off x="838200" y="304800"/>
            <a:ext cx="7696200" cy="32956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017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天暗星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青面兽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杨志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　　杨志，北宋抗辽名将杨业之后，三代将门。他中过武举，官封制使，想建功立业，重振祖上威名，无奈命运弄人，先失花石纲，沦落东京街头卖祖传宝刀，后来又失生辰纲，在梁山好汉中排名第十七位，梁山军马里做马军八虎骑兼先锋使，排行第三。征方腊时病故于丹徒。 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1379" name="文本框 101378"/>
          <p:cNvSpPr txBox="1"/>
          <p:nvPr/>
        </p:nvSpPr>
        <p:spPr>
          <a:xfrm>
            <a:off x="685800" y="3962400"/>
            <a:ext cx="769620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人物故事及性格：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杨志卖刀、智取生辰纲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。    精明能干、粗暴蛮横。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2" name="文本框 102401"/>
          <p:cNvSpPr txBox="1"/>
          <p:nvPr/>
        </p:nvSpPr>
        <p:spPr>
          <a:xfrm>
            <a:off x="685800" y="304800"/>
            <a:ext cx="7924800" cy="32956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022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天杀星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黑旋风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李逵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　　李逵，沂水县百丈村人氏，长相黝黑粗鲁，小名“铁牛”，嗜杀如命，嫉恶如仇，江湖人称“黑旋风”，排梁山英雄第二十二位，是梁山步军第五位头领。下山接老母时曾力杀四虎。一生追随宋江。最后宋江怕自己死后，李逵造反，毁了他忠义之名，于是让李逵喝了毒酒而死。 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2403" name="文本框 102402"/>
          <p:cNvSpPr txBox="1"/>
          <p:nvPr/>
        </p:nvSpPr>
        <p:spPr>
          <a:xfrm>
            <a:off x="685800" y="3733800"/>
            <a:ext cx="7772400" cy="22272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人物故事及性格</a:t>
            </a: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: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真假李逵、中州劫法场 黑旋风斗浪里白条  沂岭杀四虎  打死殷天锡   臂劈罗真人   探穴救柴进  无夜闹东京  李逵寿张乔坐衙  李逵梦闹天池  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嫉恶如仇、俠肝义胆、脾气火爆、头脑简单、直爽率真。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426" name="文本框 103425"/>
          <p:cNvSpPr txBox="1"/>
          <p:nvPr/>
        </p:nvSpPr>
        <p:spPr>
          <a:xfrm>
            <a:off x="533400" y="533400"/>
            <a:ext cx="7924800" cy="5648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058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地微星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矮脚虎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王英 　　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王英原是车夫，身材五短，好色成性，杀人劫财后到清风山做强盗，捉得宋江后，佩服宋江的为人而归顺了宋江。梁山专掌三军内采事马军头领，是梁山第五十八条好汉。征讨方腊时被“魔君”郑彪所杀。 　　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059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地慧星</a:t>
            </a:r>
            <a:r>
              <a:rPr lang="zh-CN" altLang="en-US" sz="26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一丈青</a:t>
            </a: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扈三娘 　　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6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扈三娘原是扈家庄千金，青春貌美，使两口日月双刀，更有用绳套的绝技。宋江攻打祝家庄时，扈三娘首战便捉了“矮脚虎”王英。后被林冲活捉。被宋江认作妹妹，嫁给了王英。掌梁山三军内采事，是梁山第五十九条好汉。征讨方腊时被“郑魔君”郑彪所杀。 </a:t>
            </a:r>
            <a:endParaRPr lang="zh-CN" altLang="en-US" sz="26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450" name="文本框 104449"/>
          <p:cNvSpPr txBox="1"/>
          <p:nvPr/>
        </p:nvSpPr>
        <p:spPr>
          <a:xfrm>
            <a:off x="304800" y="533400"/>
            <a:ext cx="8153400" cy="62865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101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地阴星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母大虫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顾大嫂 　　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 顾大嫂是梁山第二位女英雄，眉粗眼大，胖面肥腰。原来在登州城东门外开酒店。顾大嫂上梁山后与丈夫孙新开梁山东山酒店，重操旧业，是梁山第一百零一条好汉。受招安后，顾大嫂被封为东源县君。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103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地壮星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母夜叉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孙二娘 　　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 孙二娘，是张青的妻子，在孟州道十字坡与张青开酒店卖人肉，专干杀人夺货的勾当。武松被发配到孟州路过十字坡，险些遭到孙二娘的毒手。后来上了梁山，主持梁山西山酒店，迎来送往，打探消息，是梁山第一百零三条好汉。征讨方腊时在清溪县中飞刀而亡。 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advClick="0" advTm="10000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74" name="文本框 105473"/>
          <p:cNvSpPr txBox="1"/>
          <p:nvPr/>
        </p:nvSpPr>
        <p:spPr>
          <a:xfrm>
            <a:off x="838200" y="457200"/>
            <a:ext cx="41910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Arial" pitchFamily="34" charset="0"/>
              </a:rPr>
              <a:t>相关练习题</a:t>
            </a:r>
            <a:r>
              <a:rPr lang="en-US" altLang="zh-CN" sz="2800">
                <a:solidFill>
                  <a:schemeClr val="tx1"/>
                </a:solidFill>
                <a:latin typeface="Arial" pitchFamily="34" charset="0"/>
              </a:rPr>
              <a:t>:</a:t>
            </a:r>
            <a:endParaRPr lang="en-US" altLang="zh-CN" sz="2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05475" name="文本框 105474"/>
          <p:cNvSpPr txBox="1"/>
          <p:nvPr/>
        </p:nvSpPr>
        <p:spPr>
          <a:xfrm>
            <a:off x="609600" y="1066800"/>
            <a:ext cx="7772400" cy="1187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在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水浒传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中，绰号为“智多星”的人是        ，也被称为”赛诸葛”。他与一伙好汉在“黄冈泥上巧施功”，干的一件大事是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5476" name="文本框 105475"/>
          <p:cNvSpPr txBox="1"/>
          <p:nvPr/>
        </p:nvSpPr>
        <p:spPr>
          <a:xfrm>
            <a:off x="609600" y="2286000"/>
            <a:ext cx="7415213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水浒传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中冒充李逵拦路打劫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后被李逵一刀打翻在地的人是         。 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5477" name="文本框 105476"/>
          <p:cNvSpPr txBox="1"/>
          <p:nvPr/>
        </p:nvSpPr>
        <p:spPr>
          <a:xfrm>
            <a:off x="609600" y="3276600"/>
            <a:ext cx="7704138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水浒传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中三位女将是谁 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?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她们的绰号是什么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?</a:t>
            </a:r>
            <a:endParaRPr lang="en-US" altLang="zh-CN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endParaRPr lang="en-US" altLang="zh-CN" sz="2400">
              <a:solidFill>
                <a:srgbClr val="FF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5478" name="文本框 105477"/>
          <p:cNvSpPr txBox="1"/>
          <p:nvPr/>
        </p:nvSpPr>
        <p:spPr>
          <a:xfrm>
            <a:off x="227013" y="4343400"/>
            <a:ext cx="8916987" cy="8223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请用简练的语言说出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水浒传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中英雄好汉们性格上的共同特征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?</a:t>
            </a:r>
            <a:endParaRPr lang="en-US" altLang="zh-CN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endParaRPr lang="en-US" altLang="zh-CN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5479" name="矩形 105478"/>
          <p:cNvSpPr/>
          <p:nvPr/>
        </p:nvSpPr>
        <p:spPr>
          <a:xfrm>
            <a:off x="6324600" y="1143000"/>
            <a:ext cx="769938" cy="304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吴用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5480" name="矩形 105479"/>
          <p:cNvSpPr/>
          <p:nvPr/>
        </p:nvSpPr>
        <p:spPr>
          <a:xfrm>
            <a:off x="2971800" y="1905000"/>
            <a:ext cx="3467100" cy="301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智取生辰纲（花石纲）。 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5481" name="矩形 105480"/>
          <p:cNvSpPr/>
          <p:nvPr/>
        </p:nvSpPr>
        <p:spPr>
          <a:xfrm>
            <a:off x="2286000" y="2743200"/>
            <a:ext cx="533400" cy="301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李鬼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5482" name="矩形 105481"/>
          <p:cNvSpPr/>
          <p:nvPr/>
        </p:nvSpPr>
        <p:spPr>
          <a:xfrm>
            <a:off x="838200" y="3810000"/>
            <a:ext cx="6453188" cy="304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①扈三娘、一丈青②孙二娘、母夜叉③顾大嫂、母大虫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5483" name="矩形 105482"/>
          <p:cNvSpPr/>
          <p:nvPr/>
        </p:nvSpPr>
        <p:spPr>
          <a:xfrm>
            <a:off x="1295400" y="4953000"/>
            <a:ext cx="5489575" cy="301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爱打抱不平，重友情，讲义气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5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5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498" name="文本框 106497"/>
          <p:cNvSpPr txBox="1"/>
          <p:nvPr/>
        </p:nvSpPr>
        <p:spPr>
          <a:xfrm>
            <a:off x="762000" y="609600"/>
            <a:ext cx="7239000" cy="1373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“花和尚倒拔垂杨柳，豹子头误入白虎堂”是名著</a:t>
            </a: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水浒传</a:t>
            </a: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中的一个回目，其中”豹子头”指的是       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zh-CN" altLang="en-US" sz="2800">
              <a:solidFill>
                <a:srgbClr val="FF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6499" name="文本框 106498"/>
          <p:cNvSpPr txBox="1"/>
          <p:nvPr/>
        </p:nvSpPr>
        <p:spPr>
          <a:xfrm>
            <a:off x="914400" y="1981200"/>
            <a:ext cx="6804025" cy="1373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“醉打</a:t>
            </a:r>
            <a:r>
              <a:rPr lang="zh-CN" altLang="en-US" sz="2800" u="sng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蒋门神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”、“大闹飞云浦”、“血溅鸳鸯楼”等情节说的是这部名著中另一位英雄人物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   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的故事。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6500" name="文本框 106499"/>
          <p:cNvSpPr txBox="1"/>
          <p:nvPr/>
        </p:nvSpPr>
        <p:spPr>
          <a:xfrm>
            <a:off x="1219200" y="3657600"/>
            <a:ext cx="7324725" cy="1373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“风雪山神庙”是哪部书的情节？涉及到哪两个人物，性格怎样？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endParaRPr lang="zh-CN" altLang="en-US" sz="2800">
              <a:solidFill>
                <a:srgbClr val="FF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6501" name="文本框 106500"/>
          <p:cNvSpPr txBox="1"/>
          <p:nvPr/>
        </p:nvSpPr>
        <p:spPr>
          <a:xfrm>
            <a:off x="1447800" y="5334000"/>
            <a:ext cx="619125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请写出</a:t>
            </a: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水浒传</a:t>
            </a:r>
            <a:r>
              <a:rPr lang="en-US" altLang="zh-CN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中最典型的反面人物</a:t>
            </a:r>
            <a:r>
              <a:rPr lang="zh-CN" altLang="en-US" sz="28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lang="zh-CN" altLang="en-US" sz="28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。 </a:t>
            </a:r>
            <a:endParaRPr lang="zh-CN" altLang="en-US" sz="28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6502" name="矩形 106501"/>
          <p:cNvSpPr/>
          <p:nvPr/>
        </p:nvSpPr>
        <p:spPr>
          <a:xfrm>
            <a:off x="2743200" y="1524000"/>
            <a:ext cx="698500" cy="301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林冲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6503" name="矩形 106502"/>
          <p:cNvSpPr/>
          <p:nvPr/>
        </p:nvSpPr>
        <p:spPr>
          <a:xfrm>
            <a:off x="1981200" y="3048000"/>
            <a:ext cx="523875" cy="301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武松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6504" name="矩形 106503"/>
          <p:cNvSpPr/>
          <p:nvPr/>
        </p:nvSpPr>
        <p:spPr>
          <a:xfrm>
            <a:off x="1752600" y="4800600"/>
            <a:ext cx="5057775" cy="304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林冲：逆来顺受；陆骞：阴险狡诈出卖朋友。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6505" name="矩形 106504"/>
          <p:cNvSpPr/>
          <p:nvPr/>
        </p:nvSpPr>
        <p:spPr>
          <a:xfrm>
            <a:off x="2209800" y="5943600"/>
            <a:ext cx="523875" cy="301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高俅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522" name="文本框 107521"/>
          <p:cNvSpPr txBox="1"/>
          <p:nvPr/>
        </p:nvSpPr>
        <p:spPr>
          <a:xfrm>
            <a:off x="457200" y="228600"/>
            <a:ext cx="8305800" cy="6481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补全回目：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①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、史大郎夜走华阴县，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拳打镇关西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②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、梁山泊       落草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汴京城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卖刀。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水浒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中身怀绝技的三位英雄：善盗的是鼓上蚤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、善射的是小李广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、善行的是神行太保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武松在血溅鸳鸯楼，杀死西门庆等人后，在墙上写下了哪八个字？“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                           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”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“万卷经书曾读过，平生机巧心灵，六韬三略究来精。胸中藏战将，腹内隐雄兵。谋略敢欺诸葛亮，陈平岂敌才能。略施小计鬼神惊。”这首诗赞美的是哪位好汉，他有怎样的性格特点？写出与他有关的情节（四个即可）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</a:t>
            </a:r>
            <a:endParaRPr lang="zh-CN" altLang="en-US" sz="2400">
              <a:solidFill>
                <a:srgbClr val="FF0066"/>
              </a:solidFill>
              <a:latin typeface="楷体_GB2312" pitchFamily="49" charset="-122"/>
              <a:ea typeface="楷体_GB2312" pitchFamily="49" charset="-122"/>
            </a:endParaRPr>
          </a:p>
          <a:p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水浒传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中 “大闹野猪林”涉及到哪两个重要人物，他们的性格怎样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?</a:t>
            </a:r>
            <a:endParaRPr lang="en-US" altLang="zh-CN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en-US" altLang="zh-CN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endParaRPr lang="en-US" altLang="zh-CN" sz="2400">
              <a:solidFill>
                <a:srgbClr val="FF0066"/>
              </a:solidFill>
              <a:latin typeface="楷体_GB2312" pitchFamily="49" charset="-122"/>
              <a:ea typeface="楷体_GB2312" pitchFamily="49" charset="-122"/>
            </a:endParaRPr>
          </a:p>
          <a:p>
            <a:endParaRPr lang="en-US" altLang="zh-CN" sz="2400">
              <a:solidFill>
                <a:srgbClr val="FF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7523" name="矩形 107522"/>
          <p:cNvSpPr/>
          <p:nvPr/>
        </p:nvSpPr>
        <p:spPr>
          <a:xfrm>
            <a:off x="5257800" y="304800"/>
            <a:ext cx="863600" cy="304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鲁提辖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7524" name="矩形 107523"/>
          <p:cNvSpPr/>
          <p:nvPr/>
        </p:nvSpPr>
        <p:spPr>
          <a:xfrm>
            <a:off x="1676400" y="685800"/>
            <a:ext cx="768350" cy="228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林冲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7525" name="矩形 107524"/>
          <p:cNvSpPr/>
          <p:nvPr/>
        </p:nvSpPr>
        <p:spPr>
          <a:xfrm>
            <a:off x="4495800" y="685800"/>
            <a:ext cx="576263" cy="301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杨志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7526" name="矩形 107525"/>
          <p:cNvSpPr/>
          <p:nvPr/>
        </p:nvSpPr>
        <p:spPr>
          <a:xfrm>
            <a:off x="7391400" y="1219200"/>
            <a:ext cx="768350" cy="301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时迁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7527" name="矩形 107526"/>
          <p:cNvSpPr/>
          <p:nvPr/>
        </p:nvSpPr>
        <p:spPr>
          <a:xfrm>
            <a:off x="2971800" y="1600200"/>
            <a:ext cx="576263" cy="301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花荣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7528" name="矩形 107527"/>
          <p:cNvSpPr/>
          <p:nvPr/>
        </p:nvSpPr>
        <p:spPr>
          <a:xfrm>
            <a:off x="6934200" y="1676400"/>
            <a:ext cx="576263" cy="301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戴宗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7529" name="矩形 107528"/>
          <p:cNvSpPr/>
          <p:nvPr/>
        </p:nvSpPr>
        <p:spPr>
          <a:xfrm>
            <a:off x="2590800" y="2667000"/>
            <a:ext cx="3454400" cy="301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杀人者，打虎武松也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7530" name="矩形 107529"/>
          <p:cNvSpPr/>
          <p:nvPr/>
        </p:nvSpPr>
        <p:spPr>
          <a:xfrm>
            <a:off x="533400" y="4572000"/>
            <a:ext cx="8154988" cy="304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吴用，沉着、冷静、足智多谋；智取生辰纲、智取大明府、智取文安县、排九宫八卦阵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7531" name="矩形 107530"/>
          <p:cNvSpPr/>
          <p:nvPr/>
        </p:nvSpPr>
        <p:spPr>
          <a:xfrm>
            <a:off x="1143000" y="5943600"/>
            <a:ext cx="7389813" cy="381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鲁智深：性格粗犷，敢作敢当为朋友两肋插刀；林冲：逆来顺受，武艺高强。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75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7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75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7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7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7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7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7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6" name="文本框 108545"/>
          <p:cNvSpPr txBox="1"/>
          <p:nvPr/>
        </p:nvSpPr>
        <p:spPr>
          <a:xfrm>
            <a:off x="381000" y="228600"/>
            <a:ext cx="8610600" cy="6299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我们所熟知的打虎英雄是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水浒传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中的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，他在该书中有许多脍炙人口的事迹，如手刃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，斗杀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，为兄报仇。在快活林里醉打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绰号豹子头的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，原为东京八十万禁军教头，后被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设计误入白虎节堂，刺配沧州，后雪夜上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“自幼曾攻经史，长成亦有权谋。恰如猛虎卧丘</a:t>
            </a:r>
            <a:r>
              <a:rPr lang="en-US" altLang="zh-CN" sz="2400">
                <a:solidFill>
                  <a:schemeClr val="tx1"/>
                </a:solidFill>
                <a:latin typeface="Arial" pitchFamily="34" charset="0"/>
                <a:ea typeface="楷体_GB2312" pitchFamily="49" charset="-122"/>
              </a:rPr>
              <a:t>……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他时若遂凌云志，敢笑黄巢不丈夫” 这是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在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写的反诗。 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水浒传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中从最初占据水泊梁山到梁山好汉聚齐一百零八位直至被朝廷招安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梁山寨主先后共有三位，他们是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、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、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水浒传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中坚决反对招安的将领：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、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；主张招安的将领：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    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填人名，补足歇后语。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（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）（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）上梁山</a:t>
            </a:r>
            <a:r>
              <a:rPr lang="en-US" altLang="zh-CN" sz="2400">
                <a:solidFill>
                  <a:schemeClr val="tx1"/>
                </a:solidFill>
                <a:latin typeface="Arial" pitchFamily="34" charset="0"/>
                <a:ea typeface="楷体_GB2312" pitchFamily="49" charset="-122"/>
              </a:rPr>
              <a:t>——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官逼民反（</a:t>
            </a:r>
            <a:r>
              <a:rPr lang="en-US" altLang="zh-CN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）（</a:t>
            </a:r>
            <a:r>
              <a:rPr lang="zh-CN" altLang="en-US" sz="2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）打宋江</a:t>
            </a:r>
            <a:r>
              <a:rPr lang="en-US" altLang="zh-CN" sz="2400">
                <a:solidFill>
                  <a:schemeClr val="tx1"/>
                </a:solidFill>
                <a:latin typeface="Arial" pitchFamily="34" charset="0"/>
                <a:ea typeface="楷体_GB2312" pitchFamily="49" charset="-122"/>
              </a:rPr>
              <a:t>——</a:t>
            </a:r>
            <a:r>
              <a:rPr lang="zh-CN" altLang="en-US" sz="24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过后赔礼 </a:t>
            </a:r>
            <a:endParaRPr lang="zh-CN" altLang="en-US" sz="240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8547" name="矩形 108546"/>
          <p:cNvSpPr/>
          <p:nvPr/>
        </p:nvSpPr>
        <p:spPr>
          <a:xfrm>
            <a:off x="6248400" y="381000"/>
            <a:ext cx="500063" cy="293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武松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48" name="矩形 108547"/>
          <p:cNvSpPr/>
          <p:nvPr/>
        </p:nvSpPr>
        <p:spPr>
          <a:xfrm>
            <a:off x="5181600" y="685800"/>
            <a:ext cx="1001713" cy="293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潘金莲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49" name="矩形 108548"/>
          <p:cNvSpPr/>
          <p:nvPr/>
        </p:nvSpPr>
        <p:spPr>
          <a:xfrm>
            <a:off x="914400" y="990600"/>
            <a:ext cx="1001713" cy="293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西门庆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50" name="矩形 108549"/>
          <p:cNvSpPr/>
          <p:nvPr/>
        </p:nvSpPr>
        <p:spPr>
          <a:xfrm>
            <a:off x="6248400" y="1066800"/>
            <a:ext cx="1100138" cy="293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蒋门神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51" name="矩形 108550"/>
          <p:cNvSpPr/>
          <p:nvPr/>
        </p:nvSpPr>
        <p:spPr>
          <a:xfrm>
            <a:off x="2514600" y="1600200"/>
            <a:ext cx="500063" cy="293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林冲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52" name="矩形 108551"/>
          <p:cNvSpPr/>
          <p:nvPr/>
        </p:nvSpPr>
        <p:spPr>
          <a:xfrm>
            <a:off x="6019800" y="1981200"/>
            <a:ext cx="701675" cy="2190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梁山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53" name="矩形 108552"/>
          <p:cNvSpPr/>
          <p:nvPr/>
        </p:nvSpPr>
        <p:spPr>
          <a:xfrm>
            <a:off x="4572000" y="2895600"/>
            <a:ext cx="600075" cy="293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宋江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54" name="矩形 108553"/>
          <p:cNvSpPr/>
          <p:nvPr/>
        </p:nvSpPr>
        <p:spPr>
          <a:xfrm>
            <a:off x="5791200" y="2895600"/>
            <a:ext cx="1001713" cy="293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浔阳楼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55" name="矩形 108554"/>
          <p:cNvSpPr/>
          <p:nvPr/>
        </p:nvSpPr>
        <p:spPr>
          <a:xfrm>
            <a:off x="1066800" y="4191000"/>
            <a:ext cx="701675" cy="293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王伦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56" name="矩形 108555"/>
          <p:cNvSpPr/>
          <p:nvPr/>
        </p:nvSpPr>
        <p:spPr>
          <a:xfrm>
            <a:off x="2209800" y="4191000"/>
            <a:ext cx="801688" cy="2222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晁盖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57" name="矩形 108556"/>
          <p:cNvSpPr/>
          <p:nvPr/>
        </p:nvSpPr>
        <p:spPr>
          <a:xfrm>
            <a:off x="3581400" y="4191000"/>
            <a:ext cx="801688" cy="293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宋江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58" name="矩形 108557"/>
          <p:cNvSpPr/>
          <p:nvPr/>
        </p:nvSpPr>
        <p:spPr>
          <a:xfrm>
            <a:off x="7467600" y="5791200"/>
            <a:ext cx="801688" cy="2190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李逵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59" name="矩形 108558"/>
          <p:cNvSpPr/>
          <p:nvPr/>
        </p:nvSpPr>
        <p:spPr>
          <a:xfrm>
            <a:off x="5410200" y="4724400"/>
            <a:ext cx="600075" cy="293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武松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60" name="矩形 108559"/>
          <p:cNvSpPr/>
          <p:nvPr/>
        </p:nvSpPr>
        <p:spPr>
          <a:xfrm>
            <a:off x="2057400" y="5029200"/>
            <a:ext cx="1701800" cy="293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宋江、吴用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61" name="矩形 108560"/>
          <p:cNvSpPr/>
          <p:nvPr/>
        </p:nvSpPr>
        <p:spPr>
          <a:xfrm>
            <a:off x="1905000" y="5791200"/>
            <a:ext cx="900113" cy="293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宋江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62" name="矩形 108561"/>
          <p:cNvSpPr/>
          <p:nvPr/>
        </p:nvSpPr>
        <p:spPr>
          <a:xfrm>
            <a:off x="6553200" y="4724400"/>
            <a:ext cx="701675" cy="3667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李逵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63" name="矩形 108562"/>
          <p:cNvSpPr/>
          <p:nvPr/>
        </p:nvSpPr>
        <p:spPr>
          <a:xfrm>
            <a:off x="8001000" y="1524000"/>
            <a:ext cx="801688" cy="3667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高俅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85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85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8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8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85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85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8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8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8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8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8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8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8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8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8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8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570" name="图片 109569" descr="0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" y="476250"/>
            <a:ext cx="7848600" cy="431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9571" name="图片 109570" descr="hua"/>
          <p:cNvPicPr>
            <a:picLocks noChangeAspect="1"/>
          </p:cNvPicPr>
          <p:nvPr/>
        </p:nvPicPr>
        <p:blipFill>
          <a:blip r:embed="rId3">
            <a:lum bright="-17999" contrast="42000"/>
          </a:blip>
          <a:stretch>
            <a:fillRect/>
          </a:stretch>
        </p:blipFill>
        <p:spPr>
          <a:xfrm>
            <a:off x="3779838" y="188913"/>
            <a:ext cx="720725" cy="55562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09572" name="表格 109571"/>
          <p:cNvGraphicFramePr>
            <a:graphicFrameLocks noGrp="1"/>
          </p:cNvGraphicFramePr>
          <p:nvPr/>
        </p:nvGraphicFramePr>
        <p:xfrm>
          <a:off x="-2124075" y="8037513"/>
          <a:ext cx="9144000" cy="1866900"/>
        </p:xfrm>
        <a:graphic>
          <a:graphicData uri="http://schemas.openxmlformats.org/drawingml/2006/table">
            <a:tbl>
              <a:tblPr/>
              <a:tblGrid>
                <a:gridCol w="9144000"/>
              </a:tblGrid>
              <a:tr h="18669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endParaRPr lang="zh-CN" altLang="en-US" sz="2400"/>
                    </a:p>
                  </a:txBody>
                  <a:tcPr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9578" name="图片 109577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24306"/>
          <a:stretch>
            <a:fillRect/>
          </a:stretch>
        </p:blipFill>
        <p:spPr>
          <a:xfrm>
            <a:off x="7308850" y="347663"/>
            <a:ext cx="935038" cy="7191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9580" name="矩形 109579"/>
          <p:cNvSpPr/>
          <p:nvPr/>
        </p:nvSpPr>
        <p:spPr>
          <a:xfrm>
            <a:off x="1116013" y="1316038"/>
            <a:ext cx="4032250" cy="457200"/>
          </a:xfrm>
          <a:prstGeom prst="rect">
            <a:avLst/>
          </a:prstGeom>
          <a:noFill/>
          <a:ln w="12700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☆  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</a:rPr>
              <a:t>读懂故事就要读懂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人物</a:t>
            </a:r>
            <a:r>
              <a:rPr lang="zh-CN" altLang="en-US" sz="2400" b="0">
                <a:solidFill>
                  <a:schemeClr val="tx1"/>
                </a:solidFill>
                <a:latin typeface="Times New Roman" panose="02020603050405020304" pitchFamily="18" charset="0"/>
              </a:rPr>
              <a:t> </a:t>
            </a:r>
            <a:endParaRPr lang="zh-CN" altLang="en-US" sz="24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9581" name="矩形 109580"/>
          <p:cNvSpPr/>
          <p:nvPr/>
        </p:nvSpPr>
        <p:spPr>
          <a:xfrm>
            <a:off x="1187450" y="1754188"/>
            <a:ext cx="2232025" cy="5203825"/>
          </a:xfrm>
          <a:prstGeom prst="rect">
            <a:avLst/>
          </a:prstGeom>
          <a:noFill/>
          <a:ln w="12700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28600" algn="ctr" eaLnBrk="0" hangingPunct="0"/>
            <a:r>
              <a:rPr lang="zh-CN" altLang="en-US" sz="2400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三打祝家庄</a:t>
            </a:r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indent="228600" algn="ctr" eaLnBrk="0" hangingPunct="0"/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indent="228600" algn="ctr" eaLnBrk="0" hangingPunct="0"/>
            <a:r>
              <a:rPr lang="zh-CN" altLang="en-US" sz="2400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大闹五台山</a:t>
            </a:r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indent="228600" algn="ctr" eaLnBrk="0" hangingPunct="0"/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indent="228600" algn="ctr" eaLnBrk="0" hangingPunct="0"/>
            <a:r>
              <a:rPr lang="zh-CN" altLang="en-US" sz="2400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误入白虎堂</a:t>
            </a:r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indent="228600" algn="ctr" eaLnBrk="0" hangingPunct="0"/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indent="228600" algn="ctr" eaLnBrk="0" hangingPunct="0"/>
            <a:r>
              <a:rPr lang="zh-CN" altLang="en-US" sz="2400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醉打蒋门神</a:t>
            </a:r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indent="228600" algn="ctr" eaLnBrk="0" hangingPunct="0"/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indent="228600" algn="ctr" eaLnBrk="0" hangingPunct="0"/>
            <a:r>
              <a:rPr lang="zh-CN" altLang="en-US" sz="2400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大闹清风寨</a:t>
            </a:r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indent="228600" algn="ctr" eaLnBrk="0" hangingPunct="0"/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indent="228600" algn="ctr" eaLnBrk="0" hangingPunct="0"/>
            <a:r>
              <a:rPr lang="zh-CN" altLang="en-US" sz="2400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扯诏骂钦差</a:t>
            </a:r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indent="228600" algn="ctr" eaLnBrk="0" hangingPunct="0"/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indent="228600" algn="ctr" eaLnBrk="0" hangingPunct="0"/>
            <a:r>
              <a:rPr lang="zh-CN" altLang="en-US" sz="2400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智取生辰纲</a:t>
            </a:r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indent="228600" algn="ctr" eaLnBrk="0" hangingPunct="0"/>
            <a:r>
              <a:rPr lang="zh-CN" altLang="en-US" sz="2400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                               </a:t>
            </a:r>
            <a:endParaRPr lang="zh-CN" altLang="en-US" sz="2400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</p:txBody>
      </p:sp>
      <p:sp>
        <p:nvSpPr>
          <p:cNvPr id="109582" name="文本框 109581"/>
          <p:cNvSpPr txBox="1"/>
          <p:nvPr/>
        </p:nvSpPr>
        <p:spPr>
          <a:xfrm>
            <a:off x="5003800" y="2162175"/>
            <a:ext cx="1366838" cy="4291013"/>
          </a:xfrm>
          <a:prstGeom prst="rect">
            <a:avLst/>
          </a:prstGeom>
          <a:noFill/>
          <a:ln w="127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>
                <a:solidFill>
                  <a:srgbClr val="9900CC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吴     用</a:t>
            </a:r>
            <a:endParaRPr lang="zh-CN" altLang="en-US" sz="2400">
              <a:solidFill>
                <a:srgbClr val="9900CC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eaLnBrk="0" hangingPunct="0">
              <a:spcBef>
                <a:spcPct val="50000"/>
              </a:spcBef>
            </a:pPr>
            <a:r>
              <a:rPr lang="zh-CN" altLang="en-US" sz="2400">
                <a:solidFill>
                  <a:srgbClr val="9900CC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武    松</a:t>
            </a:r>
            <a:endParaRPr lang="zh-CN" altLang="en-US" sz="2400">
              <a:solidFill>
                <a:srgbClr val="9900CC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eaLnBrk="0" hangingPunct="0">
              <a:spcBef>
                <a:spcPct val="50000"/>
              </a:spcBef>
            </a:pPr>
            <a:r>
              <a:rPr lang="zh-CN" altLang="en-US" sz="2400">
                <a:solidFill>
                  <a:srgbClr val="9900CC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宋   江</a:t>
            </a:r>
            <a:endParaRPr lang="zh-CN" altLang="en-US" sz="2400">
              <a:solidFill>
                <a:srgbClr val="9900CC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eaLnBrk="0" hangingPunct="0">
              <a:spcBef>
                <a:spcPct val="50000"/>
              </a:spcBef>
            </a:pPr>
            <a:r>
              <a:rPr lang="zh-CN" altLang="en-US" sz="2400">
                <a:solidFill>
                  <a:srgbClr val="9900CC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李    逵</a:t>
            </a:r>
            <a:endParaRPr lang="zh-CN" altLang="en-US" sz="2400">
              <a:solidFill>
                <a:srgbClr val="9900CC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eaLnBrk="0" hangingPunct="0">
              <a:spcBef>
                <a:spcPct val="50000"/>
              </a:spcBef>
            </a:pPr>
            <a:r>
              <a:rPr lang="zh-CN" altLang="en-US" sz="2400">
                <a:solidFill>
                  <a:srgbClr val="9900CC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花    荣</a:t>
            </a:r>
            <a:endParaRPr lang="zh-CN" altLang="en-US" sz="2400">
              <a:solidFill>
                <a:srgbClr val="9900CC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eaLnBrk="0" hangingPunct="0">
              <a:spcBef>
                <a:spcPct val="50000"/>
              </a:spcBef>
            </a:pPr>
            <a:r>
              <a:rPr lang="zh-CN" altLang="en-US" sz="2400">
                <a:solidFill>
                  <a:srgbClr val="9900CC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鲁智深</a:t>
            </a:r>
            <a:endParaRPr lang="zh-CN" altLang="en-US" sz="2400">
              <a:solidFill>
                <a:srgbClr val="9900CC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eaLnBrk="0" hangingPunct="0">
              <a:spcBef>
                <a:spcPct val="50000"/>
              </a:spcBef>
            </a:pPr>
            <a:r>
              <a:rPr lang="zh-CN" altLang="en-US" sz="2400">
                <a:solidFill>
                  <a:srgbClr val="9900CC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</a:rPr>
              <a:t>林    冲</a:t>
            </a:r>
            <a:endParaRPr lang="zh-CN" altLang="en-US" sz="2400">
              <a:solidFill>
                <a:srgbClr val="9900CC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 eaLnBrk="0" hangingPunct="0">
              <a:spcBef>
                <a:spcPct val="50000"/>
              </a:spcBef>
            </a:pPr>
            <a:endParaRPr lang="zh-CN" altLang="en-US" sz="2400">
              <a:solidFill>
                <a:srgbClr val="9900CC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</a:endParaRPr>
          </a:p>
        </p:txBody>
      </p:sp>
      <p:sp>
        <p:nvSpPr>
          <p:cNvPr id="109583" name="直接连接符 109582"/>
          <p:cNvSpPr/>
          <p:nvPr/>
        </p:nvSpPr>
        <p:spPr>
          <a:xfrm>
            <a:off x="3276600" y="1989138"/>
            <a:ext cx="1800225" cy="1511300"/>
          </a:xfrm>
          <a:prstGeom prst="line">
            <a:avLst/>
          </a:prstGeom>
          <a:ln w="57150" cap="sq" cmpd="sng">
            <a:solidFill>
              <a:schemeClr val="tx1"/>
            </a:solidFill>
            <a:prstDash val="solid"/>
            <a:headEnd type="none" w="sm" len="sm"/>
            <a:tailEnd type="triangle" w="sm" len="sm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09584" name="直接连接符 109583"/>
          <p:cNvSpPr/>
          <p:nvPr/>
        </p:nvSpPr>
        <p:spPr>
          <a:xfrm>
            <a:off x="3132138" y="2708275"/>
            <a:ext cx="1871662" cy="2305050"/>
          </a:xfrm>
          <a:prstGeom prst="line">
            <a:avLst/>
          </a:prstGeom>
          <a:ln w="57150" cap="sq" cmpd="sng">
            <a:solidFill>
              <a:schemeClr val="tx1"/>
            </a:solidFill>
            <a:prstDash val="solid"/>
            <a:headEnd type="none" w="sm" len="sm"/>
            <a:tailEnd type="triangle" w="sm" len="sm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09585" name="直接连接符 109584"/>
          <p:cNvSpPr/>
          <p:nvPr/>
        </p:nvSpPr>
        <p:spPr>
          <a:xfrm>
            <a:off x="3276600" y="3500438"/>
            <a:ext cx="1800225" cy="2160587"/>
          </a:xfrm>
          <a:prstGeom prst="line">
            <a:avLst/>
          </a:prstGeom>
          <a:ln w="57150" cap="sq" cmpd="sng">
            <a:solidFill>
              <a:schemeClr val="tx1"/>
            </a:solidFill>
            <a:prstDash val="solid"/>
            <a:headEnd type="none" w="sm" len="sm"/>
            <a:tailEnd type="triangle" w="sm" len="sm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09586" name="直接连接符 109585"/>
          <p:cNvSpPr/>
          <p:nvPr/>
        </p:nvSpPr>
        <p:spPr>
          <a:xfrm flipV="1">
            <a:off x="3203575" y="2924175"/>
            <a:ext cx="1873250" cy="1296988"/>
          </a:xfrm>
          <a:prstGeom prst="line">
            <a:avLst/>
          </a:prstGeom>
          <a:ln w="57150" cap="sq" cmpd="sng">
            <a:solidFill>
              <a:schemeClr val="tx1"/>
            </a:solidFill>
            <a:prstDash val="solid"/>
            <a:headEnd type="none" w="sm" len="sm"/>
            <a:tailEnd type="triangle" w="sm" len="sm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09587" name="直接连接符 109586"/>
          <p:cNvSpPr/>
          <p:nvPr/>
        </p:nvSpPr>
        <p:spPr>
          <a:xfrm flipV="1">
            <a:off x="3203575" y="4581525"/>
            <a:ext cx="1944688" cy="360363"/>
          </a:xfrm>
          <a:prstGeom prst="line">
            <a:avLst/>
          </a:prstGeom>
          <a:ln w="57150" cap="sq" cmpd="sng">
            <a:solidFill>
              <a:schemeClr val="tx1"/>
            </a:solidFill>
            <a:prstDash val="solid"/>
            <a:headEnd type="none" w="sm" len="sm"/>
            <a:tailEnd type="triangle" w="sm" len="sm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09588" name="直接连接符 109587"/>
          <p:cNvSpPr/>
          <p:nvPr/>
        </p:nvSpPr>
        <p:spPr>
          <a:xfrm flipV="1">
            <a:off x="3132138" y="4076700"/>
            <a:ext cx="1944687" cy="1657350"/>
          </a:xfrm>
          <a:prstGeom prst="line">
            <a:avLst/>
          </a:prstGeom>
          <a:ln w="57150" cap="sq" cmpd="sng">
            <a:solidFill>
              <a:schemeClr val="tx1"/>
            </a:solidFill>
            <a:prstDash val="solid"/>
            <a:headEnd type="none" w="sm" len="sm"/>
            <a:tailEnd type="triangle" w="sm" len="sm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09589" name="直接连接符 109588"/>
          <p:cNvSpPr/>
          <p:nvPr/>
        </p:nvSpPr>
        <p:spPr>
          <a:xfrm flipV="1">
            <a:off x="3203575" y="2420938"/>
            <a:ext cx="1873250" cy="4032250"/>
          </a:xfrm>
          <a:prstGeom prst="line">
            <a:avLst/>
          </a:prstGeom>
          <a:ln w="57150" cap="sq" cmpd="sng">
            <a:solidFill>
              <a:schemeClr val="tx1"/>
            </a:solidFill>
            <a:prstDash val="solid"/>
            <a:headEnd type="none" w="sm" len="sm"/>
            <a:tailEnd type="triangle" w="sm" len="sm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9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9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09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9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9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109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09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109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标题 54273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zh-CN" altLang="en-US">
                <a:ea typeface="楷体_GB2312" pitchFamily="49" charset="-122"/>
              </a:rPr>
              <a:t>一、抢答题</a:t>
            </a:r>
            <a:endParaRPr lang="zh-CN" altLang="en-US">
              <a:ea typeface="楷体_GB2312" pitchFamily="49" charset="-122"/>
            </a:endParaRPr>
          </a:p>
        </p:txBody>
      </p:sp>
      <p:sp>
        <p:nvSpPr>
          <p:cNvPr id="54275" name="文本占位符 54274"/>
          <p:cNvSpPr>
            <a:spLocks noGrp="1"/>
          </p:cNvSpPr>
          <p:nvPr>
            <p:ph type="body" idx="4294967295"/>
          </p:nvPr>
        </p:nvSpPr>
        <p:spPr>
          <a:xfrm>
            <a:off x="0" y="1600200"/>
            <a:ext cx="9144000" cy="1181100"/>
          </a:xfrm>
        </p:spPr>
        <p:txBody>
          <a:bodyPr/>
          <a:lstStyle/>
          <a:p>
            <a:pPr>
              <a:buNone/>
            </a:pPr>
            <a:r>
              <a:rPr lang="en-US" altLang="zh-CN" sz="3600"/>
              <a:t>1.《</a:t>
            </a:r>
            <a:r>
              <a:rPr lang="zh-CN" altLang="en-US" sz="3600"/>
              <a:t>水浒传</a:t>
            </a:r>
            <a:r>
              <a:rPr lang="en-US" altLang="zh-CN" sz="3600"/>
              <a:t>》</a:t>
            </a:r>
            <a:r>
              <a:rPr lang="zh-CN" altLang="en-US" sz="3600"/>
              <a:t>的作者</a:t>
            </a:r>
            <a:r>
              <a:rPr lang="en-US" altLang="zh-CN" sz="3600"/>
              <a:t>______,</a:t>
            </a:r>
            <a:r>
              <a:rPr lang="zh-CN" altLang="en-US" sz="3600"/>
              <a:t>朝代</a:t>
            </a:r>
            <a:r>
              <a:rPr lang="en-US" altLang="zh-CN" sz="3600"/>
              <a:t>______,</a:t>
            </a:r>
            <a:endParaRPr lang="en-US" altLang="zh-CN" sz="3600"/>
          </a:p>
          <a:p>
            <a:pPr>
              <a:buNone/>
            </a:pPr>
            <a:r>
              <a:rPr lang="en-US" altLang="zh-CN" sz="3600"/>
              <a:t>   </a:t>
            </a:r>
            <a:r>
              <a:rPr lang="zh-CN" altLang="en-US" sz="3600"/>
              <a:t>它是我国第一部</a:t>
            </a:r>
            <a:r>
              <a:rPr lang="en-US" altLang="zh-CN" sz="3600"/>
              <a:t>__________</a:t>
            </a:r>
            <a:r>
              <a:rPr lang="zh-CN" altLang="en-US" sz="3600"/>
              <a:t>小说。</a:t>
            </a:r>
            <a:endParaRPr lang="zh-CN" altLang="en-US" sz="3600"/>
          </a:p>
        </p:txBody>
      </p:sp>
      <p:sp>
        <p:nvSpPr>
          <p:cNvPr id="54276" name="文本框 54275"/>
          <p:cNvSpPr txBox="1"/>
          <p:nvPr/>
        </p:nvSpPr>
        <p:spPr>
          <a:xfrm>
            <a:off x="4140200" y="1557338"/>
            <a:ext cx="180022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0">
                <a:solidFill>
                  <a:srgbClr val="FF3300"/>
                </a:solidFill>
                <a:latin typeface="Arial" pitchFamily="34" charset="0"/>
              </a:rPr>
              <a:t>施耐庵</a:t>
            </a:r>
            <a:endParaRPr lang="zh-CN" altLang="en-US" sz="3600" b="0">
              <a:solidFill>
                <a:srgbClr val="FF3300"/>
              </a:solidFill>
              <a:latin typeface="Arial" pitchFamily="34" charset="0"/>
            </a:endParaRPr>
          </a:p>
        </p:txBody>
      </p:sp>
      <p:sp>
        <p:nvSpPr>
          <p:cNvPr id="54277" name="矩形 54276"/>
          <p:cNvSpPr/>
          <p:nvPr/>
        </p:nvSpPr>
        <p:spPr>
          <a:xfrm>
            <a:off x="6588125" y="1557338"/>
            <a:ext cx="20129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600" b="0">
                <a:solidFill>
                  <a:srgbClr val="FF3300"/>
                </a:solidFill>
                <a:latin typeface="Arial" pitchFamily="34" charset="0"/>
              </a:rPr>
              <a:t>元末明初</a:t>
            </a:r>
            <a:endParaRPr lang="zh-CN" altLang="en-US" sz="3600" b="0">
              <a:solidFill>
                <a:srgbClr val="FF3300"/>
              </a:solidFill>
              <a:latin typeface="Arial" pitchFamily="34" charset="0"/>
            </a:endParaRPr>
          </a:p>
        </p:txBody>
      </p:sp>
      <p:sp>
        <p:nvSpPr>
          <p:cNvPr id="54278" name="矩形 54277"/>
          <p:cNvSpPr/>
          <p:nvPr/>
        </p:nvSpPr>
        <p:spPr>
          <a:xfrm>
            <a:off x="3635375" y="2205038"/>
            <a:ext cx="24701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0">
                <a:solidFill>
                  <a:srgbClr val="FF3300"/>
                </a:solidFill>
                <a:latin typeface="Arial" pitchFamily="34" charset="0"/>
              </a:rPr>
              <a:t>长篇章回体</a:t>
            </a:r>
            <a:endParaRPr lang="zh-CN" altLang="en-US" sz="3600" b="0">
              <a:solidFill>
                <a:srgbClr val="FF3300"/>
              </a:solidFill>
              <a:latin typeface="Arial" pitchFamily="34" charset="0"/>
            </a:endParaRPr>
          </a:p>
        </p:txBody>
      </p:sp>
      <p:sp>
        <p:nvSpPr>
          <p:cNvPr id="54282" name="矩形 54281">
            <a:hlinkClick action="ppaction://hlinkshowjump?jump=nextslide">
              <a:snd r:embed="rId2" name="未命名1jll.wav"/>
            </a:hlinkClick>
          </p:cNvPr>
          <p:cNvSpPr/>
          <p:nvPr/>
        </p:nvSpPr>
        <p:spPr>
          <a:xfrm>
            <a:off x="6948488" y="5589588"/>
            <a:ext cx="1371600" cy="914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  <a:scene3d>
              <a:camera prst="legacyPerspectiveBottomRight">
                <a:rot lat="0" lon="2124000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gradFill rotWithShape="0">
                  <a:gsLst>
                    <a:gs pos="0">
                      <a:srgbClr val="DCEBF5">
                        <a:alpha val="100000"/>
                      </a:srgbClr>
                    </a:gs>
                    <a:gs pos="8000">
                      <a:srgbClr val="83A7C3">
                        <a:alpha val="100000"/>
                      </a:srgbClr>
                    </a:gs>
                    <a:gs pos="13000">
                      <a:srgbClr val="768FB9">
                        <a:alpha val="100000"/>
                      </a:srgbClr>
                    </a:gs>
                    <a:gs pos="21001">
                      <a:srgbClr val="83A7C3">
                        <a:alpha val="100000"/>
                      </a:srgbClr>
                    </a:gs>
                    <a:gs pos="52000">
                      <a:srgbClr val="FFFFFF">
                        <a:alpha val="100000"/>
                      </a:srgbClr>
                    </a:gs>
                    <a:gs pos="56000">
                      <a:srgbClr val="9C6563">
                        <a:alpha val="100000"/>
                      </a:srgbClr>
                    </a:gs>
                    <a:gs pos="58000">
                      <a:srgbClr val="80302D">
                        <a:alpha val="100000"/>
                      </a:srgbClr>
                    </a:gs>
                    <a:gs pos="71001">
                      <a:srgbClr val="C0524E">
                        <a:alpha val="100000"/>
                      </a:srgbClr>
                    </a:gs>
                    <a:gs pos="94000">
                      <a:srgbClr val="EBDAD4">
                        <a:alpha val="100000"/>
                      </a:srgbClr>
                    </a:gs>
                    <a:gs pos="100000">
                      <a:srgbClr val="55261C">
                        <a:alpha val="100000"/>
                      </a:srgbClr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下一题</a:t>
            </a:r>
            <a:endParaRPr lang="zh-CN" altLang="en-US" sz="3600" b="0">
              <a:gradFill rotWithShape="0">
                <a:gsLst>
                  <a:gs pos="0">
                    <a:srgbClr val="DCEBF5">
                      <a:alpha val="100000"/>
                    </a:srgbClr>
                  </a:gs>
                  <a:gs pos="8000">
                    <a:srgbClr val="83A7C3">
                      <a:alpha val="100000"/>
                    </a:srgbClr>
                  </a:gs>
                  <a:gs pos="13000">
                    <a:srgbClr val="768FB9">
                      <a:alpha val="100000"/>
                    </a:srgbClr>
                  </a:gs>
                  <a:gs pos="21001">
                    <a:srgbClr val="83A7C3">
                      <a:alpha val="100000"/>
                    </a:srgbClr>
                  </a:gs>
                  <a:gs pos="52000">
                    <a:srgbClr val="FFFFFF">
                      <a:alpha val="100000"/>
                    </a:srgbClr>
                  </a:gs>
                  <a:gs pos="56000">
                    <a:srgbClr val="9C6563">
                      <a:alpha val="100000"/>
                    </a:srgbClr>
                  </a:gs>
                  <a:gs pos="58000">
                    <a:srgbClr val="80302D">
                      <a:alpha val="100000"/>
                    </a:srgbClr>
                  </a:gs>
                  <a:gs pos="71001">
                    <a:srgbClr val="C0524E">
                      <a:alpha val="100000"/>
                    </a:srgbClr>
                  </a:gs>
                  <a:gs pos="94000">
                    <a:srgbClr val="EBDAD4">
                      <a:alpha val="100000"/>
                    </a:srgbClr>
                  </a:gs>
                  <a:gs pos="100000">
                    <a:srgbClr val="55261C">
                      <a:alpha val="100000"/>
                    </a:srgbClr>
                  </a:gs>
                </a:gsLst>
                <a:lin ang="540000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未命名1j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4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4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答案对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4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4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/>
      <p:bldP spid="54275" grpId="0" uiExpand="1" build="p"/>
      <p:bldP spid="54276" grpId="0"/>
      <p:bldP spid="54277" grpId="0"/>
      <p:bldP spid="5427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标题 37889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zh-CN" altLang="en-US">
                <a:ea typeface="楷体_GB2312" pitchFamily="49" charset="-122"/>
              </a:rPr>
              <a:t>一、抢答题</a:t>
            </a:r>
            <a:endParaRPr lang="zh-CN" altLang="en-US">
              <a:ea typeface="楷体_GB2312" pitchFamily="49" charset="-122"/>
            </a:endParaRPr>
          </a:p>
        </p:txBody>
      </p:sp>
      <p:sp>
        <p:nvSpPr>
          <p:cNvPr id="37891" name="文本占位符 37890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1181100"/>
          </a:xfrm>
        </p:spPr>
        <p:txBody>
          <a:bodyPr/>
          <a:lstStyle/>
          <a:p>
            <a:pPr>
              <a:buNone/>
            </a:pPr>
            <a:r>
              <a:rPr lang="en-US" altLang="zh-CN" sz="3600"/>
              <a:t>2</a:t>
            </a:r>
            <a:r>
              <a:rPr lang="zh-CN" altLang="en-US" sz="3600"/>
              <a:t>、性格粗犷、强悍、正直、讲义气，拳打“镇关西”的英雄是</a:t>
            </a:r>
            <a:r>
              <a:rPr lang="en-US" altLang="zh-CN" sz="3600"/>
              <a:t>(     )</a:t>
            </a:r>
            <a:endParaRPr lang="en-US" altLang="zh-CN" sz="3600"/>
          </a:p>
        </p:txBody>
      </p:sp>
      <p:sp>
        <p:nvSpPr>
          <p:cNvPr id="37892" name="文本框 37891"/>
          <p:cNvSpPr txBox="1"/>
          <p:nvPr/>
        </p:nvSpPr>
        <p:spPr>
          <a:xfrm>
            <a:off x="900113" y="2924175"/>
            <a:ext cx="230505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0">
                <a:solidFill>
                  <a:schemeClr val="tx1"/>
                </a:solidFill>
                <a:latin typeface="Arial" pitchFamily="34" charset="0"/>
              </a:rPr>
              <a:t>a</a:t>
            </a:r>
            <a:r>
              <a:rPr lang="zh-CN" altLang="en-US" sz="3600" b="0">
                <a:solidFill>
                  <a:schemeClr val="tx1"/>
                </a:solidFill>
                <a:latin typeface="Arial" pitchFamily="34" charset="0"/>
              </a:rPr>
              <a:t>、 李逵</a:t>
            </a:r>
            <a:endParaRPr lang="zh-CN" altLang="en-US" sz="36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37893" name="矩形 37892"/>
          <p:cNvSpPr/>
          <p:nvPr/>
        </p:nvSpPr>
        <p:spPr>
          <a:xfrm>
            <a:off x="4859338" y="2924175"/>
            <a:ext cx="19367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 sz="3600" b="0">
                <a:solidFill>
                  <a:schemeClr val="tx1"/>
                </a:solidFill>
                <a:latin typeface="Arial" pitchFamily="34" charset="0"/>
              </a:rPr>
              <a:t>b</a:t>
            </a:r>
            <a:r>
              <a:rPr lang="zh-CN" altLang="en-US" sz="3600" b="0">
                <a:solidFill>
                  <a:schemeClr val="tx1"/>
                </a:solidFill>
                <a:latin typeface="Arial" pitchFamily="34" charset="0"/>
              </a:rPr>
              <a:t>、 鲁达</a:t>
            </a:r>
            <a:endParaRPr lang="zh-CN" altLang="en-US" sz="36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37894" name="矩形 37893"/>
          <p:cNvSpPr/>
          <p:nvPr/>
        </p:nvSpPr>
        <p:spPr>
          <a:xfrm>
            <a:off x="900113" y="3573463"/>
            <a:ext cx="23685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0">
                <a:solidFill>
                  <a:schemeClr val="tx1"/>
                </a:solidFill>
                <a:latin typeface="Arial" pitchFamily="34" charset="0"/>
              </a:rPr>
              <a:t>c</a:t>
            </a:r>
            <a:r>
              <a:rPr lang="zh-CN" altLang="en-US" sz="3600" b="0">
                <a:solidFill>
                  <a:schemeClr val="tx1"/>
                </a:solidFill>
                <a:latin typeface="Arial" pitchFamily="34" charset="0"/>
              </a:rPr>
              <a:t>、 蒋门神</a:t>
            </a:r>
            <a:endParaRPr lang="zh-CN" altLang="en-US" sz="36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37895" name="矩形 37894"/>
          <p:cNvSpPr/>
          <p:nvPr/>
        </p:nvSpPr>
        <p:spPr>
          <a:xfrm>
            <a:off x="4859338" y="3573463"/>
            <a:ext cx="2535237" cy="701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 sz="3600" b="0">
                <a:solidFill>
                  <a:schemeClr val="tx1"/>
                </a:solidFill>
                <a:latin typeface="Arial" pitchFamily="34" charset="0"/>
              </a:rPr>
              <a:t>d</a:t>
            </a:r>
            <a:r>
              <a:rPr lang="zh-CN" altLang="en-US" sz="3600" b="0">
                <a:solidFill>
                  <a:schemeClr val="tx1"/>
                </a:solidFill>
                <a:latin typeface="Arial" pitchFamily="34" charset="0"/>
              </a:rPr>
              <a:t>、 程咬金</a:t>
            </a:r>
            <a:r>
              <a:rPr lang="zh-CN" altLang="en-US">
                <a:latin typeface="Arial" pitchFamily="34" charset="0"/>
              </a:rPr>
              <a:t> 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37897" name="文本框 37896"/>
          <p:cNvSpPr txBox="1"/>
          <p:nvPr/>
        </p:nvSpPr>
        <p:spPr>
          <a:xfrm>
            <a:off x="5148263" y="2133600"/>
            <a:ext cx="6477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0">
                <a:solidFill>
                  <a:schemeClr val="tx1"/>
                </a:solidFill>
                <a:latin typeface="Arial" pitchFamily="34" charset="0"/>
              </a:rPr>
              <a:t>b</a:t>
            </a:r>
            <a:endParaRPr lang="en-US" altLang="zh-CN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37903" name="矩形 37902"/>
          <p:cNvSpPr/>
          <p:nvPr/>
        </p:nvSpPr>
        <p:spPr>
          <a:xfrm>
            <a:off x="6948488" y="5589588"/>
            <a:ext cx="1371600" cy="914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  <a:scene3d>
              <a:camera prst="legacyPerspectiveBottomRight">
                <a:rot lat="0" lon="2124000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gradFill rotWithShape="0">
                  <a:gsLst>
                    <a:gs pos="0">
                      <a:srgbClr val="DCEBF5">
                        <a:alpha val="100000"/>
                      </a:srgbClr>
                    </a:gs>
                    <a:gs pos="8000">
                      <a:srgbClr val="83A7C3">
                        <a:alpha val="100000"/>
                      </a:srgbClr>
                    </a:gs>
                    <a:gs pos="13000">
                      <a:srgbClr val="768FB9">
                        <a:alpha val="100000"/>
                      </a:srgbClr>
                    </a:gs>
                    <a:gs pos="21001">
                      <a:srgbClr val="83A7C3">
                        <a:alpha val="100000"/>
                      </a:srgbClr>
                    </a:gs>
                    <a:gs pos="52000">
                      <a:srgbClr val="FFFFFF">
                        <a:alpha val="100000"/>
                      </a:srgbClr>
                    </a:gs>
                    <a:gs pos="56000">
                      <a:srgbClr val="9C6563">
                        <a:alpha val="100000"/>
                      </a:srgbClr>
                    </a:gs>
                    <a:gs pos="58000">
                      <a:srgbClr val="80302D">
                        <a:alpha val="100000"/>
                      </a:srgbClr>
                    </a:gs>
                    <a:gs pos="71001">
                      <a:srgbClr val="C0524E">
                        <a:alpha val="100000"/>
                      </a:srgbClr>
                    </a:gs>
                    <a:gs pos="94000">
                      <a:srgbClr val="EBDAD4">
                        <a:alpha val="100000"/>
                      </a:srgbClr>
                    </a:gs>
                    <a:gs pos="100000">
                      <a:srgbClr val="55261C">
                        <a:alpha val="100000"/>
                      </a:srgbClr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下一题</a:t>
            </a:r>
            <a:endParaRPr lang="zh-CN" altLang="en-US" sz="3600" b="0">
              <a:gradFill rotWithShape="0">
                <a:gsLst>
                  <a:gs pos="0">
                    <a:srgbClr val="DCEBF5">
                      <a:alpha val="100000"/>
                    </a:srgbClr>
                  </a:gs>
                  <a:gs pos="8000">
                    <a:srgbClr val="83A7C3">
                      <a:alpha val="100000"/>
                    </a:srgbClr>
                  </a:gs>
                  <a:gs pos="13000">
                    <a:srgbClr val="768FB9">
                      <a:alpha val="100000"/>
                    </a:srgbClr>
                  </a:gs>
                  <a:gs pos="21001">
                    <a:srgbClr val="83A7C3">
                      <a:alpha val="100000"/>
                    </a:srgbClr>
                  </a:gs>
                  <a:gs pos="52000">
                    <a:srgbClr val="FFFFFF">
                      <a:alpha val="100000"/>
                    </a:srgbClr>
                  </a:gs>
                  <a:gs pos="56000">
                    <a:srgbClr val="9C6563">
                      <a:alpha val="100000"/>
                    </a:srgbClr>
                  </a:gs>
                  <a:gs pos="58000">
                    <a:srgbClr val="80302D">
                      <a:alpha val="100000"/>
                    </a:srgbClr>
                  </a:gs>
                  <a:gs pos="71001">
                    <a:srgbClr val="C0524E">
                      <a:alpha val="100000"/>
                    </a:srgbClr>
                  </a:gs>
                  <a:gs pos="94000">
                    <a:srgbClr val="EBDAD4">
                      <a:alpha val="100000"/>
                    </a:srgbClr>
                  </a:gs>
                  <a:gs pos="100000">
                    <a:srgbClr val="55261C">
                      <a:alpha val="100000"/>
                    </a:srgbClr>
                  </a:gs>
                </a:gsLst>
                <a:lin ang="540000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未命名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/>
      <p:bldP spid="37891" grpId="0" build="p"/>
      <p:bldP spid="37892" grpId="0"/>
      <p:bldP spid="37893" grpId="0"/>
      <p:bldP spid="37894" grpId="0"/>
      <p:bldP spid="37895" grpId="0"/>
      <p:bldP spid="3789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标题 39937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zh-CN" altLang="en-US">
                <a:ea typeface="楷体_GB2312" pitchFamily="49" charset="-122"/>
              </a:rPr>
              <a:t>一、抢答题</a:t>
            </a:r>
            <a:endParaRPr lang="zh-CN" altLang="en-US">
              <a:ea typeface="楷体_GB2312" pitchFamily="49" charset="-122"/>
            </a:endParaRPr>
          </a:p>
        </p:txBody>
      </p:sp>
      <p:sp>
        <p:nvSpPr>
          <p:cNvPr id="39939" name="文本占位符 39938"/>
          <p:cNvSpPr>
            <a:spLocks noGrp="1"/>
          </p:cNvSpPr>
          <p:nvPr>
            <p:ph type="body" idx="4294967295"/>
          </p:nvPr>
        </p:nvSpPr>
        <p:spPr>
          <a:xfrm>
            <a:off x="0" y="4365625"/>
            <a:ext cx="9144000" cy="1150938"/>
          </a:xfrm>
        </p:spPr>
        <p:txBody>
          <a:bodyPr/>
          <a:lstStyle/>
          <a:p>
            <a:pPr>
              <a:lnSpc>
                <a:spcPct val="80000"/>
              </a:lnSpc>
              <a:buNone/>
            </a:pPr>
            <a:endParaRPr lang="en-US" altLang="zh-CN" sz="1000"/>
          </a:p>
          <a:p>
            <a:pPr>
              <a:lnSpc>
                <a:spcPct val="80000"/>
              </a:lnSpc>
              <a:buNone/>
            </a:pPr>
            <a:endParaRPr lang="en-US" altLang="zh-CN" sz="1000"/>
          </a:p>
          <a:p>
            <a:pPr>
              <a:lnSpc>
                <a:spcPct val="80000"/>
              </a:lnSpc>
              <a:buNone/>
            </a:pPr>
            <a:endParaRPr lang="en-US" altLang="zh-CN" sz="1000"/>
          </a:p>
          <a:p>
            <a:pPr>
              <a:lnSpc>
                <a:spcPct val="80000"/>
              </a:lnSpc>
              <a:buNone/>
            </a:pPr>
            <a:r>
              <a:rPr lang="en-US" altLang="zh-CN" sz="3600"/>
              <a:t>d</a:t>
            </a:r>
            <a:r>
              <a:rPr lang="zh-CN" altLang="en-US" sz="3600"/>
              <a:t>、武松和杨志都是被毒死的。</a:t>
            </a:r>
            <a:r>
              <a:rPr lang="zh-CN" altLang="en-US" sz="2800"/>
              <a:t> </a:t>
            </a:r>
            <a:endParaRPr lang="zh-CN" altLang="en-US" sz="2800"/>
          </a:p>
        </p:txBody>
      </p:sp>
      <p:sp>
        <p:nvSpPr>
          <p:cNvPr id="39941" name="矩形 39940">
            <a:hlinkClick action="ppaction://hlinkshowjump?jump=nextslide">
              <a:snd r:embed="rId2" name="未命名1jll.wav"/>
            </a:hlinkClick>
            <a:hlinkHover action="ppaction://hlinkshowjump?jump=nextslide">
              <a:snd r:embed="rId3" name="抢答鼓声.wav"/>
            </a:hlinkHover>
          </p:cNvPr>
          <p:cNvSpPr/>
          <p:nvPr/>
        </p:nvSpPr>
        <p:spPr>
          <a:xfrm>
            <a:off x="6948488" y="5589588"/>
            <a:ext cx="1371600" cy="914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  <a:scene3d>
              <a:camera prst="legacyPerspectiveBottomRight">
                <a:rot lat="0" lon="2124000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gradFill rotWithShape="0">
                  <a:gsLst>
                    <a:gs pos="0">
                      <a:srgbClr val="DCEBF5">
                        <a:alpha val="100000"/>
                      </a:srgbClr>
                    </a:gs>
                    <a:gs pos="8000">
                      <a:srgbClr val="83A7C3">
                        <a:alpha val="100000"/>
                      </a:srgbClr>
                    </a:gs>
                    <a:gs pos="13000">
                      <a:srgbClr val="768FB9">
                        <a:alpha val="100000"/>
                      </a:srgbClr>
                    </a:gs>
                    <a:gs pos="21001">
                      <a:srgbClr val="83A7C3">
                        <a:alpha val="100000"/>
                      </a:srgbClr>
                    </a:gs>
                    <a:gs pos="52000">
                      <a:srgbClr val="FFFFFF">
                        <a:alpha val="100000"/>
                      </a:srgbClr>
                    </a:gs>
                    <a:gs pos="56000">
                      <a:srgbClr val="9C6563">
                        <a:alpha val="100000"/>
                      </a:srgbClr>
                    </a:gs>
                    <a:gs pos="58000">
                      <a:srgbClr val="80302D">
                        <a:alpha val="100000"/>
                      </a:srgbClr>
                    </a:gs>
                    <a:gs pos="71001">
                      <a:srgbClr val="C0524E">
                        <a:alpha val="100000"/>
                      </a:srgbClr>
                    </a:gs>
                    <a:gs pos="94000">
                      <a:srgbClr val="EBDAD4">
                        <a:alpha val="100000"/>
                      </a:srgbClr>
                    </a:gs>
                    <a:gs pos="100000">
                      <a:srgbClr val="55261C">
                        <a:alpha val="100000"/>
                      </a:srgbClr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下一题</a:t>
            </a:r>
            <a:endParaRPr lang="zh-CN" altLang="en-US" sz="3600" b="0">
              <a:gradFill rotWithShape="0">
                <a:gsLst>
                  <a:gs pos="0">
                    <a:srgbClr val="DCEBF5">
                      <a:alpha val="100000"/>
                    </a:srgbClr>
                  </a:gs>
                  <a:gs pos="8000">
                    <a:srgbClr val="83A7C3">
                      <a:alpha val="100000"/>
                    </a:srgbClr>
                  </a:gs>
                  <a:gs pos="13000">
                    <a:srgbClr val="768FB9">
                      <a:alpha val="100000"/>
                    </a:srgbClr>
                  </a:gs>
                  <a:gs pos="21001">
                    <a:srgbClr val="83A7C3">
                      <a:alpha val="100000"/>
                    </a:srgbClr>
                  </a:gs>
                  <a:gs pos="52000">
                    <a:srgbClr val="FFFFFF">
                      <a:alpha val="100000"/>
                    </a:srgbClr>
                  </a:gs>
                  <a:gs pos="56000">
                    <a:srgbClr val="9C6563">
                      <a:alpha val="100000"/>
                    </a:srgbClr>
                  </a:gs>
                  <a:gs pos="58000">
                    <a:srgbClr val="80302D">
                      <a:alpha val="100000"/>
                    </a:srgbClr>
                  </a:gs>
                  <a:gs pos="71001">
                    <a:srgbClr val="C0524E">
                      <a:alpha val="100000"/>
                    </a:srgbClr>
                  </a:gs>
                  <a:gs pos="94000">
                    <a:srgbClr val="EBDAD4">
                      <a:alpha val="100000"/>
                    </a:srgbClr>
                  </a:gs>
                  <a:gs pos="100000">
                    <a:srgbClr val="55261C">
                      <a:alpha val="100000"/>
                    </a:srgbClr>
                  </a:gs>
                </a:gsLst>
                <a:lin ang="540000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9943" name="文本框 39942"/>
          <p:cNvSpPr txBox="1"/>
          <p:nvPr/>
        </p:nvSpPr>
        <p:spPr>
          <a:xfrm>
            <a:off x="323850" y="1412875"/>
            <a:ext cx="734377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0">
                <a:solidFill>
                  <a:schemeClr val="tx1"/>
                </a:solidFill>
                <a:latin typeface="Arial" pitchFamily="34" charset="0"/>
              </a:rPr>
              <a:t>3</a:t>
            </a:r>
            <a:r>
              <a:rPr lang="zh-CN" altLang="en-US" sz="3600" b="0">
                <a:solidFill>
                  <a:schemeClr val="tx1"/>
                </a:solidFill>
                <a:latin typeface="Arial" pitchFamily="34" charset="0"/>
              </a:rPr>
              <a:t>、下列说法不正确的是（    ）</a:t>
            </a:r>
            <a:endParaRPr lang="zh-CN" altLang="en-US" sz="36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39944" name="文本框 39943"/>
          <p:cNvSpPr txBox="1"/>
          <p:nvPr/>
        </p:nvSpPr>
        <p:spPr>
          <a:xfrm>
            <a:off x="0" y="2060575"/>
            <a:ext cx="8667750" cy="1739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0">
                <a:solidFill>
                  <a:schemeClr val="tx1"/>
                </a:solidFill>
                <a:latin typeface="Arial" pitchFamily="34" charset="0"/>
              </a:rPr>
              <a:t>a</a:t>
            </a:r>
            <a:r>
              <a:rPr lang="zh-CN" altLang="en-US" sz="3600" b="0">
                <a:solidFill>
                  <a:schemeClr val="tx1"/>
                </a:solidFill>
                <a:latin typeface="Arial" pitchFamily="34" charset="0"/>
              </a:rPr>
              <a:t>、高俅因为踢得一脚好球而被后来做了皇</a:t>
            </a:r>
            <a:endParaRPr lang="zh-CN" altLang="en-US" sz="3600" b="0">
              <a:solidFill>
                <a:schemeClr val="tx1"/>
              </a:solidFill>
              <a:latin typeface="Arial" pitchFamily="34" charset="0"/>
            </a:endParaRPr>
          </a:p>
          <a:p>
            <a:r>
              <a:rPr lang="zh-CN" altLang="en-US" sz="3600" b="0">
                <a:solidFill>
                  <a:schemeClr val="tx1"/>
                </a:solidFill>
                <a:latin typeface="Arial" pitchFamily="34" charset="0"/>
              </a:rPr>
              <a:t>     帝的端王看上。</a:t>
            </a:r>
            <a:endParaRPr lang="zh-CN" altLang="en-US" sz="3600" b="0">
              <a:solidFill>
                <a:schemeClr val="tx1"/>
              </a:solidFill>
              <a:latin typeface="Arial" pitchFamily="34" charset="0"/>
            </a:endParaRPr>
          </a:p>
          <a:p>
            <a:endParaRPr lang="zh-CN" altLang="en-US" sz="3600">
              <a:latin typeface="Arial" pitchFamily="34" charset="0"/>
            </a:endParaRPr>
          </a:p>
        </p:txBody>
      </p:sp>
      <p:sp>
        <p:nvSpPr>
          <p:cNvPr id="39946" name="文本框 39945"/>
          <p:cNvSpPr txBox="1"/>
          <p:nvPr/>
        </p:nvSpPr>
        <p:spPr>
          <a:xfrm>
            <a:off x="0" y="3141663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0">
                <a:solidFill>
                  <a:schemeClr val="tx1"/>
                </a:solidFill>
                <a:latin typeface="Arial" pitchFamily="34" charset="0"/>
              </a:rPr>
              <a:t>b</a:t>
            </a:r>
            <a:r>
              <a:rPr lang="zh-CN" altLang="en-US" sz="3600" b="0">
                <a:solidFill>
                  <a:schemeClr val="tx1"/>
                </a:solidFill>
                <a:latin typeface="Arial" pitchFamily="34" charset="0"/>
              </a:rPr>
              <a:t>、史进是因为被诬陷私通草寇而逃离了华阴。</a:t>
            </a:r>
            <a:endParaRPr lang="zh-CN" altLang="en-US" sz="36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39947" name="文本框 39946"/>
          <p:cNvSpPr txBox="1"/>
          <p:nvPr/>
        </p:nvSpPr>
        <p:spPr>
          <a:xfrm>
            <a:off x="0" y="3789363"/>
            <a:ext cx="8820150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0">
                <a:solidFill>
                  <a:schemeClr val="tx1"/>
                </a:solidFill>
                <a:latin typeface="Arial" pitchFamily="34" charset="0"/>
              </a:rPr>
              <a:t>c</a:t>
            </a:r>
            <a:r>
              <a:rPr lang="zh-CN" altLang="en-US" sz="3600" b="0">
                <a:solidFill>
                  <a:schemeClr val="tx1"/>
                </a:solidFill>
                <a:latin typeface="Arial" pitchFamily="34" charset="0"/>
              </a:rPr>
              <a:t>、梁山泊起义军曾活捉高俅，后又把他放了。</a:t>
            </a:r>
            <a:endParaRPr lang="zh-CN" altLang="en-US" sz="36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39949" name="文本框 39948">
            <a:hlinkClick action="ppaction://noaction">
              <a:snd r:embed="rId4" name="未命名1.wav"/>
            </a:hlinkClick>
          </p:cNvPr>
          <p:cNvSpPr txBox="1"/>
          <p:nvPr/>
        </p:nvSpPr>
        <p:spPr>
          <a:xfrm>
            <a:off x="5724525" y="1341438"/>
            <a:ext cx="6477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0">
                <a:solidFill>
                  <a:schemeClr val="tx1"/>
                </a:solidFill>
                <a:latin typeface="Arial" pitchFamily="34" charset="0"/>
              </a:rPr>
              <a:t>d</a:t>
            </a:r>
            <a:endParaRPr lang="en-US" altLang="zh-CN" b="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答案对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  <p:bldP spid="39944" grpId="0"/>
      <p:bldP spid="39946" grpId="0"/>
      <p:bldP spid="39947" grpId="0"/>
      <p:bldP spid="3994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标题 41985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zh-CN" altLang="en-US">
                <a:ea typeface="楷体_GB2312" pitchFamily="49" charset="-122"/>
              </a:rPr>
              <a:t>一、抢答题</a:t>
            </a:r>
            <a:endParaRPr lang="zh-CN" altLang="en-US">
              <a:ea typeface="楷体_GB2312" pitchFamily="49" charset="-122"/>
            </a:endParaRPr>
          </a:p>
        </p:txBody>
      </p:sp>
      <p:sp>
        <p:nvSpPr>
          <p:cNvPr id="41987" name="文本占位符 41986"/>
          <p:cNvSpPr>
            <a:spLocks noGrp="1"/>
          </p:cNvSpPr>
          <p:nvPr>
            <p:ph type="body" idx="4294967295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>
              <a:buNone/>
            </a:pPr>
            <a:r>
              <a:rPr lang="en-US" altLang="zh-CN"/>
              <a:t>4</a:t>
            </a:r>
            <a:r>
              <a:rPr lang="zh-CN" altLang="en-US"/>
              <a:t>、</a:t>
            </a:r>
            <a:r>
              <a:rPr lang="zh-CN" altLang="en-US" sz="3600"/>
              <a:t>绰号豹子头的</a:t>
            </a:r>
            <a:r>
              <a:rPr lang="en-US" altLang="zh-CN" sz="3600"/>
              <a:t>_______</a:t>
            </a:r>
            <a:r>
              <a:rPr lang="zh-CN" altLang="en-US" sz="3600"/>
              <a:t>，原为东京八十万禁军教头，后被</a:t>
            </a:r>
            <a:r>
              <a:rPr lang="en-US" altLang="zh-CN" sz="3600"/>
              <a:t>_____</a:t>
            </a:r>
            <a:r>
              <a:rPr lang="zh-CN" altLang="en-US" sz="3600"/>
              <a:t>设计误入白虎节堂，刺配</a:t>
            </a:r>
            <a:r>
              <a:rPr lang="en-US" altLang="zh-CN" sz="3600"/>
              <a:t>_______</a:t>
            </a:r>
            <a:r>
              <a:rPr lang="zh-CN" altLang="en-US" sz="3600"/>
              <a:t>，后雪夜上梁山。 </a:t>
            </a:r>
            <a:endParaRPr lang="zh-CN" altLang="en-US" sz="3600"/>
          </a:p>
        </p:txBody>
      </p:sp>
      <p:sp>
        <p:nvSpPr>
          <p:cNvPr id="41988" name="矩形 41987"/>
          <p:cNvSpPr/>
          <p:nvPr/>
        </p:nvSpPr>
        <p:spPr>
          <a:xfrm>
            <a:off x="6948488" y="5589588"/>
            <a:ext cx="1371600" cy="914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  <a:scene3d>
              <a:camera prst="legacyPerspectiveBottomRight">
                <a:rot lat="0" lon="2124000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gradFill rotWithShape="0">
                  <a:gsLst>
                    <a:gs pos="0">
                      <a:srgbClr val="DCEBF5">
                        <a:alpha val="100000"/>
                      </a:srgbClr>
                    </a:gs>
                    <a:gs pos="8000">
                      <a:srgbClr val="83A7C3">
                        <a:alpha val="100000"/>
                      </a:srgbClr>
                    </a:gs>
                    <a:gs pos="13000">
                      <a:srgbClr val="768FB9">
                        <a:alpha val="100000"/>
                      </a:srgbClr>
                    </a:gs>
                    <a:gs pos="21001">
                      <a:srgbClr val="83A7C3">
                        <a:alpha val="100000"/>
                      </a:srgbClr>
                    </a:gs>
                    <a:gs pos="52000">
                      <a:srgbClr val="FFFFFF">
                        <a:alpha val="100000"/>
                      </a:srgbClr>
                    </a:gs>
                    <a:gs pos="56000">
                      <a:srgbClr val="9C6563">
                        <a:alpha val="100000"/>
                      </a:srgbClr>
                    </a:gs>
                    <a:gs pos="58000">
                      <a:srgbClr val="80302D">
                        <a:alpha val="100000"/>
                      </a:srgbClr>
                    </a:gs>
                    <a:gs pos="71001">
                      <a:srgbClr val="C0524E">
                        <a:alpha val="100000"/>
                      </a:srgbClr>
                    </a:gs>
                    <a:gs pos="94000">
                      <a:srgbClr val="EBDAD4">
                        <a:alpha val="100000"/>
                      </a:srgbClr>
                    </a:gs>
                    <a:gs pos="100000">
                      <a:srgbClr val="55261C">
                        <a:alpha val="100000"/>
                      </a:srgbClr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下一题</a:t>
            </a:r>
            <a:endParaRPr lang="zh-CN" altLang="en-US" sz="3600" b="0">
              <a:gradFill rotWithShape="0">
                <a:gsLst>
                  <a:gs pos="0">
                    <a:srgbClr val="DCEBF5">
                      <a:alpha val="100000"/>
                    </a:srgbClr>
                  </a:gs>
                  <a:gs pos="8000">
                    <a:srgbClr val="83A7C3">
                      <a:alpha val="100000"/>
                    </a:srgbClr>
                  </a:gs>
                  <a:gs pos="13000">
                    <a:srgbClr val="768FB9">
                      <a:alpha val="100000"/>
                    </a:srgbClr>
                  </a:gs>
                  <a:gs pos="21001">
                    <a:srgbClr val="83A7C3">
                      <a:alpha val="100000"/>
                    </a:srgbClr>
                  </a:gs>
                  <a:gs pos="52000">
                    <a:srgbClr val="FFFFFF">
                      <a:alpha val="100000"/>
                    </a:srgbClr>
                  </a:gs>
                  <a:gs pos="56000">
                    <a:srgbClr val="9C6563">
                      <a:alpha val="100000"/>
                    </a:srgbClr>
                  </a:gs>
                  <a:gs pos="58000">
                    <a:srgbClr val="80302D">
                      <a:alpha val="100000"/>
                    </a:srgbClr>
                  </a:gs>
                  <a:gs pos="71001">
                    <a:srgbClr val="C0524E">
                      <a:alpha val="100000"/>
                    </a:srgbClr>
                  </a:gs>
                  <a:gs pos="94000">
                    <a:srgbClr val="EBDAD4">
                      <a:alpha val="100000"/>
                    </a:srgbClr>
                  </a:gs>
                  <a:gs pos="100000">
                    <a:srgbClr val="55261C">
                      <a:alpha val="100000"/>
                    </a:srgbClr>
                  </a:gs>
                </a:gsLst>
                <a:lin ang="540000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1990" name="文本框 41989"/>
          <p:cNvSpPr txBox="1"/>
          <p:nvPr/>
        </p:nvSpPr>
        <p:spPr>
          <a:xfrm>
            <a:off x="3708400" y="1484313"/>
            <a:ext cx="1944688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0">
                <a:solidFill>
                  <a:srgbClr val="FF3300"/>
                </a:solidFill>
                <a:latin typeface="Arial" pitchFamily="34" charset="0"/>
              </a:rPr>
              <a:t>林冲</a:t>
            </a:r>
            <a:endParaRPr lang="zh-CN" altLang="en-US" b="0">
              <a:solidFill>
                <a:srgbClr val="FF3300"/>
              </a:solidFill>
              <a:latin typeface="Arial" pitchFamily="34" charset="0"/>
            </a:endParaRPr>
          </a:p>
        </p:txBody>
      </p:sp>
      <p:sp>
        <p:nvSpPr>
          <p:cNvPr id="41991" name="文本框 41990"/>
          <p:cNvSpPr txBox="1"/>
          <p:nvPr/>
        </p:nvSpPr>
        <p:spPr>
          <a:xfrm>
            <a:off x="3708400" y="2060575"/>
            <a:ext cx="136842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0">
                <a:solidFill>
                  <a:srgbClr val="FF3300"/>
                </a:solidFill>
                <a:latin typeface="Arial" pitchFamily="34" charset="0"/>
              </a:rPr>
              <a:t>高俅</a:t>
            </a:r>
            <a:endParaRPr lang="zh-CN" altLang="en-US" b="0">
              <a:solidFill>
                <a:srgbClr val="FF3300"/>
              </a:solidFill>
              <a:latin typeface="Arial" pitchFamily="34" charset="0"/>
            </a:endParaRPr>
          </a:p>
        </p:txBody>
      </p:sp>
      <p:sp>
        <p:nvSpPr>
          <p:cNvPr id="41992" name="文本框 41991"/>
          <p:cNvSpPr txBox="1"/>
          <p:nvPr/>
        </p:nvSpPr>
        <p:spPr>
          <a:xfrm>
            <a:off x="1619250" y="2565400"/>
            <a:ext cx="1944688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0">
                <a:solidFill>
                  <a:srgbClr val="FF3300"/>
                </a:solidFill>
                <a:latin typeface="Arial" pitchFamily="34" charset="0"/>
              </a:rPr>
              <a:t>沧州</a:t>
            </a:r>
            <a:endParaRPr lang="zh-CN" altLang="en-US" b="0">
              <a:solidFill>
                <a:srgbClr val="FF33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答案对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19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9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19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19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0" grpId="0"/>
      <p:bldP spid="41991" grpId="0"/>
      <p:bldP spid="4199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标题 43009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zh-CN" altLang="en-US">
                <a:ea typeface="楷体_GB2312" pitchFamily="49" charset="-122"/>
              </a:rPr>
              <a:t>一、抢答题</a:t>
            </a:r>
            <a:endParaRPr lang="zh-CN" altLang="en-US">
              <a:ea typeface="楷体_GB2312" pitchFamily="49" charset="-122"/>
            </a:endParaRPr>
          </a:p>
        </p:txBody>
      </p:sp>
      <p:sp>
        <p:nvSpPr>
          <p:cNvPr id="43011" name="文本占位符 43010"/>
          <p:cNvSpPr>
            <a:spLocks noGrp="1"/>
          </p:cNvSpPr>
          <p:nvPr>
            <p:ph type="body" idx="4294967295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>
              <a:buNone/>
            </a:pPr>
            <a:r>
              <a:rPr lang="en-US" altLang="zh-CN" sz="3600"/>
              <a:t>5</a:t>
            </a:r>
            <a:r>
              <a:rPr lang="zh-CN" altLang="en-US" sz="3600"/>
              <a:t>、在</a:t>
            </a:r>
            <a:r>
              <a:rPr lang="en-US" altLang="zh-CN" sz="3600"/>
              <a:t>《</a:t>
            </a:r>
            <a:r>
              <a:rPr lang="zh-CN" altLang="en-US" sz="3600"/>
              <a:t>水浒传</a:t>
            </a:r>
            <a:r>
              <a:rPr lang="en-US" altLang="zh-CN" sz="3600"/>
              <a:t>》</a:t>
            </a:r>
            <a:r>
              <a:rPr lang="zh-CN" altLang="en-US" sz="3600"/>
              <a:t>中，绰号为“智多星”的人是</a:t>
            </a:r>
            <a:r>
              <a:rPr lang="zh-CN" altLang="en-US" sz="3600" u="sng"/>
              <a:t>              </a:t>
            </a:r>
            <a:r>
              <a:rPr lang="zh-CN" altLang="en-US" sz="3600"/>
              <a:t>，也被称为”赛诸葛”。他与一伙好汉在“黄冈泥上巧施功”，干的一件大事是</a:t>
            </a:r>
            <a:endParaRPr lang="zh-CN" altLang="en-US" sz="3600"/>
          </a:p>
          <a:p>
            <a:pPr>
              <a:buNone/>
            </a:pPr>
            <a:r>
              <a:rPr lang="zh-CN" altLang="en-US" sz="3600"/>
              <a:t>  </a:t>
            </a:r>
            <a:r>
              <a:rPr lang="zh-CN" altLang="en-US" sz="3600" u="sng"/>
              <a:t>                  </a:t>
            </a:r>
            <a:r>
              <a:rPr lang="zh-CN" altLang="en-US" sz="3600"/>
              <a:t>，    </a:t>
            </a:r>
            <a:r>
              <a:rPr lang="zh-CN" altLang="en-US" sz="3600" u="sng"/>
              <a:t>    </a:t>
            </a:r>
            <a:endParaRPr lang="zh-CN" altLang="en-US" sz="3600" u="sng"/>
          </a:p>
        </p:txBody>
      </p:sp>
      <p:sp>
        <p:nvSpPr>
          <p:cNvPr id="43012" name="矩形 43011">
            <a:hlinkClick action="ppaction://hlinkshowjump?jump=nextslide">
              <a:snd r:embed="rId2" name="抢答鼓声.wav"/>
            </a:hlinkClick>
          </p:cNvPr>
          <p:cNvSpPr/>
          <p:nvPr/>
        </p:nvSpPr>
        <p:spPr>
          <a:xfrm>
            <a:off x="6948488" y="5589588"/>
            <a:ext cx="1371600" cy="914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  <a:scene3d>
              <a:camera prst="legacyPerspectiveBottomRight">
                <a:rot lat="0" lon="2124000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gradFill rotWithShape="0">
                  <a:gsLst>
                    <a:gs pos="0">
                      <a:srgbClr val="DCEBF5">
                        <a:alpha val="100000"/>
                      </a:srgbClr>
                    </a:gs>
                    <a:gs pos="8000">
                      <a:srgbClr val="83A7C3">
                        <a:alpha val="100000"/>
                      </a:srgbClr>
                    </a:gs>
                    <a:gs pos="13000">
                      <a:srgbClr val="768FB9">
                        <a:alpha val="100000"/>
                      </a:srgbClr>
                    </a:gs>
                    <a:gs pos="21001">
                      <a:srgbClr val="83A7C3">
                        <a:alpha val="100000"/>
                      </a:srgbClr>
                    </a:gs>
                    <a:gs pos="52000">
                      <a:srgbClr val="FFFFFF">
                        <a:alpha val="100000"/>
                      </a:srgbClr>
                    </a:gs>
                    <a:gs pos="56000">
                      <a:srgbClr val="9C6563">
                        <a:alpha val="100000"/>
                      </a:srgbClr>
                    </a:gs>
                    <a:gs pos="58000">
                      <a:srgbClr val="80302D">
                        <a:alpha val="100000"/>
                      </a:srgbClr>
                    </a:gs>
                    <a:gs pos="71001">
                      <a:srgbClr val="C0524E">
                        <a:alpha val="100000"/>
                      </a:srgbClr>
                    </a:gs>
                    <a:gs pos="94000">
                      <a:srgbClr val="EBDAD4">
                        <a:alpha val="100000"/>
                      </a:srgbClr>
                    </a:gs>
                    <a:gs pos="100000">
                      <a:srgbClr val="55261C">
                        <a:alpha val="100000"/>
                      </a:srgbClr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下一题</a:t>
            </a:r>
            <a:endParaRPr lang="zh-CN" altLang="en-US" sz="3600" b="0">
              <a:gradFill rotWithShape="0">
                <a:gsLst>
                  <a:gs pos="0">
                    <a:srgbClr val="DCEBF5">
                      <a:alpha val="100000"/>
                    </a:srgbClr>
                  </a:gs>
                  <a:gs pos="8000">
                    <a:srgbClr val="83A7C3">
                      <a:alpha val="100000"/>
                    </a:srgbClr>
                  </a:gs>
                  <a:gs pos="13000">
                    <a:srgbClr val="768FB9">
                      <a:alpha val="100000"/>
                    </a:srgbClr>
                  </a:gs>
                  <a:gs pos="21001">
                    <a:srgbClr val="83A7C3">
                      <a:alpha val="100000"/>
                    </a:srgbClr>
                  </a:gs>
                  <a:gs pos="52000">
                    <a:srgbClr val="FFFFFF">
                      <a:alpha val="100000"/>
                    </a:srgbClr>
                  </a:gs>
                  <a:gs pos="56000">
                    <a:srgbClr val="9C6563">
                      <a:alpha val="100000"/>
                    </a:srgbClr>
                  </a:gs>
                  <a:gs pos="58000">
                    <a:srgbClr val="80302D">
                      <a:alpha val="100000"/>
                    </a:srgbClr>
                  </a:gs>
                  <a:gs pos="71001">
                    <a:srgbClr val="C0524E">
                      <a:alpha val="100000"/>
                    </a:srgbClr>
                  </a:gs>
                  <a:gs pos="94000">
                    <a:srgbClr val="EBDAD4">
                      <a:alpha val="100000"/>
                    </a:srgbClr>
                  </a:gs>
                  <a:gs pos="100000">
                    <a:srgbClr val="55261C">
                      <a:alpha val="100000"/>
                    </a:srgbClr>
                  </a:gs>
                </a:gsLst>
                <a:lin ang="540000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3014" name="文本框 43013"/>
          <p:cNvSpPr txBox="1"/>
          <p:nvPr/>
        </p:nvSpPr>
        <p:spPr>
          <a:xfrm>
            <a:off x="1187450" y="2060575"/>
            <a:ext cx="2160588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0">
                <a:solidFill>
                  <a:srgbClr val="FF3300"/>
                </a:solidFill>
                <a:latin typeface="Arial" pitchFamily="34" charset="0"/>
              </a:rPr>
              <a:t>吴用</a:t>
            </a:r>
            <a:endParaRPr lang="zh-CN" altLang="en-US" b="0">
              <a:solidFill>
                <a:srgbClr val="FF3300"/>
              </a:solidFill>
              <a:latin typeface="Arial" pitchFamily="34" charset="0"/>
            </a:endParaRPr>
          </a:p>
        </p:txBody>
      </p:sp>
      <p:sp>
        <p:nvSpPr>
          <p:cNvPr id="43015" name="文本框 43014"/>
          <p:cNvSpPr txBox="1"/>
          <p:nvPr/>
        </p:nvSpPr>
        <p:spPr>
          <a:xfrm>
            <a:off x="0" y="3213100"/>
            <a:ext cx="345757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0">
                <a:solidFill>
                  <a:srgbClr val="FF3300"/>
                </a:solidFill>
                <a:latin typeface="Arial" pitchFamily="34" charset="0"/>
              </a:rPr>
              <a:t>智取生辰纲</a:t>
            </a:r>
            <a:endParaRPr lang="zh-CN" altLang="en-US" b="0">
              <a:solidFill>
                <a:srgbClr val="FF33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30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答案对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43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4" grpId="0"/>
      <p:bldP spid="4301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标题 44033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zh-CN" altLang="en-US">
                <a:ea typeface="楷体_GB2312" pitchFamily="49" charset="-122"/>
              </a:rPr>
              <a:t>一、抢答题</a:t>
            </a:r>
            <a:endParaRPr lang="zh-CN" altLang="en-US">
              <a:ea typeface="楷体_GB2312" pitchFamily="49" charset="-122"/>
            </a:endParaRPr>
          </a:p>
        </p:txBody>
      </p:sp>
      <p:sp>
        <p:nvSpPr>
          <p:cNvPr id="44035" name="文本占位符 44034"/>
          <p:cNvSpPr>
            <a:spLocks noGrp="1"/>
          </p:cNvSpPr>
          <p:nvPr>
            <p:ph type="body" idx="4294967295"/>
          </p:nvPr>
        </p:nvSpPr>
        <p:spPr>
          <a:xfrm>
            <a:off x="0" y="1600200"/>
            <a:ext cx="8820150" cy="4525963"/>
          </a:xfrm>
        </p:spPr>
        <p:txBody>
          <a:bodyPr/>
          <a:lstStyle/>
          <a:p>
            <a:pPr>
              <a:spcBef>
                <a:spcPct val="0"/>
              </a:spcBef>
              <a:buNone/>
            </a:pPr>
            <a:r>
              <a:rPr lang="en-US" altLang="zh-CN" b="1"/>
              <a:t>6</a:t>
            </a:r>
            <a:r>
              <a:rPr lang="zh-CN" altLang="en-US" b="1"/>
              <a:t>、</a:t>
            </a:r>
            <a:r>
              <a:rPr lang="en-US" altLang="zh-CN" sz="3600"/>
              <a:t>《</a:t>
            </a:r>
            <a:r>
              <a:rPr lang="zh-CN" altLang="en-US" sz="3600"/>
              <a:t>水浒</a:t>
            </a:r>
            <a:r>
              <a:rPr lang="en-US" altLang="zh-CN" sz="3600"/>
              <a:t>》</a:t>
            </a:r>
            <a:r>
              <a:rPr lang="zh-CN" altLang="en-US" sz="3600"/>
              <a:t>塑造了一大批栩栩如生的人物</a:t>
            </a:r>
            <a:endParaRPr lang="zh-CN" altLang="en-US" sz="3600"/>
          </a:p>
          <a:p>
            <a:pPr>
              <a:spcBef>
                <a:spcPct val="0"/>
              </a:spcBef>
              <a:buNone/>
            </a:pPr>
            <a:r>
              <a:rPr lang="zh-CN" altLang="en-US" sz="3600"/>
              <a:t>      形象。作者在刻画这些人物时，非常注</a:t>
            </a:r>
            <a:endParaRPr lang="zh-CN" altLang="en-US" sz="3600"/>
          </a:p>
          <a:p>
            <a:pPr>
              <a:spcBef>
                <a:spcPct val="0"/>
              </a:spcBef>
              <a:buNone/>
            </a:pPr>
            <a:r>
              <a:rPr lang="zh-CN" altLang="en-US" sz="3600"/>
              <a:t>      意他们之间的共性和个性，如同是疾恶</a:t>
            </a:r>
            <a:endParaRPr lang="zh-CN" altLang="en-US" sz="3600"/>
          </a:p>
          <a:p>
            <a:pPr>
              <a:spcBef>
                <a:spcPct val="0"/>
              </a:spcBef>
              <a:buNone/>
            </a:pPr>
            <a:r>
              <a:rPr lang="zh-CN" altLang="en-US" sz="3600"/>
              <a:t>      如仇、侠肝义胆、脾气火爆的人物形</a:t>
            </a:r>
            <a:endParaRPr lang="zh-CN" altLang="en-US" sz="3600"/>
          </a:p>
          <a:p>
            <a:pPr>
              <a:spcBef>
                <a:spcPct val="0"/>
              </a:spcBef>
              <a:buNone/>
            </a:pPr>
            <a:r>
              <a:rPr lang="zh-CN" altLang="en-US" sz="3600"/>
              <a:t>      象，但 </a:t>
            </a:r>
            <a:r>
              <a:rPr lang="zh-CN" altLang="en-US" sz="3600" u="sng"/>
              <a:t>          </a:t>
            </a:r>
            <a:r>
              <a:rPr lang="zh-CN" altLang="en-US" sz="3600"/>
              <a:t>粗中有细，豁达明</a:t>
            </a:r>
            <a:endParaRPr lang="zh-CN" altLang="en-US" sz="3600"/>
          </a:p>
          <a:p>
            <a:pPr>
              <a:spcBef>
                <a:spcPct val="0"/>
              </a:spcBef>
              <a:buNone/>
            </a:pPr>
            <a:r>
              <a:rPr lang="zh-CN" altLang="en-US" sz="3600"/>
              <a:t>      理；</a:t>
            </a:r>
            <a:r>
              <a:rPr lang="zh-CN" altLang="en-US" sz="3600" u="sng"/>
              <a:t>            </a:t>
            </a:r>
            <a:r>
              <a:rPr lang="zh-CN" altLang="en-US" sz="3600"/>
              <a:t>头脑简单，直爽率真。</a:t>
            </a:r>
            <a:endParaRPr lang="zh-CN" altLang="en-US" sz="3600"/>
          </a:p>
          <a:p>
            <a:pPr>
              <a:spcBef>
                <a:spcPct val="0"/>
              </a:spcBef>
              <a:buNone/>
            </a:pPr>
            <a:endParaRPr lang="zh-CN" altLang="en-US" sz="3600" u="sng"/>
          </a:p>
        </p:txBody>
      </p:sp>
      <p:sp>
        <p:nvSpPr>
          <p:cNvPr id="44037" name="矩形 44036"/>
          <p:cNvSpPr/>
          <p:nvPr/>
        </p:nvSpPr>
        <p:spPr>
          <a:xfrm>
            <a:off x="6948488" y="5589588"/>
            <a:ext cx="1371600" cy="914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  <a:scene3d>
              <a:camera prst="legacyPerspectiveBottomRight">
                <a:rot lat="0" lon="2124000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>
                <a:gradFill rotWithShape="0">
                  <a:gsLst>
                    <a:gs pos="0">
                      <a:srgbClr val="DCEBF5">
                        <a:alpha val="100000"/>
                      </a:srgbClr>
                    </a:gs>
                    <a:gs pos="8000">
                      <a:srgbClr val="83A7C3">
                        <a:alpha val="100000"/>
                      </a:srgbClr>
                    </a:gs>
                    <a:gs pos="13000">
                      <a:srgbClr val="768FB9">
                        <a:alpha val="100000"/>
                      </a:srgbClr>
                    </a:gs>
                    <a:gs pos="21001">
                      <a:srgbClr val="83A7C3">
                        <a:alpha val="100000"/>
                      </a:srgbClr>
                    </a:gs>
                    <a:gs pos="52000">
                      <a:srgbClr val="FFFFFF">
                        <a:alpha val="100000"/>
                      </a:srgbClr>
                    </a:gs>
                    <a:gs pos="56000">
                      <a:srgbClr val="9C6563">
                        <a:alpha val="100000"/>
                      </a:srgbClr>
                    </a:gs>
                    <a:gs pos="58000">
                      <a:srgbClr val="80302D">
                        <a:alpha val="100000"/>
                      </a:srgbClr>
                    </a:gs>
                    <a:gs pos="71001">
                      <a:srgbClr val="C0524E">
                        <a:alpha val="100000"/>
                      </a:srgbClr>
                    </a:gs>
                    <a:gs pos="94000">
                      <a:srgbClr val="EBDAD4">
                        <a:alpha val="100000"/>
                      </a:srgbClr>
                    </a:gs>
                    <a:gs pos="100000">
                      <a:srgbClr val="55261C">
                        <a:alpha val="100000"/>
                      </a:srgbClr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下一题</a:t>
            </a:r>
            <a:endParaRPr lang="zh-CN" altLang="en-US" sz="3600" b="0">
              <a:gradFill rotWithShape="0">
                <a:gsLst>
                  <a:gs pos="0">
                    <a:srgbClr val="DCEBF5">
                      <a:alpha val="100000"/>
                    </a:srgbClr>
                  </a:gs>
                  <a:gs pos="8000">
                    <a:srgbClr val="83A7C3">
                      <a:alpha val="100000"/>
                    </a:srgbClr>
                  </a:gs>
                  <a:gs pos="13000">
                    <a:srgbClr val="768FB9">
                      <a:alpha val="100000"/>
                    </a:srgbClr>
                  </a:gs>
                  <a:gs pos="21001">
                    <a:srgbClr val="83A7C3">
                      <a:alpha val="100000"/>
                    </a:srgbClr>
                  </a:gs>
                  <a:gs pos="52000">
                    <a:srgbClr val="FFFFFF">
                      <a:alpha val="100000"/>
                    </a:srgbClr>
                  </a:gs>
                  <a:gs pos="56000">
                    <a:srgbClr val="9C6563">
                      <a:alpha val="100000"/>
                    </a:srgbClr>
                  </a:gs>
                  <a:gs pos="58000">
                    <a:srgbClr val="80302D">
                      <a:alpha val="100000"/>
                    </a:srgbClr>
                  </a:gs>
                  <a:gs pos="71001">
                    <a:srgbClr val="C0524E">
                      <a:alpha val="100000"/>
                    </a:srgbClr>
                  </a:gs>
                  <a:gs pos="94000">
                    <a:srgbClr val="EBDAD4">
                      <a:alpha val="100000"/>
                    </a:srgbClr>
                  </a:gs>
                  <a:gs pos="100000">
                    <a:srgbClr val="55261C">
                      <a:alpha val="100000"/>
                    </a:srgbClr>
                  </a:gs>
                </a:gsLst>
                <a:lin ang="540000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4039" name="文本框 44038"/>
          <p:cNvSpPr txBox="1"/>
          <p:nvPr/>
        </p:nvSpPr>
        <p:spPr>
          <a:xfrm>
            <a:off x="2051050" y="3644900"/>
            <a:ext cx="21590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0">
                <a:solidFill>
                  <a:srgbClr val="FF3300"/>
                </a:solidFill>
                <a:latin typeface="Arial" pitchFamily="34" charset="0"/>
              </a:rPr>
              <a:t>鲁智深</a:t>
            </a:r>
            <a:endParaRPr lang="zh-CN" altLang="en-US" b="0">
              <a:solidFill>
                <a:srgbClr val="FF3300"/>
              </a:solidFill>
              <a:latin typeface="Arial" pitchFamily="34" charset="0"/>
            </a:endParaRPr>
          </a:p>
        </p:txBody>
      </p:sp>
      <p:sp>
        <p:nvSpPr>
          <p:cNvPr id="44040" name="文本框 44039"/>
          <p:cNvSpPr txBox="1"/>
          <p:nvPr/>
        </p:nvSpPr>
        <p:spPr>
          <a:xfrm>
            <a:off x="1763713" y="4221163"/>
            <a:ext cx="21590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1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0">
                <a:solidFill>
                  <a:srgbClr val="FF3300"/>
                </a:solidFill>
                <a:latin typeface="Arial" pitchFamily="34" charset="0"/>
              </a:rPr>
              <a:t>李逵</a:t>
            </a:r>
            <a:endParaRPr lang="zh-CN" altLang="en-US" b="0">
              <a:solidFill>
                <a:srgbClr val="FF33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答案对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16" presetClass="entr" presetSubtype="26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答案对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4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9" grpId="0"/>
      <p:bldP spid="44039" grpId="1"/>
      <p:bldP spid="4404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https://d.book118.com/128004022077006027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166</Paragraphs>
  <Slides>27</Slides>
  <Notes>0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3">
      <vt:lpstr>Arial</vt:lpstr>
      <vt:lpstr>Calibri</vt:lpstr>
      <vt:lpstr>宋体</vt:lpstr>
      <vt:lpstr>楷体_GB2312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一、抢答题</vt:lpstr>
      <vt:lpstr>一、抢答题</vt:lpstr>
      <vt:lpstr>一、抢答题</vt:lpstr>
      <vt:lpstr>一、抢答题</vt:lpstr>
      <vt:lpstr>一、抢答题</vt:lpstr>
      <vt:lpstr>一、抢答题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2024-09-05T12:57:49.346</cp:lastPrinted>
  <dcterms:created xsi:type="dcterms:W3CDTF">2024-09-05T04:57:49Z</dcterms:created>
  <dcterms:modified xsi:type="dcterms:W3CDTF">2024-09-05T04:57:51Z</dcterms:modified>
</cp:coreProperties>
</file>