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EB84AF5-E452-4002-9EE9-B88F30D860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BFF20E-F755-442C-81D2-AF1B857C7F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CC35DCD-4A8E-4A7B-8062-1636951421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8E43F3F-3DE7-4AC4-899F-9D9ADB6B30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96C1227-AE0C-4CC4-9E1D-63A27DF6F98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B2D613C-D587-4099-9317-11439783CDA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0328D45-A0CC-4287-8E44-155828A322D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10A2078-FDAB-4487-8BB2-109C335469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91D2D8E-D75A-4A7C-B9EA-A47245EEFA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33E825-8FC6-401E-8E20-473A1E81B1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C358ED-1DE0-4D56-9E7F-3C145361AE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8010023041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(第一课)一建《水利》重点详解课件(附章节试题)</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课程介绍与学习目标</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水利工程基础知识</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堤防工程建设与管理</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水库调度运行与安全管理</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农田水利规划与节水灌溉技术</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河道整治与生态修复技术</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课程总结与复习指导</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课程介绍与学习目标</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一建《水利》是国家一级建造师考试的重要科目之一，涉及水利工程建设、管理、规划等方面的知识。</a:t>
            </a:r>
            <a:endParaRPr lang="en-US" sz="1100"/>
          </a:p>
        </p:txBody>
      </p:sp>
      <p:sp>
        <p:nvSpPr>
          <p:cNvPr id="6" name="AutoShape 6"/>
          <p:cNvSpPr/>
          <p:nvPr/>
        </p:nvSpPr>
        <p:spPr>
          <a:xfrm>
            <a:off x="619358" y="3627301"/>
            <a:ext cx="3358143"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课程背景</a:t>
            </a:r>
            <a:endParaRPr lang="en-US" sz="1100"/>
          </a:p>
        </p:txBody>
      </p:sp>
      <p:sp>
        <p:nvSpPr>
          <p:cNvPr id="7" name="AutoShape 7"/>
          <p:cNvSpPr/>
          <p:nvPr/>
        </p:nvSpPr>
        <p:spPr>
          <a:xfrm>
            <a:off x="4363925" y="4213754"/>
            <a:ext cx="3464154" cy="12711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主要包括水利工程基础知识、水文学与水资源、水利工程建设与管理、水土保持与生态修复等方面的内容。</a:t>
            </a:r>
            <a:endParaRPr lang="en-US" sz="1100"/>
          </a:p>
        </p:txBody>
      </p:sp>
      <p:sp>
        <p:nvSpPr>
          <p:cNvPr id="8" name="AutoShape 8"/>
          <p:cNvSpPr/>
          <p:nvPr/>
        </p:nvSpPr>
        <p:spPr>
          <a:xfrm>
            <a:off x="4363925" y="3627301"/>
            <a:ext cx="3335471"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课程内容</a:t>
            </a:r>
            <a:endParaRPr lang="en-US" sz="1100"/>
          </a:p>
        </p:txBody>
      </p:sp>
      <p:sp>
        <p:nvSpPr>
          <p:cNvPr id="9" name="AutoShape 9"/>
          <p:cNvSpPr/>
          <p:nvPr/>
        </p:nvSpPr>
        <p:spPr>
          <a:xfrm>
            <a:off x="8108491" y="4213754"/>
            <a:ext cx="3464154" cy="144585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培养考生掌握水利工程建设与管理的基本理论和专业知识，具备从事水利工程建设与管理的能力。</a:t>
            </a:r>
            <a:endParaRPr lang="en-US" sz="1100"/>
          </a:p>
        </p:txBody>
      </p:sp>
      <p:sp>
        <p:nvSpPr>
          <p:cNvPr id="10" name="AutoShape 10"/>
          <p:cNvSpPr/>
          <p:nvPr/>
        </p:nvSpPr>
        <p:spPr>
          <a:xfrm>
            <a:off x="8108491" y="3627301"/>
            <a:ext cx="3373750"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课程目的</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一建《水利》课程概述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学习目标与要求</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知识目标</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掌握水利工程基础知识、水文学与水资源、水利工程建设与管理等方面的基本概念和原理。</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能力目标</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能够运用所学知识分析和解决水利工程建设与管理中的实际问题，具备从事水利工程建设与管理的能力。</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素质目标</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培养考生具备创新精神、实践能力和团队协作精神，提高考生的综合素质。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22323" y="1727645"/>
            <a:ext cx="4036891"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课程总览</a:t>
            </a:r>
          </a:p>
        </p:txBody>
      </p:sp>
      <p:sp>
        <p:nvSpPr>
          <p:cNvPr id="3" name="TextBox 3"/>
          <p:cNvSpPr txBox="1"/>
          <p:nvPr/>
        </p:nvSpPr>
        <p:spPr>
          <a:xfrm>
            <a:off x="1822323" y="2089213"/>
            <a:ext cx="4088130" cy="662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alpha val="100000"/>
                  </a:schemeClr>
                </a:solidFill>
                <a:latin typeface="Microsoft Yahei"/>
                <a:ea typeface="Microsoft Yahei"/>
                <a:cs typeface="Microsoft Yahei"/>
              </a:rPr>
              <a:t>介绍课程整体安排、学习目标、考核方式等。</a:t>
            </a:r>
          </a:p>
        </p:txBody>
      </p:sp>
      <p:sp>
        <p:nvSpPr>
          <p:cNvPr id="4" name="AutoShape 4"/>
          <p:cNvSpPr/>
          <p:nvPr/>
        </p:nvSpPr>
        <p:spPr>
          <a:xfrm>
            <a:off x="617410" y="1744028"/>
            <a:ext cx="759619" cy="7596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716947" y="1938814"/>
            <a:ext cx="555689" cy="348139"/>
          </a:xfrm>
          <a:custGeom>
            <a:rect l="l" t="t" r="r" b="b"/>
            <a:pathLst>
              <a:path w="260" h="162">
                <a:moveTo>
                  <a:pt x="211" y="65"/>
                </a:moveTo>
                <a:cubicBezTo>
                  <a:pt x="211" y="29"/>
                  <a:pt x="182" y="0"/>
                  <a:pt x="146" y="0"/>
                </a:cubicBezTo>
                <a:cubicBezTo>
                  <a:pt x="122" y="0"/>
                  <a:pt x="101" y="13"/>
                  <a:pt x="90" y="33"/>
                </a:cubicBezTo>
                <a:cubicBezTo>
                  <a:pt x="87" y="33"/>
                  <a:pt x="84" y="32"/>
                  <a:pt x="81" y="32"/>
                </a:cubicBezTo>
                <a:cubicBezTo>
                  <a:pt x="59" y="32"/>
                  <a:pt x="41" y="47"/>
                  <a:pt x="35" y="67"/>
                </a:cubicBezTo>
                <a:cubicBezTo>
                  <a:pt x="15" y="73"/>
                  <a:pt x="0" y="92"/>
                  <a:pt x="0" y="114"/>
                </a:cubicBezTo>
                <a:cubicBezTo>
                  <a:pt x="0" y="140"/>
                  <a:pt x="22" y="162"/>
                  <a:pt x="49" y="162"/>
                </a:cubicBezTo>
                <a:cubicBezTo>
                  <a:pt x="211" y="162"/>
                  <a:pt x="211" y="162"/>
                  <a:pt x="211" y="162"/>
                </a:cubicBezTo>
                <a:cubicBezTo>
                  <a:pt x="238" y="162"/>
                  <a:pt x="260" y="140"/>
                  <a:pt x="260" y="114"/>
                </a:cubicBezTo>
                <a:cubicBezTo>
                  <a:pt x="260" y="87"/>
                  <a:pt x="238" y="65"/>
                  <a:pt x="211" y="65"/>
                </a:cubicBezTo>
                <a:close/>
                <a:moveTo>
                  <a:pt x="130" y="146"/>
                </a:moveTo>
                <a:cubicBezTo>
                  <a:pt x="81" y="81"/>
                  <a:pt x="81" y="81"/>
                  <a:pt x="81" y="81"/>
                </a:cubicBezTo>
                <a:cubicBezTo>
                  <a:pt x="114" y="81"/>
                  <a:pt x="114" y="81"/>
                  <a:pt x="114" y="81"/>
                </a:cubicBezTo>
                <a:cubicBezTo>
                  <a:pt x="114" y="32"/>
                  <a:pt x="114" y="32"/>
                  <a:pt x="114" y="32"/>
                </a:cubicBezTo>
                <a:cubicBezTo>
                  <a:pt x="146" y="32"/>
                  <a:pt x="146" y="32"/>
                  <a:pt x="146" y="32"/>
                </a:cubicBezTo>
                <a:cubicBezTo>
                  <a:pt x="146" y="81"/>
                  <a:pt x="146" y="81"/>
                  <a:pt x="146" y="81"/>
                </a:cubicBezTo>
                <a:cubicBezTo>
                  <a:pt x="179" y="81"/>
                  <a:pt x="179" y="81"/>
                  <a:pt x="179" y="81"/>
                </a:cubicBezTo>
                <a:lnTo>
                  <a:pt x="130" y="14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822323" y="4983480"/>
            <a:ext cx="4040505"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水土保持与生态修复</a:t>
            </a:r>
          </a:p>
        </p:txBody>
      </p:sp>
      <p:sp>
        <p:nvSpPr>
          <p:cNvPr id="7" name="TextBox 7"/>
          <p:cNvSpPr txBox="1"/>
          <p:nvPr/>
        </p:nvSpPr>
        <p:spPr>
          <a:xfrm>
            <a:off x="1822323" y="5348574"/>
            <a:ext cx="4059555" cy="662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alpha val="100000"/>
                  </a:schemeClr>
                </a:solidFill>
                <a:latin typeface="Microsoft Yahei"/>
                <a:ea typeface="Microsoft Yahei"/>
                <a:cs typeface="Microsoft Yahei"/>
              </a:rPr>
              <a:t>涉及土壤侵蚀原理、水土保持措施、生态修复技术等内容。</a:t>
            </a:r>
          </a:p>
        </p:txBody>
      </p:sp>
      <p:grpSp>
        <p:nvGrpSpPr>
          <p:cNvPr id="8" name="Group 8"/>
          <p:cNvGrpSpPr/>
          <p:nvPr/>
        </p:nvGrpSpPr>
        <p:grpSpPr>
          <a:xfrm>
            <a:off x="626935" y="4993005"/>
            <a:ext cx="759619" cy="759619"/>
            <a:chOff x="626935" y="4993005"/>
            <a:chExt cx="759619" cy="759619"/>
          </a:xfrm>
        </p:grpSpPr>
        <p:sp>
          <p:nvSpPr>
            <p:cNvPr id="9" name="AutoShape 9"/>
            <p:cNvSpPr/>
            <p:nvPr/>
          </p:nvSpPr>
          <p:spPr>
            <a:xfrm>
              <a:off x="626935" y="4993005"/>
              <a:ext cx="759619" cy="759619"/>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endParaRPr lang="en-US" sz="1100"/>
            </a:p>
          </p:txBody>
        </p:sp>
      </p:grpSp>
      <p:grpSp>
        <p:nvGrpSpPr>
          <p:cNvPr id="10" name="Group 10"/>
          <p:cNvGrpSpPr/>
          <p:nvPr/>
        </p:nvGrpSpPr>
        <p:grpSpPr>
          <a:xfrm>
            <a:off x="778573" y="5175218"/>
            <a:ext cx="437293" cy="412528"/>
            <a:chOff x="778573" y="5175218"/>
            <a:chExt cx="437293" cy="412528"/>
          </a:xfrm>
        </p:grpSpPr>
        <p:sp>
          <p:nvSpPr>
            <p:cNvPr id="11" name="Freeform 11"/>
            <p:cNvSpPr/>
            <p:nvPr/>
          </p:nvSpPr>
          <p:spPr>
            <a:xfrm>
              <a:off x="778573" y="5337524"/>
              <a:ext cx="123158" cy="250222"/>
            </a:xfrm>
            <a:custGeom>
              <a:rect l="l" t="t" r="r" b="b"/>
              <a:pathLst>
                <a:path w="54" h="109">
                  <a:moveTo>
                    <a:pt x="41" y="13"/>
                  </a:moveTo>
                  <a:cubicBezTo>
                    <a:pt x="41" y="47"/>
                    <a:pt x="41" y="47"/>
                    <a:pt x="41" y="47"/>
                  </a:cubicBezTo>
                  <a:cubicBezTo>
                    <a:pt x="13" y="47"/>
                    <a:pt x="13" y="47"/>
                    <a:pt x="13" y="47"/>
                  </a:cubicBezTo>
                  <a:cubicBezTo>
                    <a:pt x="13" y="13"/>
                    <a:pt x="13" y="13"/>
                    <a:pt x="13" y="13"/>
                  </a:cubicBezTo>
                  <a:cubicBezTo>
                    <a:pt x="41" y="13"/>
                    <a:pt x="41" y="13"/>
                    <a:pt x="41" y="13"/>
                  </a:cubicBezTo>
                  <a:moveTo>
                    <a:pt x="50" y="0"/>
                  </a:moveTo>
                  <a:cubicBezTo>
                    <a:pt x="4" y="0"/>
                    <a:pt x="4" y="0"/>
                    <a:pt x="4" y="0"/>
                  </a:cubicBezTo>
                  <a:cubicBezTo>
                    <a:pt x="2" y="0"/>
                    <a:pt x="0" y="2"/>
                    <a:pt x="0" y="5"/>
                  </a:cubicBezTo>
                  <a:cubicBezTo>
                    <a:pt x="0" y="105"/>
                    <a:pt x="0" y="105"/>
                    <a:pt x="0" y="105"/>
                  </a:cubicBezTo>
                  <a:cubicBezTo>
                    <a:pt x="0" y="107"/>
                    <a:pt x="2" y="109"/>
                    <a:pt x="4" y="109"/>
                  </a:cubicBezTo>
                  <a:cubicBezTo>
                    <a:pt x="50" y="109"/>
                    <a:pt x="50" y="109"/>
                    <a:pt x="50" y="109"/>
                  </a:cubicBezTo>
                  <a:cubicBezTo>
                    <a:pt x="52" y="109"/>
                    <a:pt x="54" y="107"/>
                    <a:pt x="54" y="105"/>
                  </a:cubicBezTo>
                  <a:cubicBezTo>
                    <a:pt x="54" y="5"/>
                    <a:pt x="54" y="5"/>
                    <a:pt x="54" y="5"/>
                  </a:cubicBezTo>
                  <a:cubicBezTo>
                    <a:pt x="54" y="2"/>
                    <a:pt x="52" y="0"/>
                    <a:pt x="50"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932307" y="5278374"/>
              <a:ext cx="125063" cy="309372"/>
            </a:xfrm>
            <a:custGeom>
              <a:rect l="l" t="t" r="r" b="b"/>
              <a:pathLst>
                <a:path w="55" h="135">
                  <a:moveTo>
                    <a:pt x="42" y="13"/>
                  </a:moveTo>
                  <a:cubicBezTo>
                    <a:pt x="42" y="81"/>
                    <a:pt x="42" y="81"/>
                    <a:pt x="42" y="81"/>
                  </a:cubicBezTo>
                  <a:cubicBezTo>
                    <a:pt x="13" y="81"/>
                    <a:pt x="13" y="81"/>
                    <a:pt x="13" y="81"/>
                  </a:cubicBezTo>
                  <a:cubicBezTo>
                    <a:pt x="13" y="13"/>
                    <a:pt x="13" y="13"/>
                    <a:pt x="13" y="13"/>
                  </a:cubicBezTo>
                  <a:cubicBezTo>
                    <a:pt x="42" y="13"/>
                    <a:pt x="42" y="13"/>
                    <a:pt x="42" y="13"/>
                  </a:cubicBezTo>
                  <a:moveTo>
                    <a:pt x="51" y="0"/>
                  </a:moveTo>
                  <a:cubicBezTo>
                    <a:pt x="5" y="0"/>
                    <a:pt x="5" y="0"/>
                    <a:pt x="5" y="0"/>
                  </a:cubicBezTo>
                  <a:cubicBezTo>
                    <a:pt x="2" y="0"/>
                    <a:pt x="0" y="2"/>
                    <a:pt x="0" y="5"/>
                  </a:cubicBezTo>
                  <a:cubicBezTo>
                    <a:pt x="0" y="131"/>
                    <a:pt x="0" y="131"/>
                    <a:pt x="0" y="131"/>
                  </a:cubicBezTo>
                  <a:cubicBezTo>
                    <a:pt x="0" y="133"/>
                    <a:pt x="2" y="135"/>
                    <a:pt x="5" y="135"/>
                  </a:cubicBezTo>
                  <a:cubicBezTo>
                    <a:pt x="51" y="135"/>
                    <a:pt x="51" y="135"/>
                    <a:pt x="51" y="135"/>
                  </a:cubicBezTo>
                  <a:cubicBezTo>
                    <a:pt x="53" y="135"/>
                    <a:pt x="55" y="133"/>
                    <a:pt x="55" y="131"/>
                  </a:cubicBezTo>
                  <a:cubicBezTo>
                    <a:pt x="55" y="5"/>
                    <a:pt x="55" y="5"/>
                    <a:pt x="55" y="5"/>
                  </a:cubicBezTo>
                  <a:cubicBezTo>
                    <a:pt x="55" y="2"/>
                    <a:pt x="53" y="0"/>
                    <a:pt x="5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089850" y="5175218"/>
              <a:ext cx="126016" cy="412528"/>
            </a:xfrm>
            <a:custGeom>
              <a:rect l="l" t="t" r="r" b="b"/>
              <a:pathLst>
                <a:path w="55" h="180">
                  <a:moveTo>
                    <a:pt x="42" y="13"/>
                  </a:moveTo>
                  <a:cubicBezTo>
                    <a:pt x="42" y="96"/>
                    <a:pt x="42" y="96"/>
                    <a:pt x="42" y="96"/>
                  </a:cubicBezTo>
                  <a:cubicBezTo>
                    <a:pt x="13" y="96"/>
                    <a:pt x="13" y="96"/>
                    <a:pt x="13" y="96"/>
                  </a:cubicBezTo>
                  <a:cubicBezTo>
                    <a:pt x="13" y="13"/>
                    <a:pt x="13" y="13"/>
                    <a:pt x="13" y="13"/>
                  </a:cubicBezTo>
                  <a:cubicBezTo>
                    <a:pt x="42" y="13"/>
                    <a:pt x="42" y="13"/>
                    <a:pt x="42" y="13"/>
                  </a:cubicBezTo>
                  <a:moveTo>
                    <a:pt x="50" y="0"/>
                  </a:moveTo>
                  <a:cubicBezTo>
                    <a:pt x="4" y="0"/>
                    <a:pt x="4" y="0"/>
                    <a:pt x="4" y="0"/>
                  </a:cubicBezTo>
                  <a:cubicBezTo>
                    <a:pt x="2" y="0"/>
                    <a:pt x="0" y="2"/>
                    <a:pt x="0" y="4"/>
                  </a:cubicBezTo>
                  <a:cubicBezTo>
                    <a:pt x="0" y="176"/>
                    <a:pt x="0" y="176"/>
                    <a:pt x="0" y="176"/>
                  </a:cubicBezTo>
                  <a:cubicBezTo>
                    <a:pt x="0" y="178"/>
                    <a:pt x="2" y="180"/>
                    <a:pt x="4" y="180"/>
                  </a:cubicBezTo>
                  <a:cubicBezTo>
                    <a:pt x="50" y="180"/>
                    <a:pt x="50" y="180"/>
                    <a:pt x="50" y="180"/>
                  </a:cubicBezTo>
                  <a:cubicBezTo>
                    <a:pt x="53" y="180"/>
                    <a:pt x="55" y="178"/>
                    <a:pt x="55" y="176"/>
                  </a:cubicBezTo>
                  <a:cubicBezTo>
                    <a:pt x="55" y="4"/>
                    <a:pt x="55" y="4"/>
                    <a:pt x="55" y="4"/>
                  </a:cubicBezTo>
                  <a:cubicBezTo>
                    <a:pt x="55" y="2"/>
                    <a:pt x="53" y="0"/>
                    <a:pt x="50"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1822323" y="3321082"/>
            <a:ext cx="39738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水文学与水资源</a:t>
            </a:r>
          </a:p>
        </p:txBody>
      </p:sp>
      <p:sp>
        <p:nvSpPr>
          <p:cNvPr id="15" name="TextBox 15"/>
          <p:cNvSpPr txBox="1"/>
          <p:nvPr/>
        </p:nvSpPr>
        <p:spPr>
          <a:xfrm>
            <a:off x="1822323" y="3739801"/>
            <a:ext cx="3945255" cy="662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alpha val="100000"/>
                  </a:schemeClr>
                </a:solidFill>
                <a:latin typeface="Microsoft Yahei"/>
                <a:ea typeface="Microsoft Yahei"/>
                <a:cs typeface="Microsoft Yahei"/>
              </a:rPr>
              <a:t>讲述水文循环、水资源评价、水资源规划与管理等内容。</a:t>
            </a:r>
          </a:p>
        </p:txBody>
      </p:sp>
      <p:grpSp>
        <p:nvGrpSpPr>
          <p:cNvPr id="16" name="Group 16"/>
          <p:cNvGrpSpPr/>
          <p:nvPr/>
        </p:nvGrpSpPr>
        <p:grpSpPr>
          <a:xfrm>
            <a:off x="617410" y="3366040"/>
            <a:ext cx="759619" cy="759619"/>
            <a:chOff x="617410" y="3366040"/>
            <a:chExt cx="759619" cy="759619"/>
          </a:xfrm>
        </p:grpSpPr>
        <p:sp>
          <p:nvSpPr>
            <p:cNvPr id="17" name="AutoShape 17"/>
            <p:cNvSpPr/>
            <p:nvPr/>
          </p:nvSpPr>
          <p:spPr>
            <a:xfrm>
              <a:off x="617410" y="3366040"/>
              <a:ext cx="759619" cy="7596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94575" y="3504533"/>
            <a:ext cx="405384" cy="482632"/>
            <a:chOff x="794575" y="3504533"/>
            <a:chExt cx="405384" cy="482632"/>
          </a:xfrm>
        </p:grpSpPr>
        <p:sp>
          <p:nvSpPr>
            <p:cNvPr id="19" name="Freeform 19"/>
            <p:cNvSpPr/>
            <p:nvPr/>
          </p:nvSpPr>
          <p:spPr>
            <a:xfrm>
              <a:off x="794575" y="3504533"/>
              <a:ext cx="405384" cy="482632"/>
            </a:xfrm>
            <a:custGeom>
              <a:rect l="l" t="t" r="r" b="b"/>
              <a:pathLst>
                <a:path w="156" h="178">
                  <a:moveTo>
                    <a:pt x="145" y="22"/>
                  </a:moveTo>
                  <a:cubicBezTo>
                    <a:pt x="134" y="22"/>
                    <a:pt x="134" y="22"/>
                    <a:pt x="134" y="22"/>
                  </a:cubicBezTo>
                  <a:cubicBezTo>
                    <a:pt x="134" y="11"/>
                    <a:pt x="134" y="11"/>
                    <a:pt x="134" y="11"/>
                  </a:cubicBezTo>
                  <a:cubicBezTo>
                    <a:pt x="134" y="5"/>
                    <a:pt x="129" y="0"/>
                    <a:pt x="123" y="0"/>
                  </a:cubicBezTo>
                  <a:cubicBezTo>
                    <a:pt x="11" y="0"/>
                    <a:pt x="11" y="0"/>
                    <a:pt x="11" y="0"/>
                  </a:cubicBezTo>
                  <a:cubicBezTo>
                    <a:pt x="5" y="0"/>
                    <a:pt x="0" y="5"/>
                    <a:pt x="0" y="11"/>
                  </a:cubicBezTo>
                  <a:cubicBezTo>
                    <a:pt x="0" y="145"/>
                    <a:pt x="0" y="145"/>
                    <a:pt x="0" y="145"/>
                  </a:cubicBezTo>
                  <a:cubicBezTo>
                    <a:pt x="0" y="151"/>
                    <a:pt x="5" y="156"/>
                    <a:pt x="11" y="156"/>
                  </a:cubicBezTo>
                  <a:cubicBezTo>
                    <a:pt x="22" y="156"/>
                    <a:pt x="22" y="156"/>
                    <a:pt x="22" y="156"/>
                  </a:cubicBezTo>
                  <a:cubicBezTo>
                    <a:pt x="22" y="167"/>
                    <a:pt x="22" y="167"/>
                    <a:pt x="22" y="167"/>
                  </a:cubicBezTo>
                  <a:cubicBezTo>
                    <a:pt x="22" y="173"/>
                    <a:pt x="27" y="178"/>
                    <a:pt x="33" y="178"/>
                  </a:cubicBezTo>
                  <a:cubicBezTo>
                    <a:pt x="145" y="178"/>
                    <a:pt x="145" y="178"/>
                    <a:pt x="145" y="178"/>
                  </a:cubicBezTo>
                  <a:cubicBezTo>
                    <a:pt x="151" y="178"/>
                    <a:pt x="156" y="173"/>
                    <a:pt x="156" y="167"/>
                  </a:cubicBezTo>
                  <a:cubicBezTo>
                    <a:pt x="156" y="33"/>
                    <a:pt x="156" y="33"/>
                    <a:pt x="156" y="33"/>
                  </a:cubicBezTo>
                  <a:cubicBezTo>
                    <a:pt x="156" y="27"/>
                    <a:pt x="151" y="22"/>
                    <a:pt x="145" y="22"/>
                  </a:cubicBezTo>
                  <a:close/>
                  <a:moveTo>
                    <a:pt x="11" y="145"/>
                  </a:moveTo>
                  <a:cubicBezTo>
                    <a:pt x="11" y="11"/>
                    <a:pt x="11" y="11"/>
                    <a:pt x="11" y="11"/>
                  </a:cubicBezTo>
                  <a:cubicBezTo>
                    <a:pt x="123" y="11"/>
                    <a:pt x="123" y="11"/>
                    <a:pt x="123" y="11"/>
                  </a:cubicBezTo>
                  <a:cubicBezTo>
                    <a:pt x="123" y="145"/>
                    <a:pt x="123" y="145"/>
                    <a:pt x="123" y="145"/>
                  </a:cubicBezTo>
                  <a:lnTo>
                    <a:pt x="11" y="145"/>
                  </a:lnTo>
                  <a:close/>
                  <a:moveTo>
                    <a:pt x="145" y="167"/>
                  </a:moveTo>
                  <a:cubicBezTo>
                    <a:pt x="33" y="167"/>
                    <a:pt x="33" y="167"/>
                    <a:pt x="33" y="167"/>
                  </a:cubicBezTo>
                  <a:cubicBezTo>
                    <a:pt x="33" y="156"/>
                    <a:pt x="33" y="156"/>
                    <a:pt x="33" y="156"/>
                  </a:cubicBezTo>
                  <a:cubicBezTo>
                    <a:pt x="123" y="156"/>
                    <a:pt x="123" y="156"/>
                    <a:pt x="123" y="156"/>
                  </a:cubicBezTo>
                  <a:cubicBezTo>
                    <a:pt x="129" y="156"/>
                    <a:pt x="134" y="151"/>
                    <a:pt x="134" y="145"/>
                  </a:cubicBezTo>
                  <a:cubicBezTo>
                    <a:pt x="134" y="33"/>
                    <a:pt x="134" y="33"/>
                    <a:pt x="134" y="33"/>
                  </a:cubicBezTo>
                  <a:cubicBezTo>
                    <a:pt x="145" y="33"/>
                    <a:pt x="145" y="33"/>
                    <a:pt x="145" y="33"/>
                  </a:cubicBezTo>
                  <a:lnTo>
                    <a:pt x="145" y="16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11352" y="3594545"/>
              <a:ext cx="174022" cy="29242"/>
            </a:xfrm>
            <a:custGeom>
              <a:rect l="l" t="t" r="r" b="b"/>
              <a:pathLst>
                <a:path w="67" h="11">
                  <a:moveTo>
                    <a:pt x="61" y="0"/>
                  </a:moveTo>
                  <a:cubicBezTo>
                    <a:pt x="5" y="0"/>
                    <a:pt x="5" y="0"/>
                    <a:pt x="5" y="0"/>
                  </a:cubicBezTo>
                  <a:cubicBezTo>
                    <a:pt x="2" y="0"/>
                    <a:pt x="0" y="3"/>
                    <a:pt x="0" y="6"/>
                  </a:cubicBezTo>
                  <a:cubicBezTo>
                    <a:pt x="0" y="9"/>
                    <a:pt x="2" y="11"/>
                    <a:pt x="5" y="11"/>
                  </a:cubicBezTo>
                  <a:cubicBezTo>
                    <a:pt x="61" y="11"/>
                    <a:pt x="61" y="11"/>
                    <a:pt x="61" y="11"/>
                  </a:cubicBezTo>
                  <a:cubicBezTo>
                    <a:pt x="64" y="11"/>
                    <a:pt x="67" y="9"/>
                    <a:pt x="67" y="6"/>
                  </a:cubicBezTo>
                  <a:cubicBezTo>
                    <a:pt x="67" y="3"/>
                    <a:pt x="64" y="0"/>
                    <a:pt x="6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50773" y="3686842"/>
              <a:ext cx="234601" cy="29242"/>
            </a:xfrm>
            <a:custGeom>
              <a:rect l="l" t="t" r="r" b="b"/>
              <a:pathLst>
                <a:path w="90" h="11">
                  <a:moveTo>
                    <a:pt x="84" y="0"/>
                  </a:moveTo>
                  <a:cubicBezTo>
                    <a:pt x="6" y="0"/>
                    <a:pt x="6" y="0"/>
                    <a:pt x="6" y="0"/>
                  </a:cubicBezTo>
                  <a:cubicBezTo>
                    <a:pt x="3" y="0"/>
                    <a:pt x="0" y="2"/>
                    <a:pt x="0" y="5"/>
                  </a:cubicBezTo>
                  <a:cubicBezTo>
                    <a:pt x="0" y="8"/>
                    <a:pt x="3" y="11"/>
                    <a:pt x="6" y="11"/>
                  </a:cubicBezTo>
                  <a:cubicBezTo>
                    <a:pt x="84" y="11"/>
                    <a:pt x="84" y="11"/>
                    <a:pt x="84" y="11"/>
                  </a:cubicBezTo>
                  <a:cubicBezTo>
                    <a:pt x="87" y="11"/>
                    <a:pt x="90" y="8"/>
                    <a:pt x="90" y="5"/>
                  </a:cubicBezTo>
                  <a:cubicBezTo>
                    <a:pt x="90" y="2"/>
                    <a:pt x="87" y="0"/>
                    <a:pt x="84"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850773" y="3746468"/>
              <a:ext cx="234601" cy="29242"/>
            </a:xfrm>
            <a:custGeom>
              <a:rect l="l" t="t" r="r" b="b"/>
              <a:pathLst>
                <a:path w="90" h="11">
                  <a:moveTo>
                    <a:pt x="84" y="0"/>
                  </a:moveTo>
                  <a:cubicBezTo>
                    <a:pt x="6" y="0"/>
                    <a:pt x="6" y="0"/>
                    <a:pt x="6" y="0"/>
                  </a:cubicBezTo>
                  <a:cubicBezTo>
                    <a:pt x="3" y="0"/>
                    <a:pt x="0" y="3"/>
                    <a:pt x="0" y="6"/>
                  </a:cubicBezTo>
                  <a:cubicBezTo>
                    <a:pt x="0" y="9"/>
                    <a:pt x="3" y="11"/>
                    <a:pt x="6" y="11"/>
                  </a:cubicBezTo>
                  <a:cubicBezTo>
                    <a:pt x="84" y="11"/>
                    <a:pt x="84" y="11"/>
                    <a:pt x="84" y="11"/>
                  </a:cubicBezTo>
                  <a:cubicBezTo>
                    <a:pt x="87" y="11"/>
                    <a:pt x="90" y="9"/>
                    <a:pt x="90" y="6"/>
                  </a:cubicBezTo>
                  <a:cubicBezTo>
                    <a:pt x="90" y="3"/>
                    <a:pt x="87" y="0"/>
                    <a:pt x="84"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50773" y="3804952"/>
              <a:ext cx="234601" cy="32671"/>
            </a:xfrm>
            <a:custGeom>
              <a:rect l="l" t="t" r="r" b="b"/>
              <a:pathLst>
                <a:path w="90" h="12">
                  <a:moveTo>
                    <a:pt x="84" y="0"/>
                  </a:moveTo>
                  <a:cubicBezTo>
                    <a:pt x="6" y="0"/>
                    <a:pt x="6" y="0"/>
                    <a:pt x="6" y="0"/>
                  </a:cubicBezTo>
                  <a:cubicBezTo>
                    <a:pt x="3" y="0"/>
                    <a:pt x="0" y="3"/>
                    <a:pt x="0" y="6"/>
                  </a:cubicBezTo>
                  <a:cubicBezTo>
                    <a:pt x="0" y="9"/>
                    <a:pt x="3" y="12"/>
                    <a:pt x="6" y="12"/>
                  </a:cubicBezTo>
                  <a:cubicBezTo>
                    <a:pt x="84" y="12"/>
                    <a:pt x="84" y="12"/>
                    <a:pt x="84" y="12"/>
                  </a:cubicBezTo>
                  <a:cubicBezTo>
                    <a:pt x="87" y="12"/>
                    <a:pt x="90" y="9"/>
                    <a:pt x="90" y="6"/>
                  </a:cubicBezTo>
                  <a:cubicBezTo>
                    <a:pt x="90" y="3"/>
                    <a:pt x="87" y="0"/>
                    <a:pt x="84"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4" name="AutoShape 24"/>
          <p:cNvSpPr/>
          <p:nvPr/>
        </p:nvSpPr>
        <p:spPr>
          <a:xfrm>
            <a:off x="6408706" y="1748314"/>
            <a:ext cx="751142" cy="7511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6568440" y="1918145"/>
            <a:ext cx="425768" cy="418052"/>
          </a:xfrm>
          <a:custGeom>
            <a:rect l="l" t="t" r="r" b="b"/>
            <a:pathLst>
              <a:path w="208" h="204">
                <a:moveTo>
                  <a:pt x="179" y="79"/>
                </a:moveTo>
                <a:cubicBezTo>
                  <a:pt x="174" y="66"/>
                  <a:pt x="174" y="66"/>
                  <a:pt x="174" y="66"/>
                </a:cubicBezTo>
                <a:cubicBezTo>
                  <a:pt x="174" y="66"/>
                  <a:pt x="186" y="39"/>
                  <a:pt x="185" y="38"/>
                </a:cubicBezTo>
                <a:cubicBezTo>
                  <a:pt x="169" y="22"/>
                  <a:pt x="169" y="22"/>
                  <a:pt x="169" y="22"/>
                </a:cubicBezTo>
                <a:cubicBezTo>
                  <a:pt x="168" y="21"/>
                  <a:pt x="140" y="33"/>
                  <a:pt x="140" y="33"/>
                </a:cubicBezTo>
                <a:cubicBezTo>
                  <a:pt x="128" y="28"/>
                  <a:pt x="128" y="28"/>
                  <a:pt x="128" y="28"/>
                </a:cubicBezTo>
                <a:cubicBezTo>
                  <a:pt x="128" y="28"/>
                  <a:pt x="116" y="0"/>
                  <a:pt x="115" y="0"/>
                </a:cubicBezTo>
                <a:cubicBezTo>
                  <a:pt x="92" y="0"/>
                  <a:pt x="92" y="0"/>
                  <a:pt x="92" y="0"/>
                </a:cubicBezTo>
                <a:cubicBezTo>
                  <a:pt x="90" y="0"/>
                  <a:pt x="80" y="28"/>
                  <a:pt x="80" y="28"/>
                </a:cubicBezTo>
                <a:cubicBezTo>
                  <a:pt x="67" y="33"/>
                  <a:pt x="67" y="33"/>
                  <a:pt x="67" y="33"/>
                </a:cubicBezTo>
                <a:cubicBezTo>
                  <a:pt x="67" y="33"/>
                  <a:pt x="39" y="21"/>
                  <a:pt x="38" y="22"/>
                </a:cubicBezTo>
                <a:cubicBezTo>
                  <a:pt x="22" y="38"/>
                  <a:pt x="22" y="38"/>
                  <a:pt x="22" y="38"/>
                </a:cubicBezTo>
                <a:cubicBezTo>
                  <a:pt x="21" y="39"/>
                  <a:pt x="34" y="66"/>
                  <a:pt x="34" y="66"/>
                </a:cubicBezTo>
                <a:cubicBezTo>
                  <a:pt x="28" y="79"/>
                  <a:pt x="28" y="79"/>
                  <a:pt x="28" y="79"/>
                </a:cubicBezTo>
                <a:cubicBezTo>
                  <a:pt x="28" y="79"/>
                  <a:pt x="0" y="90"/>
                  <a:pt x="0" y="91"/>
                </a:cubicBezTo>
                <a:cubicBezTo>
                  <a:pt x="0" y="114"/>
                  <a:pt x="0" y="114"/>
                  <a:pt x="0" y="114"/>
                </a:cubicBezTo>
                <a:cubicBezTo>
                  <a:pt x="0" y="115"/>
                  <a:pt x="28" y="126"/>
                  <a:pt x="28" y="126"/>
                </a:cubicBezTo>
                <a:cubicBezTo>
                  <a:pt x="34" y="138"/>
                  <a:pt x="34" y="138"/>
                  <a:pt x="34" y="138"/>
                </a:cubicBezTo>
                <a:cubicBezTo>
                  <a:pt x="34" y="138"/>
                  <a:pt x="21" y="166"/>
                  <a:pt x="23" y="167"/>
                </a:cubicBezTo>
                <a:cubicBezTo>
                  <a:pt x="39" y="182"/>
                  <a:pt x="39" y="182"/>
                  <a:pt x="39" y="182"/>
                </a:cubicBezTo>
                <a:cubicBezTo>
                  <a:pt x="40" y="184"/>
                  <a:pt x="67" y="171"/>
                  <a:pt x="67" y="171"/>
                </a:cubicBezTo>
                <a:cubicBezTo>
                  <a:pt x="80" y="176"/>
                  <a:pt x="80" y="176"/>
                  <a:pt x="80" y="176"/>
                </a:cubicBezTo>
                <a:cubicBezTo>
                  <a:pt x="80" y="176"/>
                  <a:pt x="91" y="204"/>
                  <a:pt x="93" y="204"/>
                </a:cubicBezTo>
                <a:cubicBezTo>
                  <a:pt x="116" y="204"/>
                  <a:pt x="116" y="204"/>
                  <a:pt x="116" y="204"/>
                </a:cubicBezTo>
                <a:cubicBezTo>
                  <a:pt x="117" y="204"/>
                  <a:pt x="128" y="176"/>
                  <a:pt x="128" y="176"/>
                </a:cubicBezTo>
                <a:cubicBezTo>
                  <a:pt x="141" y="171"/>
                  <a:pt x="141" y="171"/>
                  <a:pt x="141" y="171"/>
                </a:cubicBezTo>
                <a:cubicBezTo>
                  <a:pt x="141" y="171"/>
                  <a:pt x="169" y="183"/>
                  <a:pt x="170" y="182"/>
                </a:cubicBezTo>
                <a:cubicBezTo>
                  <a:pt x="186" y="166"/>
                  <a:pt x="186" y="166"/>
                  <a:pt x="186" y="166"/>
                </a:cubicBezTo>
                <a:cubicBezTo>
                  <a:pt x="187" y="165"/>
                  <a:pt x="174" y="138"/>
                  <a:pt x="174" y="138"/>
                </a:cubicBezTo>
                <a:cubicBezTo>
                  <a:pt x="179" y="125"/>
                  <a:pt x="179" y="125"/>
                  <a:pt x="179" y="125"/>
                </a:cubicBezTo>
                <a:cubicBezTo>
                  <a:pt x="179" y="125"/>
                  <a:pt x="208" y="114"/>
                  <a:pt x="208" y="113"/>
                </a:cubicBezTo>
                <a:cubicBezTo>
                  <a:pt x="208" y="90"/>
                  <a:pt x="208" y="90"/>
                  <a:pt x="208" y="90"/>
                </a:cubicBezTo>
                <a:cubicBezTo>
                  <a:pt x="208" y="89"/>
                  <a:pt x="179" y="79"/>
                  <a:pt x="179" y="79"/>
                </a:cubicBezTo>
                <a:close/>
                <a:moveTo>
                  <a:pt x="137" y="102"/>
                </a:moveTo>
                <a:cubicBezTo>
                  <a:pt x="137" y="120"/>
                  <a:pt x="122" y="135"/>
                  <a:pt x="104" y="135"/>
                </a:cubicBezTo>
                <a:cubicBezTo>
                  <a:pt x="86" y="135"/>
                  <a:pt x="71" y="120"/>
                  <a:pt x="71" y="102"/>
                </a:cubicBezTo>
                <a:cubicBezTo>
                  <a:pt x="71" y="84"/>
                  <a:pt x="86" y="69"/>
                  <a:pt x="104" y="69"/>
                </a:cubicBezTo>
                <a:cubicBezTo>
                  <a:pt x="122" y="69"/>
                  <a:pt x="137" y="84"/>
                  <a:pt x="137" y="10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7609427" y="1709261"/>
            <a:ext cx="3926205"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基础知识</a:t>
            </a:r>
          </a:p>
        </p:txBody>
      </p:sp>
      <p:sp>
        <p:nvSpPr>
          <p:cNvPr id="27" name="TextBox 27"/>
          <p:cNvSpPr txBox="1"/>
          <p:nvPr/>
        </p:nvSpPr>
        <p:spPr>
          <a:xfrm>
            <a:off x="7609427" y="2107597"/>
            <a:ext cx="3926205" cy="662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alpha val="100000"/>
                  </a:schemeClr>
                </a:solidFill>
                <a:latin typeface="Microsoft Yahei"/>
                <a:ea typeface="Microsoft Yahei"/>
                <a:cs typeface="Microsoft Yahei"/>
              </a:rPr>
              <a:t>包括水利工程基本概念、原理和方法等。</a:t>
            </a:r>
          </a:p>
        </p:txBody>
      </p:sp>
      <p:sp>
        <p:nvSpPr>
          <p:cNvPr id="28" name="AutoShape 28"/>
          <p:cNvSpPr/>
          <p:nvPr/>
        </p:nvSpPr>
        <p:spPr>
          <a:xfrm>
            <a:off x="6408706" y="3370326"/>
            <a:ext cx="751142" cy="7511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6499670" y="3494913"/>
            <a:ext cx="554926" cy="455962"/>
          </a:xfrm>
          <a:custGeom>
            <a:rect l="l" t="t" r="r" b="b"/>
            <a:pathLst>
              <a:path w="244" h="200">
                <a:moveTo>
                  <a:pt x="221" y="66"/>
                </a:moveTo>
                <a:cubicBezTo>
                  <a:pt x="214" y="66"/>
                  <a:pt x="207" y="72"/>
                  <a:pt x="207" y="80"/>
                </a:cubicBezTo>
                <a:cubicBezTo>
                  <a:pt x="207" y="87"/>
                  <a:pt x="214" y="93"/>
                  <a:pt x="221" y="93"/>
                </a:cubicBezTo>
                <a:cubicBezTo>
                  <a:pt x="229" y="93"/>
                  <a:pt x="235" y="87"/>
                  <a:pt x="235" y="80"/>
                </a:cubicBezTo>
                <a:cubicBezTo>
                  <a:pt x="235" y="72"/>
                  <a:pt x="229" y="66"/>
                  <a:pt x="221" y="66"/>
                </a:cubicBezTo>
                <a:close/>
                <a:moveTo>
                  <a:pt x="23" y="66"/>
                </a:moveTo>
                <a:cubicBezTo>
                  <a:pt x="15" y="66"/>
                  <a:pt x="9" y="72"/>
                  <a:pt x="9" y="80"/>
                </a:cubicBezTo>
                <a:cubicBezTo>
                  <a:pt x="9" y="87"/>
                  <a:pt x="15" y="93"/>
                  <a:pt x="23" y="93"/>
                </a:cubicBezTo>
                <a:cubicBezTo>
                  <a:pt x="31" y="93"/>
                  <a:pt x="37" y="87"/>
                  <a:pt x="37" y="80"/>
                </a:cubicBezTo>
                <a:cubicBezTo>
                  <a:pt x="37" y="72"/>
                  <a:pt x="31" y="66"/>
                  <a:pt x="23" y="66"/>
                </a:cubicBezTo>
                <a:close/>
                <a:moveTo>
                  <a:pt x="180" y="41"/>
                </a:moveTo>
                <a:cubicBezTo>
                  <a:pt x="169" y="41"/>
                  <a:pt x="160" y="50"/>
                  <a:pt x="160" y="61"/>
                </a:cubicBezTo>
                <a:cubicBezTo>
                  <a:pt x="160" y="73"/>
                  <a:pt x="169" y="82"/>
                  <a:pt x="180" y="82"/>
                </a:cubicBezTo>
                <a:cubicBezTo>
                  <a:pt x="191" y="82"/>
                  <a:pt x="201" y="73"/>
                  <a:pt x="201" y="61"/>
                </a:cubicBezTo>
                <a:cubicBezTo>
                  <a:pt x="201" y="50"/>
                  <a:pt x="191" y="41"/>
                  <a:pt x="180" y="41"/>
                </a:cubicBezTo>
                <a:close/>
                <a:moveTo>
                  <a:pt x="244" y="166"/>
                </a:moveTo>
                <a:cubicBezTo>
                  <a:pt x="220" y="166"/>
                  <a:pt x="220" y="166"/>
                  <a:pt x="220" y="166"/>
                </a:cubicBezTo>
                <a:cubicBezTo>
                  <a:pt x="220" y="123"/>
                  <a:pt x="220" y="123"/>
                  <a:pt x="220" y="123"/>
                </a:cubicBezTo>
                <a:cubicBezTo>
                  <a:pt x="220" y="115"/>
                  <a:pt x="218" y="108"/>
                  <a:pt x="215" y="102"/>
                </a:cubicBezTo>
                <a:cubicBezTo>
                  <a:pt x="217" y="102"/>
                  <a:pt x="219" y="101"/>
                  <a:pt x="221" y="101"/>
                </a:cubicBezTo>
                <a:cubicBezTo>
                  <a:pt x="234" y="101"/>
                  <a:pt x="244" y="111"/>
                  <a:pt x="244" y="124"/>
                </a:cubicBezTo>
                <a:lnTo>
                  <a:pt x="244" y="166"/>
                </a:lnTo>
                <a:close/>
                <a:moveTo>
                  <a:pt x="64" y="41"/>
                </a:moveTo>
                <a:cubicBezTo>
                  <a:pt x="53" y="41"/>
                  <a:pt x="43" y="50"/>
                  <a:pt x="43" y="61"/>
                </a:cubicBezTo>
                <a:cubicBezTo>
                  <a:pt x="43" y="73"/>
                  <a:pt x="53" y="82"/>
                  <a:pt x="64" y="82"/>
                </a:cubicBezTo>
                <a:cubicBezTo>
                  <a:pt x="75" y="82"/>
                  <a:pt x="84" y="73"/>
                  <a:pt x="84" y="61"/>
                </a:cubicBezTo>
                <a:cubicBezTo>
                  <a:pt x="84" y="50"/>
                  <a:pt x="75" y="41"/>
                  <a:pt x="64" y="41"/>
                </a:cubicBezTo>
                <a:close/>
                <a:moveTo>
                  <a:pt x="23" y="101"/>
                </a:moveTo>
                <a:cubicBezTo>
                  <a:pt x="25" y="101"/>
                  <a:pt x="27" y="102"/>
                  <a:pt x="29" y="102"/>
                </a:cubicBezTo>
                <a:cubicBezTo>
                  <a:pt x="26" y="108"/>
                  <a:pt x="24" y="115"/>
                  <a:pt x="24" y="123"/>
                </a:cubicBezTo>
                <a:cubicBezTo>
                  <a:pt x="24" y="166"/>
                  <a:pt x="24" y="166"/>
                  <a:pt x="24" y="166"/>
                </a:cubicBezTo>
                <a:cubicBezTo>
                  <a:pt x="0" y="166"/>
                  <a:pt x="0" y="166"/>
                  <a:pt x="0" y="166"/>
                </a:cubicBezTo>
                <a:cubicBezTo>
                  <a:pt x="0" y="124"/>
                  <a:pt x="0" y="124"/>
                  <a:pt x="0" y="124"/>
                </a:cubicBezTo>
                <a:cubicBezTo>
                  <a:pt x="0" y="111"/>
                  <a:pt x="11" y="101"/>
                  <a:pt x="23" y="101"/>
                </a:cubicBezTo>
                <a:close/>
                <a:moveTo>
                  <a:pt x="122" y="0"/>
                </a:moveTo>
                <a:cubicBezTo>
                  <a:pt x="105" y="0"/>
                  <a:pt x="92" y="13"/>
                  <a:pt x="92" y="30"/>
                </a:cubicBezTo>
                <a:cubicBezTo>
                  <a:pt x="92" y="47"/>
                  <a:pt x="105" y="60"/>
                  <a:pt x="122" y="60"/>
                </a:cubicBezTo>
                <a:cubicBezTo>
                  <a:pt x="139" y="60"/>
                  <a:pt x="152" y="47"/>
                  <a:pt x="152" y="30"/>
                </a:cubicBezTo>
                <a:cubicBezTo>
                  <a:pt x="152" y="13"/>
                  <a:pt x="139" y="0"/>
                  <a:pt x="122" y="0"/>
                </a:cubicBezTo>
                <a:close/>
                <a:moveTo>
                  <a:pt x="213" y="182"/>
                </a:moveTo>
                <a:cubicBezTo>
                  <a:pt x="177" y="182"/>
                  <a:pt x="177" y="182"/>
                  <a:pt x="177" y="182"/>
                </a:cubicBezTo>
                <a:cubicBezTo>
                  <a:pt x="177" y="116"/>
                  <a:pt x="177" y="116"/>
                  <a:pt x="177" y="116"/>
                </a:cubicBezTo>
                <a:cubicBezTo>
                  <a:pt x="177" y="107"/>
                  <a:pt x="175" y="99"/>
                  <a:pt x="171" y="91"/>
                </a:cubicBezTo>
                <a:cubicBezTo>
                  <a:pt x="174" y="90"/>
                  <a:pt x="177" y="90"/>
                  <a:pt x="180" y="90"/>
                </a:cubicBezTo>
                <a:cubicBezTo>
                  <a:pt x="198" y="90"/>
                  <a:pt x="213" y="104"/>
                  <a:pt x="213" y="123"/>
                </a:cubicBezTo>
                <a:lnTo>
                  <a:pt x="213" y="182"/>
                </a:lnTo>
                <a:close/>
                <a:moveTo>
                  <a:pt x="67" y="116"/>
                </a:moveTo>
                <a:cubicBezTo>
                  <a:pt x="67" y="182"/>
                  <a:pt x="67" y="182"/>
                  <a:pt x="67" y="182"/>
                </a:cubicBezTo>
                <a:cubicBezTo>
                  <a:pt x="31" y="182"/>
                  <a:pt x="31" y="182"/>
                  <a:pt x="31" y="182"/>
                </a:cubicBezTo>
                <a:cubicBezTo>
                  <a:pt x="31" y="123"/>
                  <a:pt x="31" y="123"/>
                  <a:pt x="31" y="123"/>
                </a:cubicBezTo>
                <a:cubicBezTo>
                  <a:pt x="31" y="104"/>
                  <a:pt x="46" y="90"/>
                  <a:pt x="64" y="90"/>
                </a:cubicBezTo>
                <a:cubicBezTo>
                  <a:pt x="67" y="90"/>
                  <a:pt x="70" y="90"/>
                  <a:pt x="73" y="91"/>
                </a:cubicBezTo>
                <a:cubicBezTo>
                  <a:pt x="69" y="99"/>
                  <a:pt x="67" y="107"/>
                  <a:pt x="67" y="116"/>
                </a:cubicBezTo>
                <a:close/>
                <a:moveTo>
                  <a:pt x="74" y="200"/>
                </a:moveTo>
                <a:cubicBezTo>
                  <a:pt x="170" y="200"/>
                  <a:pt x="170" y="200"/>
                  <a:pt x="170" y="200"/>
                </a:cubicBezTo>
                <a:cubicBezTo>
                  <a:pt x="170" y="116"/>
                  <a:pt x="170" y="116"/>
                  <a:pt x="170" y="116"/>
                </a:cubicBezTo>
                <a:cubicBezTo>
                  <a:pt x="170" y="90"/>
                  <a:pt x="148" y="69"/>
                  <a:pt x="122" y="69"/>
                </a:cubicBezTo>
                <a:cubicBezTo>
                  <a:pt x="96" y="69"/>
                  <a:pt x="74" y="90"/>
                  <a:pt x="74" y="116"/>
                </a:cubicBezTo>
                <a:lnTo>
                  <a:pt x="74" y="2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7609427" y="3325939"/>
            <a:ext cx="3926205"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水利工程建设与管理</a:t>
            </a:r>
          </a:p>
        </p:txBody>
      </p:sp>
      <p:sp>
        <p:nvSpPr>
          <p:cNvPr id="31" name="TextBox 31"/>
          <p:cNvSpPr txBox="1"/>
          <p:nvPr/>
        </p:nvSpPr>
        <p:spPr>
          <a:xfrm>
            <a:off x="7609427" y="3735038"/>
            <a:ext cx="3926205" cy="662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alpha val="100000"/>
                  </a:schemeClr>
                </a:solidFill>
                <a:latin typeface="Microsoft Yahei"/>
                <a:ea typeface="Microsoft Yahei"/>
                <a:cs typeface="Microsoft Yahei"/>
              </a:rPr>
              <a:t>涵盖水利工程建设程序、施工组织设计、工程造价与招投标、工程质量管理等方面的知识。</a:t>
            </a:r>
          </a:p>
        </p:txBody>
      </p:sp>
      <p:grpSp>
        <p:nvGrpSpPr>
          <p:cNvPr id="32" name="Group 32"/>
          <p:cNvGrpSpPr/>
          <p:nvPr/>
        </p:nvGrpSpPr>
        <p:grpSpPr>
          <a:xfrm>
            <a:off x="6408706" y="5005864"/>
            <a:ext cx="751142" cy="751142"/>
            <a:chOff x="6408706" y="5005864"/>
            <a:chExt cx="751142" cy="751142"/>
          </a:xfrm>
        </p:grpSpPr>
        <p:sp>
          <p:nvSpPr>
            <p:cNvPr id="33" name="AutoShape 33"/>
            <p:cNvSpPr/>
            <p:nvPr/>
          </p:nvSpPr>
          <p:spPr>
            <a:xfrm>
              <a:off x="6408706" y="5005864"/>
              <a:ext cx="751142" cy="7511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 name="Group 34"/>
          <p:cNvGrpSpPr/>
          <p:nvPr/>
        </p:nvGrpSpPr>
        <p:grpSpPr>
          <a:xfrm>
            <a:off x="6542817" y="5140547"/>
            <a:ext cx="482918" cy="481774"/>
            <a:chOff x="6542817" y="5140547"/>
            <a:chExt cx="482918" cy="481774"/>
          </a:xfrm>
        </p:grpSpPr>
        <p:sp>
          <p:nvSpPr>
            <p:cNvPr id="35" name="Freeform 35"/>
            <p:cNvSpPr/>
            <p:nvPr/>
          </p:nvSpPr>
          <p:spPr>
            <a:xfrm>
              <a:off x="6833425" y="5433250"/>
              <a:ext cx="192310" cy="189071"/>
            </a:xfrm>
            <a:custGeom>
              <a:rect l="l" t="t" r="r" b="b"/>
              <a:pathLst>
                <a:path w="75" h="74">
                  <a:moveTo>
                    <a:pt x="68" y="42"/>
                  </a:moveTo>
                  <a:cubicBezTo>
                    <a:pt x="25" y="0"/>
                    <a:pt x="25" y="0"/>
                    <a:pt x="25" y="0"/>
                  </a:cubicBezTo>
                  <a:cubicBezTo>
                    <a:pt x="19" y="10"/>
                    <a:pt x="10" y="18"/>
                    <a:pt x="0" y="24"/>
                  </a:cubicBezTo>
                  <a:cubicBezTo>
                    <a:pt x="43" y="67"/>
                    <a:pt x="43" y="67"/>
                    <a:pt x="43" y="67"/>
                  </a:cubicBezTo>
                  <a:cubicBezTo>
                    <a:pt x="50" y="74"/>
                    <a:pt x="61" y="74"/>
                    <a:pt x="68" y="67"/>
                  </a:cubicBezTo>
                  <a:cubicBezTo>
                    <a:pt x="75" y="60"/>
                    <a:pt x="75" y="49"/>
                    <a:pt x="68" y="4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6542817" y="5140547"/>
              <a:ext cx="356806" cy="358997"/>
            </a:xfrm>
            <a:custGeom>
              <a:rect l="l" t="t" r="r" b="b"/>
              <a:pathLst>
                <a:path w="139" h="140">
                  <a:moveTo>
                    <a:pt x="139" y="70"/>
                  </a:moveTo>
                  <a:cubicBezTo>
                    <a:pt x="139" y="31"/>
                    <a:pt x="108" y="0"/>
                    <a:pt x="70" y="0"/>
                  </a:cubicBezTo>
                  <a:cubicBezTo>
                    <a:pt x="31" y="0"/>
                    <a:pt x="0" y="31"/>
                    <a:pt x="0" y="70"/>
                  </a:cubicBezTo>
                  <a:cubicBezTo>
                    <a:pt x="0" y="108"/>
                    <a:pt x="31" y="140"/>
                    <a:pt x="70" y="140"/>
                  </a:cubicBezTo>
                  <a:cubicBezTo>
                    <a:pt x="108" y="140"/>
                    <a:pt x="139" y="108"/>
                    <a:pt x="139" y="70"/>
                  </a:cubicBezTo>
                  <a:close/>
                  <a:moveTo>
                    <a:pt x="70" y="122"/>
                  </a:moveTo>
                  <a:cubicBezTo>
                    <a:pt x="41" y="122"/>
                    <a:pt x="17" y="99"/>
                    <a:pt x="17" y="70"/>
                  </a:cubicBezTo>
                  <a:cubicBezTo>
                    <a:pt x="17" y="41"/>
                    <a:pt x="41" y="17"/>
                    <a:pt x="70" y="17"/>
                  </a:cubicBezTo>
                  <a:cubicBezTo>
                    <a:pt x="98" y="17"/>
                    <a:pt x="122" y="41"/>
                    <a:pt x="122" y="70"/>
                  </a:cubicBezTo>
                  <a:cubicBezTo>
                    <a:pt x="122" y="99"/>
                    <a:pt x="98" y="122"/>
                    <a:pt x="70" y="12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6617684" y="5215318"/>
              <a:ext cx="105728" cy="104680"/>
            </a:xfrm>
            <a:custGeom>
              <a:rect l="l" t="t" r="r" b="b"/>
              <a:pathLst>
                <a:path w="41" h="41">
                  <a:moveTo>
                    <a:pt x="0" y="41"/>
                  </a:moveTo>
                  <a:cubicBezTo>
                    <a:pt x="12" y="41"/>
                    <a:pt x="12" y="41"/>
                    <a:pt x="12" y="41"/>
                  </a:cubicBezTo>
                  <a:cubicBezTo>
                    <a:pt x="12" y="25"/>
                    <a:pt x="25" y="12"/>
                    <a:pt x="41" y="12"/>
                  </a:cubicBezTo>
                  <a:cubicBezTo>
                    <a:pt x="41" y="0"/>
                    <a:pt x="41" y="0"/>
                    <a:pt x="41" y="0"/>
                  </a:cubicBezTo>
                  <a:cubicBezTo>
                    <a:pt x="18" y="0"/>
                    <a:pt x="0" y="18"/>
                    <a:pt x="0" y="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 name="TextBox 38"/>
          <p:cNvSpPr txBox="1"/>
          <p:nvPr/>
        </p:nvSpPr>
        <p:spPr>
          <a:xfrm>
            <a:off x="7609427" y="4983480"/>
            <a:ext cx="391668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课程总结与复习</a:t>
            </a:r>
          </a:p>
        </p:txBody>
      </p:sp>
      <p:sp>
        <p:nvSpPr>
          <p:cNvPr id="39" name="TextBox 39"/>
          <p:cNvSpPr txBox="1"/>
          <p:nvPr/>
        </p:nvSpPr>
        <p:spPr>
          <a:xfrm>
            <a:off x="7609427" y="5348574"/>
            <a:ext cx="3926205" cy="662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alpha val="100000"/>
                  </a:schemeClr>
                </a:solidFill>
                <a:latin typeface="Microsoft Yahei"/>
                <a:ea typeface="Microsoft Yahei"/>
                <a:cs typeface="Microsoft Yahei"/>
              </a:rPr>
              <a:t>回顾课程重点内容，提供复习指导和建议。</a:t>
            </a:r>
          </a:p>
        </p:txBody>
      </p:sp>
      <p:grpSp>
        <p:nvGrpSpPr>
          <p:cNvPr id="40" name="Group 40"/>
          <p:cNvGrpSpPr/>
          <p:nvPr/>
        </p:nvGrpSpPr>
        <p:grpSpPr>
          <a:xfrm>
            <a:off x="454963" y="93878"/>
            <a:ext cx="10641129" cy="914400"/>
            <a:chOff x="454963" y="93878"/>
            <a:chExt cx="10641129" cy="914400"/>
          </a:xfrm>
        </p:grpSpPr>
        <p:sp>
          <p:nvSpPr>
            <p:cNvPr id="41" name="AutoShape 4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TextBox 6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课程结构安排</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水利工程基础知识</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水利工程定义</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水利工程分类</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6" name="AutoShape 386"/>
          <p:cNvSpPr/>
          <p:nvPr/>
        </p:nvSpPr>
        <p:spPr>
          <a:xfrm>
            <a:off x="692334" y="5368319"/>
            <a:ext cx="4775817" cy="9828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水利工程是用于控制和调配自然界的地表水和地下水，以达到除害兴利目的而修建的工程。</a:t>
            </a:r>
            <a:endParaRPr lang="en-US" sz="1100"/>
          </a:p>
        </p:txBody>
      </p:sp>
      <p:sp>
        <p:nvSpPr>
          <p:cNvPr id="387" name="AutoShape 387"/>
          <p:cNvSpPr/>
          <p:nvPr/>
        </p:nvSpPr>
        <p:spPr>
          <a:xfrm>
            <a:off x="6723849" y="5368319"/>
            <a:ext cx="4775817" cy="90486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根据不同的服务对象和工程规模，水利工程可分为防洪工程、农田水利工程、水力发电工程、航道和港口工程、供水和排水工程、环境水利工程、海涂围垦工程等。</a:t>
            </a:r>
            <a:endParaRPr lang="en-US" sz="1100"/>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水利工程定义及分类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515" r="3151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677" r="32677"/>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水利枢纽一般由挡水建筑物、泄水建筑物、取水建筑物和专门性建筑物等组成。</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水利枢纽组成</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水利枢纽的主要功能是调节水流，防治洪涝灾害，并进行水量的合理分配，以满足人民生活和工农业生产用水的需要。</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水利枢纽功能</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水利枢纽组成与功能</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河流具有流动性、侵蚀性、搬运性和沉积性等特性。这些特性使得河流在流动过程中会对河床和河岸产生冲刷和淤积作用。</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河流特性</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河流治理应遵循全面规划、综合利用、保护生态、因地制宜和分期实施等原则。治理措施包括工程措施和非工程措施，如修建堤防、整治河道、植树造林、水土保持等。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治理原则</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河流特性及治理原则</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堤防工程建设与管理</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9" r="30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防洪、保护沿岸工农业生产及人民生命财产安全、改善生态环境等。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按堤体结构可分为均质土堤、粘土心墙堤、粘土斜墙堤等；按堤体高度可分为低堤、中堤和高堤；按筑堤材料可分为土堤、石堤、土石混合堤等。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堤防工程作用及类型划分</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类型划分</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堤防工程作用</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施工方法</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包括填筑法、碾压法、爆破法等，具体选择应根据工程实际情况和地质条件确定。</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质量控制要点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严格控制填筑材料质量，确保压实度满足设计要求；加强施工过程中的质量检查和监控，及时发现并处理质量问题；注重施工缝的处理，确保堤体整体稳定性。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堤防施工方法与质量控制要点</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2125" r="2212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加固措施</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针对堤体存在的裂缝、滑坡、渗漏等问题，采取相应的加固措施，如灌浆、锚固、压重等。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养护管理策略</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建立健全的养护管理制度，明确养护责任和任务；加强日常巡查和定期检测，及时发现并处理隐患；注重堤体排水和植被保护，提高堤体抗冲刷和稳定性能力。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堤防加固措施及养护管理策略</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水库调度运行与安全管理</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04</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https://d.book118.com/128010023041006034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2024-09-12T15:19:46.047</cp:lastPrinted>
  <dcterms:created xsi:type="dcterms:W3CDTF">2024-09-12T07:19:46Z</dcterms:created>
  <dcterms:modified xsi:type="dcterms:W3CDTF">2024-09-12T07:19:48Z</dcterms:modified>
</cp:coreProperties>
</file>