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JGRVBN+MS-UIGothic"/>
      <p:regular r:id="rId15"/>
    </p:embeddedFont>
    <p:embeddedFont>
      <p:font typeface="IDSQWP+TARVVI+ArialMT"/>
      <p:regular r:id="rId16"/>
    </p:embeddedFont>
    <p:embeddedFont>
      <p:font typeface="EDVDCV+KVJKEJ+MicrosoftYaHei"/>
      <p:regular r:id="rId17"/>
    </p:embeddedFont>
    <p:embeddedFont>
      <p:font typeface="IDSAFD+CIACLJ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120D43-4D7B-4346-ADC4-479B3D316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12EDA9-DD78-4E5A-ADF8-B7E2A880B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68D92A-1193-4F2B-A0E4-6E7C89695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414EDD-AA22-4343-A387-FE2A59704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8A93A6-8189-4D66-8D60-A7381A33D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29F209-D3CE-4FFC-9CD5-B2282ACC4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CF2048-07DB-4068-8F4D-7CFB98224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C76E1A-CDF6-4943-890F-715517497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33F29F-0680-4D8C-A619-54697BF23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9BACC5-D104-4545-88F4-648E12974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14E938-62B0-43B5-A888-18A81C1AE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1604401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628515" y="2701591"/>
            <a:ext cx="5092877" cy="19056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20000"/>
                </a:solidFill>
                <a:latin typeface="JGRVBN+MS-UIGothic"/>
                <a:cs typeface="JGRVBN+MS-UIGothic"/>
              </a:rPr>
              <a:t>第十三</a:t>
            </a:r>
            <a:r>
              <a:rPr sz="3800" spc="25">
                <a:solidFill>
                  <a:srgbClr val="020000"/>
                </a:solidFill>
                <a:latin typeface="SimSun"/>
                <a:cs typeface="SimSun"/>
              </a:rPr>
              <a:t>讲质</a:t>
            </a:r>
            <a:r>
              <a:rPr sz="3800" spc="23">
                <a:solidFill>
                  <a:srgbClr val="020000"/>
                </a:solidFill>
                <a:latin typeface="JGRVBN+MS-UIGothic"/>
                <a:cs typeface="JGRVBN+MS-UIGothic"/>
              </a:rPr>
              <a:t>量</a:t>
            </a:r>
            <a:r>
              <a:rPr sz="3800" spc="27">
                <a:solidFill>
                  <a:srgbClr val="020000"/>
                </a:solidFill>
                <a:latin typeface="SimSun"/>
                <a:cs typeface="SimSun"/>
              </a:rPr>
              <a:t>检测</a:t>
            </a:r>
            <a:r>
              <a:rPr sz="3800">
                <a:solidFill>
                  <a:srgbClr val="020000"/>
                </a:solidFill>
                <a:latin typeface="JGRVBN+MS-UIGothic"/>
                <a:cs typeface="JGRVBN+MS-UIGothic"/>
              </a:rPr>
              <a:t>与</a:t>
            </a:r>
          </a:p>
          <a:p>
            <a:pPr marL="0" marR="0">
              <a:lnSpc>
                <a:spcPts val="3800"/>
              </a:lnSpc>
              <a:spcBef>
                <a:spcPts val="1704"/>
              </a:spcBef>
              <a:spcAft>
                <a:spcPct val="0"/>
              </a:spcAft>
            </a:pPr>
            <a:r>
              <a:rPr sz="3800" spc="27">
                <a:solidFill>
                  <a:srgbClr val="020000"/>
                </a:solidFill>
                <a:latin typeface="JGRVBN+MS-UIGothic"/>
                <a:cs typeface="JGRVBN+MS-UIGothic"/>
              </a:rPr>
              <a:t>品</a:t>
            </a:r>
            <a:r>
              <a:rPr sz="3800" spc="23">
                <a:solidFill>
                  <a:srgbClr val="020000"/>
                </a:solidFill>
                <a:latin typeface="SimSun"/>
                <a:cs typeface="SimSun"/>
              </a:rPr>
              <a:t>质</a:t>
            </a:r>
            <a:r>
              <a:rPr sz="3800" spc="25">
                <a:solidFill>
                  <a:srgbClr val="020000"/>
                </a:solidFill>
                <a:latin typeface="JGRVBN+MS-UIGothic"/>
                <a:cs typeface="JGRVBN+MS-UIGothic"/>
              </a:rPr>
              <a:t>控制</a:t>
            </a:r>
            <a:r>
              <a:rPr sz="3800" spc="27">
                <a:solidFill>
                  <a:srgbClr val="020000"/>
                </a:solidFill>
                <a:latin typeface="SimSun"/>
                <a:cs typeface="SimSun"/>
              </a:rPr>
              <a:t>课</a:t>
            </a:r>
            <a:r>
              <a:rPr sz="3800">
                <a:solidFill>
                  <a:srgbClr val="020000"/>
                </a:solidFill>
                <a:latin typeface="JGRVBN+MS-UIGothic"/>
                <a:cs typeface="JGRVBN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881109" y="1169554"/>
            <a:ext cx="22002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FFFFFF"/>
                </a:solidFill>
                <a:latin typeface="JGRVBN+MS-UIGothic"/>
                <a:cs typeface="JGRVBN+MS-UIGothic"/>
              </a:rPr>
              <a:t>目</a:t>
            </a:r>
            <a:r>
              <a:rPr sz="49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08380" y="2197004"/>
            <a:ext cx="2125562" cy="6537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36"/>
              </a:lnSpc>
              <a:spcBef>
                <a:spcPct val="0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IDSQWP+TARVVI+ArialMT"/>
                <a:cs typeface="IDSQWP+TARVVI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2000" spc="23">
                <a:solidFill>
                  <a:srgbClr val="000000"/>
                </a:solidFill>
                <a:latin typeface="JGRVBN+MS-UIGothic"/>
                <a:cs typeface="JGRVBN+MS-UIGothic"/>
              </a:rPr>
              <a:t>量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2000" spc="25">
                <a:solidFill>
                  <a:srgbClr val="000000"/>
                </a:solidFill>
                <a:latin typeface="JGRVBN+MS-UIGothic"/>
                <a:cs typeface="JGRVBN+MS-UIGothic"/>
              </a:rPr>
              <a:t>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08380" y="2752629"/>
            <a:ext cx="2125562" cy="6537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36"/>
              </a:lnSpc>
              <a:spcBef>
                <a:spcPct val="0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IDSQWP+TARVVI+ArialMT"/>
                <a:cs typeface="IDSQWP+TARVVI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JGRVBN+MS-UIGothic"/>
                <a:cs typeface="JGRVBN+MS-UIGothic"/>
              </a:rPr>
              <a:t>品</a:t>
            </a:r>
            <a:r>
              <a:rPr sz="2000" spc="23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2000" spc="25">
                <a:solidFill>
                  <a:srgbClr val="000000"/>
                </a:solidFill>
                <a:latin typeface="JGRVBN+MS-UIGothic"/>
                <a:cs typeface="JGRVBN+MS-UIGothic"/>
              </a:rPr>
              <a:t>控制理</a:t>
            </a:r>
            <a:r>
              <a:rPr sz="2000">
                <a:solidFill>
                  <a:srgbClr val="000000"/>
                </a:solidFill>
                <a:latin typeface="SimSun"/>
                <a:cs typeface="SimSun"/>
              </a:rPr>
              <a:t>论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08380" y="3307619"/>
            <a:ext cx="4370692" cy="176324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36"/>
              </a:lnSpc>
              <a:spcBef>
                <a:spcPct val="0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IDSQWP+TARVVI+ArialMT"/>
                <a:cs typeface="IDSQWP+TARVVI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2000" spc="23">
                <a:solidFill>
                  <a:srgbClr val="000000"/>
                </a:solidFill>
                <a:latin typeface="JGRVBN+MS-UIGothic"/>
                <a:cs typeface="JGRVBN+MS-UIGothic"/>
              </a:rPr>
              <a:t>量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2000" spc="25">
                <a:solidFill>
                  <a:srgbClr val="000000"/>
                </a:solidFill>
                <a:latin typeface="JGRVBN+MS-UIGothic"/>
                <a:cs typeface="JGRVBN+MS-UIGothic"/>
              </a:rPr>
              <a:t>技</a:t>
            </a:r>
            <a:r>
              <a:rPr sz="2000" spc="23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2000" spc="25">
                <a:solidFill>
                  <a:srgbClr val="000000"/>
                </a:solidFill>
                <a:latin typeface="JGRVBN+MS-UIGothic"/>
                <a:cs typeface="JGRVBN+MS-UIGothic"/>
              </a:rPr>
              <a:t>与</a:t>
            </a:r>
            <a:r>
              <a:rPr sz="2000" spc="23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2000">
                <a:solidFill>
                  <a:srgbClr val="000000"/>
                </a:solidFill>
                <a:latin typeface="JGRVBN+MS-UIGothic"/>
                <a:cs typeface="JGRVBN+MS-UIGothic"/>
              </a:rPr>
              <a:t>践</a:t>
            </a:r>
          </a:p>
          <a:p>
            <a:pPr marL="0" marR="0">
              <a:lnSpc>
                <a:spcPts val="2136"/>
              </a:lnSpc>
              <a:spcBef>
                <a:spcPts val="2283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IDSQWP+TARVVI+ArialMT"/>
                <a:cs typeface="IDSQWP+TARVVI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JGRVBN+MS-UIGothic"/>
                <a:cs typeface="JGRVBN+MS-UIGothic"/>
              </a:rPr>
              <a:t>品</a:t>
            </a:r>
            <a:r>
              <a:rPr sz="2000" spc="23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2000" spc="25">
                <a:solidFill>
                  <a:srgbClr val="000000"/>
                </a:solidFill>
                <a:latin typeface="JGRVBN+MS-UIGothic"/>
                <a:cs typeface="JGRVBN+MS-UIGothic"/>
              </a:rPr>
              <a:t>控制策略与案例</a:t>
            </a:r>
          </a:p>
          <a:p>
            <a:pPr marL="0" marR="0">
              <a:lnSpc>
                <a:spcPts val="2136"/>
              </a:lnSpc>
              <a:spcBef>
                <a:spcPts val="2283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IDSQWP+TARVVI+ArialMT"/>
                <a:cs typeface="IDSQWP+TARVVI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2000" spc="23">
                <a:solidFill>
                  <a:srgbClr val="000000"/>
                </a:solidFill>
                <a:latin typeface="JGRVBN+MS-UIGothic"/>
                <a:cs typeface="JGRVBN+MS-UIGothic"/>
              </a:rPr>
              <a:t>量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2000" spc="25">
                <a:solidFill>
                  <a:srgbClr val="000000"/>
                </a:solidFill>
                <a:latin typeface="JGRVBN+MS-UIGothic"/>
                <a:cs typeface="JGRVBN+MS-UIGothic"/>
              </a:rPr>
              <a:t>与品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2000" spc="25">
                <a:solidFill>
                  <a:srgbClr val="000000"/>
                </a:solidFill>
                <a:latin typeface="JGRVBN+MS-UIGothic"/>
                <a:cs typeface="JGRVBN+MS-UIGothic"/>
              </a:rPr>
              <a:t>控制的未来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2000">
                <a:solidFill>
                  <a:srgbClr val="000000"/>
                </a:solidFill>
                <a:latin typeface="JGRVBN+MS-UIGothic"/>
                <a:cs typeface="JGRVBN+MS-UIGothic"/>
              </a:rPr>
              <a:t>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81040" y="3223407"/>
            <a:ext cx="328612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3450">
                <a:solidFill>
                  <a:srgbClr val="000000"/>
                </a:solidFill>
                <a:latin typeface="JGRVBN+MS-UIGothic"/>
                <a:cs typeface="JGRVBN+MS-UIGothic"/>
              </a:rPr>
              <a:t>量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3450">
                <a:solidFill>
                  <a:srgbClr val="000000"/>
                </a:solidFill>
                <a:latin typeface="JGRVBN+MS-UIGothic"/>
                <a:cs typeface="JGRVBN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262626"/>
                </a:solidFill>
                <a:latin typeface="JGRVBN+MS-UIGothic"/>
                <a:cs typeface="JGRVBN+MS-UIGothic"/>
              </a:rPr>
              <a:t>量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检测</a:t>
            </a:r>
            <a:r>
              <a:rPr sz="3000">
                <a:solidFill>
                  <a:srgbClr val="262626"/>
                </a:solidFill>
                <a:latin typeface="JGRVBN+MS-UIGothic"/>
                <a:cs typeface="JGRVBN+MS-UIGothic"/>
              </a:rPr>
              <a:t>的分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262626"/>
                </a:solidFill>
                <a:latin typeface="JGRVBN+MS-UIGothic"/>
                <a:cs typeface="JGRVBN+MS-UIGothic"/>
              </a:rPr>
              <a:t>与流程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62626"/>
                </a:solidFill>
                <a:latin typeface="SimSun"/>
                <a:cs typeface="SimSun"/>
              </a:rPr>
              <a:t>质</a:t>
            </a:r>
            <a:r>
              <a:rPr sz="2300" spc="25">
                <a:solidFill>
                  <a:srgbClr val="262626"/>
                </a:solidFill>
                <a:latin typeface="JGRVBN+MS-UIGothic"/>
                <a:cs typeface="JGRVBN+MS-UIGothic"/>
              </a:rPr>
              <a:t>量</a:t>
            </a:r>
            <a:r>
              <a:rPr sz="2300" spc="23">
                <a:solidFill>
                  <a:srgbClr val="262626"/>
                </a:solidFill>
                <a:latin typeface="SimSun"/>
                <a:cs typeface="SimSun"/>
              </a:rPr>
              <a:t>检测</a:t>
            </a:r>
            <a:r>
              <a:rPr sz="2300" spc="25">
                <a:solidFill>
                  <a:srgbClr val="262626"/>
                </a:solidFill>
                <a:latin typeface="JGRVBN+MS-UIGothic"/>
                <a:cs typeface="JGRVBN+MS-UIGothic"/>
              </a:rPr>
              <a:t>的分</a:t>
            </a:r>
            <a:r>
              <a:rPr sz="2300">
                <a:solidFill>
                  <a:srgbClr val="262626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265416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检测阶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段可分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为进货检验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和成品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；按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可分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破坏性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、非破坏性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和无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损检测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；按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方法可分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感官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、物理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、化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仪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62626"/>
                </a:solidFill>
                <a:latin typeface="SimSun"/>
                <a:cs typeface="SimSun"/>
              </a:rPr>
              <a:t>质</a:t>
            </a:r>
            <a:r>
              <a:rPr sz="2300" spc="25">
                <a:solidFill>
                  <a:srgbClr val="262626"/>
                </a:solidFill>
                <a:latin typeface="JGRVBN+MS-UIGothic"/>
                <a:cs typeface="JGRVBN+MS-UIGothic"/>
              </a:rPr>
              <a:t>量</a:t>
            </a:r>
            <a:r>
              <a:rPr sz="2300" spc="23">
                <a:solidFill>
                  <a:srgbClr val="262626"/>
                </a:solidFill>
                <a:latin typeface="SimSun"/>
                <a:cs typeface="SimSun"/>
              </a:rPr>
              <a:t>检测</a:t>
            </a:r>
            <a:r>
              <a:rPr sz="2300" spc="25">
                <a:solidFill>
                  <a:srgbClr val="262626"/>
                </a:solidFill>
                <a:latin typeface="JGRVBN+MS-UIGothic"/>
                <a:cs typeface="JGRVBN+MS-UIGothic"/>
              </a:rPr>
              <a:t>的流程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22776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一般包括明确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检测对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象和要求、制定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检测计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划和方案、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合适的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方法、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记录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数据、判定是否符合要求、出具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检测报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告并反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馈结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果等步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骤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262626"/>
                </a:solidFill>
                <a:latin typeface="JGRVBN+MS-UIGothic"/>
                <a:cs typeface="JGRVBN+MS-UIGothic"/>
              </a:rPr>
              <a:t>量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检测</a:t>
            </a:r>
            <a:r>
              <a:rPr sz="3000">
                <a:solidFill>
                  <a:srgbClr val="262626"/>
                </a:solidFill>
                <a:latin typeface="JGRVBN+MS-UIGothic"/>
                <a:cs typeface="JGRVBN+MS-UIGothic"/>
              </a:rPr>
              <a:t>的重要性和意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709025" y="1967603"/>
            <a:ext cx="299345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提供客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、准确的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量数据，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进产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品或服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量提供科学依据。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86130" y="2093333"/>
            <a:ext cx="32125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量控制的关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键环节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时发现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避免批量不良品的出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75700" y="4575547"/>
            <a:ext cx="30670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提高客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户对产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品或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的信任度和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意度，增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场竞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争力。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19455" y="4814943"/>
            <a:ext cx="335800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内部的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协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作与沟通，增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强团队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任心。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81040" y="3223407"/>
            <a:ext cx="328612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JGRVBN+MS-UIGothic"/>
                <a:cs typeface="JGRVBN+MS-UIGothic"/>
              </a:rPr>
              <a:t>品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3450">
                <a:solidFill>
                  <a:srgbClr val="000000"/>
                </a:solidFill>
                <a:latin typeface="JGRVBN+MS-UIGothic"/>
                <a:cs typeface="JGRVBN+MS-UIGothic"/>
              </a:rPr>
              <a:t>控制理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JGRVBN+MS-UIGothic"/>
                <a:cs typeface="JGRVBN+MS-UIGothic"/>
              </a:rPr>
              <a:t>品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262626"/>
                </a:solidFill>
                <a:latin typeface="JGRVBN+MS-UIGothic"/>
                <a:cs typeface="JGRVBN+MS-UIGothic"/>
              </a:rPr>
              <a:t>控制的基本概念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49220" y="2787555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262626"/>
                </a:solidFill>
                <a:latin typeface="JGRVBN+MS-UIGothic"/>
                <a:cs typeface="JGRVBN+MS-UIGothic"/>
              </a:rPr>
              <a:t>品</a:t>
            </a:r>
            <a:r>
              <a:rPr sz="2000" spc="25">
                <a:solidFill>
                  <a:srgbClr val="262626"/>
                </a:solidFill>
                <a:latin typeface="SimSun"/>
                <a:cs typeface="SimSun"/>
              </a:rPr>
              <a:t>质</a:t>
            </a:r>
            <a:r>
              <a:rPr sz="2000" spc="25">
                <a:solidFill>
                  <a:srgbClr val="262626"/>
                </a:solidFill>
                <a:latin typeface="JGRVBN+MS-UIGothic"/>
                <a:cs typeface="JGRVBN+MS-UIGothic"/>
              </a:rPr>
              <a:t>控制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494779" y="2787555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262626"/>
                </a:solidFill>
                <a:latin typeface="JGRVBN+MS-UIGothic"/>
                <a:cs typeface="JGRVBN+MS-UIGothic"/>
              </a:rPr>
              <a:t>品</a:t>
            </a:r>
            <a:r>
              <a:rPr sz="2000" spc="25">
                <a:solidFill>
                  <a:srgbClr val="262626"/>
                </a:solidFill>
                <a:latin typeface="SimSun"/>
                <a:cs typeface="SimSun"/>
              </a:rPr>
              <a:t>质</a:t>
            </a:r>
            <a:r>
              <a:rPr sz="2000" spc="25">
                <a:solidFill>
                  <a:srgbClr val="262626"/>
                </a:solidFill>
                <a:latin typeface="JGRVBN+MS-UIGothic"/>
                <a:cs typeface="JGRVBN+MS-UIGothic"/>
              </a:rPr>
              <a:t>目</a:t>
            </a:r>
            <a:r>
              <a:rPr sz="2000">
                <a:solidFill>
                  <a:srgbClr val="262626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387330" y="2787555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262626"/>
                </a:solidFill>
                <a:latin typeface="JGRVBN+MS-UIGothic"/>
                <a:cs typeface="JGRVBN+MS-UIGothic"/>
              </a:rPr>
              <a:t>品</a:t>
            </a:r>
            <a:r>
              <a:rPr sz="2000" spc="25">
                <a:solidFill>
                  <a:srgbClr val="262626"/>
                </a:solidFill>
                <a:latin typeface="SimSun"/>
                <a:cs typeface="SimSun"/>
              </a:rPr>
              <a:t>质</a:t>
            </a:r>
            <a:r>
              <a:rPr sz="2000" spc="25">
                <a:solidFill>
                  <a:srgbClr val="262626"/>
                </a:solidFill>
                <a:latin typeface="JGRVBN+MS-UIGothic"/>
                <a:cs typeface="JGRVBN+MS-UIGothic"/>
              </a:rPr>
              <a:t>管理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115820" y="3457313"/>
            <a:ext cx="23362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品生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产过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程中，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对产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品的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、控制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和改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的一系列活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961379" y="3457313"/>
            <a:ext cx="2409825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在生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产过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程中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定的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准，是品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控制工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作的核心。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853930" y="3457313"/>
            <a:ext cx="25553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制定和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施品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策略、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准、流程等，确保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达到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期的品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JGRVBN+MS-UIGothic"/>
                <a:cs typeface="JGRVBN+MS-UIGothic"/>
              </a:rPr>
              <a:t>品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262626"/>
                </a:solidFill>
                <a:latin typeface="JGRVBN+MS-UIGothic"/>
                <a:cs typeface="JGRVBN+MS-UIGothic"/>
              </a:rPr>
              <a:t>控制的方法与工具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JGRVBN+MS-UIGothic"/>
                <a:cs typeface="JGRVBN+MS-UIGothic"/>
              </a:rPr>
              <a:t>抽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样检验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312150" y="170995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JGRVBN+MS-UIGothic"/>
                <a:cs typeface="JGRVBN+MS-UIGothic"/>
              </a:rPr>
              <a:t>失效模式与影响分析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GRVBN+MS-UIGothic"/>
                <a:cs typeface="JGRVBN+MS-UIGothic"/>
              </a:rPr>
              <a:t>从一批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JGRVBN+MS-UIGothic"/>
                <a:cs typeface="JGRVBN+MS-UIGothic"/>
              </a:rPr>
              <a:t>品中随机抽取一部分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JGRVBN+MS-UIGothic"/>
                <a:cs typeface="JGRVBN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查</a:t>
            </a:r>
            <a:r>
              <a:rPr sz="1500">
                <a:solidFill>
                  <a:srgbClr val="FFFDFD"/>
                </a:solidFill>
                <a:latin typeface="JGRVBN+MS-UIGothic"/>
                <a:cs typeface="JGRVBN+MS-UIGothic"/>
              </a:rPr>
              <a:t>，以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DFD"/>
                </a:solidFill>
                <a:latin typeface="JGRVBN+MS-UIGothic"/>
                <a:cs typeface="JGRVBN+MS-UIGothic"/>
              </a:rPr>
              <a:t>估整批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JGRVBN+MS-UIGothic"/>
                <a:cs typeface="JGRVBN+MS-UIGothic"/>
              </a:rPr>
              <a:t>品的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JGRVBN+MS-UIGothic"/>
                <a:cs typeface="JGRVBN+MS-UIGothic"/>
              </a:rPr>
              <a:t>量。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预测产</a:t>
            </a:r>
            <a:r>
              <a:rPr sz="1500">
                <a:solidFill>
                  <a:srgbClr val="FFFDFD"/>
                </a:solidFill>
                <a:latin typeface="JGRVBN+MS-UIGothic"/>
                <a:cs typeface="JGRVBN+MS-UIGothic"/>
              </a:rPr>
              <a:t>品潜在的失效模式及其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JGRVBN+MS-UIGothic"/>
                <a:cs typeface="JGRVBN+MS-UIGothic"/>
              </a:rPr>
              <a:t>使用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GRVBN+MS-UIGothic"/>
                <a:cs typeface="JGRVBN+MS-UIGothic"/>
              </a:rPr>
              <a:t>的影响，制定改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JGRVBN+MS-UIGothic"/>
                <a:cs typeface="JGRVBN+MS-UIGothic"/>
              </a:rPr>
              <a:t>措施。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02884" y="385371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统计过</a:t>
            </a:r>
            <a:r>
              <a:rPr sz="2000" spc="25">
                <a:solidFill>
                  <a:srgbClr val="FFFDFD"/>
                </a:solidFill>
                <a:latin typeface="JGRVBN+MS-UIGothic"/>
                <a:cs typeface="JGRVBN+MS-UIGothic"/>
              </a:rPr>
              <a:t>程控制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09134" y="4768588"/>
            <a:ext cx="36506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GRVBN+MS-UIGothic"/>
                <a:cs typeface="JGRVBN+MS-UIGothic"/>
              </a:rPr>
              <a:t>利用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统计</a:t>
            </a:r>
            <a:r>
              <a:rPr sz="1500">
                <a:solidFill>
                  <a:srgbClr val="FFFDFD"/>
                </a:solidFill>
                <a:latin typeface="JGRVBN+MS-UIGothic"/>
                <a:cs typeface="JGRVBN+MS-UIGothic"/>
              </a:rPr>
              <a:t>学方法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JGRVBN+MS-UIGothic"/>
                <a:cs typeface="JGRVBN+MS-UIGothic"/>
              </a:rPr>
              <a:t>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产过</a:t>
            </a:r>
            <a:r>
              <a:rPr sz="1500">
                <a:solidFill>
                  <a:srgbClr val="FFFDFD"/>
                </a:solidFill>
                <a:latin typeface="JGRVBN+MS-UIGothic"/>
                <a:cs typeface="JGRVBN+MS-UIGothic"/>
              </a:rPr>
              <a:t>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JGRVBN+MS-UIGothic"/>
                <a:cs typeface="JGRVBN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FFFDFD"/>
                </a:solidFill>
                <a:latin typeface="JGRVBN+MS-UIGothic"/>
                <a:cs typeface="JGRVBN+MS-UIGothic"/>
              </a:rPr>
              <a:t>控，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GRVBN+MS-UIGothic"/>
                <a:cs typeface="JGRVBN+MS-UIGothic"/>
              </a:rPr>
              <a:t>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时发现</a:t>
            </a:r>
            <a:r>
              <a:rPr sz="1500">
                <a:solidFill>
                  <a:srgbClr val="FFFDFD"/>
                </a:solidFill>
                <a:latin typeface="JGRVBN+MS-UIGothic"/>
                <a:cs typeface="JGRVBN+MS-UIGothic"/>
              </a:rPr>
              <a:t>异常并采取措施。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JGRVBN+MS-UIGothic"/>
                <a:cs typeface="JGRVBN+MS-UIGothic"/>
              </a:rPr>
              <a:t>品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262626"/>
                </a:solidFill>
                <a:latin typeface="JGRVBN+MS-UIGothic"/>
                <a:cs typeface="JGRVBN+MS-UIGothic"/>
              </a:rPr>
              <a:t>控制的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262626"/>
                </a:solidFill>
                <a:latin typeface="JGRVBN+MS-UIGothic"/>
                <a:cs typeface="JGRVBN+MS-UIGothic"/>
              </a:rPr>
              <a:t>准与流程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033894" y="1227449"/>
            <a:ext cx="938859" cy="4519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>
                <a:solidFill>
                  <a:srgbClr val="000000"/>
                </a:solidFill>
                <a:latin typeface="EDVDCV+KVJKEJ+MicrosoftYaHei"/>
                <a:cs typeface="EDVDCV+KVJKEJ+MicrosoftYaHei"/>
              </a:rPr>
              <a:t>STEP 03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013825" y="1810122"/>
            <a:ext cx="248170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针对产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品存在的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和客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馈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，持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和流程，提高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17384" y="2023014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262626"/>
                </a:solidFill>
                <a:latin typeface="JGRVBN+MS-UIGothic"/>
                <a:cs typeface="JGRVBN+MS-UIGothic"/>
              </a:rPr>
              <a:t>品</a:t>
            </a:r>
            <a:r>
              <a:rPr sz="2000" spc="25">
                <a:solidFill>
                  <a:srgbClr val="262626"/>
                </a:solidFill>
                <a:latin typeface="SimSun"/>
                <a:cs typeface="SimSun"/>
              </a:rPr>
              <a:t>质</a:t>
            </a:r>
            <a:r>
              <a:rPr sz="2000" spc="25">
                <a:solidFill>
                  <a:srgbClr val="262626"/>
                </a:solidFill>
                <a:latin typeface="JGRVBN+MS-UIGothic"/>
                <a:cs typeface="JGRVBN+MS-UIGothic"/>
              </a:rPr>
              <a:t>改</a:t>
            </a:r>
            <a:r>
              <a:rPr sz="2000">
                <a:solidFill>
                  <a:srgbClr val="262626"/>
                </a:solidFill>
                <a:latin typeface="SimSun"/>
                <a:cs typeface="SimSun"/>
              </a:rPr>
              <a:t>进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385945" y="2915279"/>
            <a:ext cx="938859" cy="4519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>
                <a:solidFill>
                  <a:srgbClr val="000000"/>
                </a:solidFill>
                <a:latin typeface="EDVDCV+KVJKEJ+MicrosoftYaHei"/>
                <a:cs typeface="EDVDCV+KVJKEJ+MicrosoftYaHei"/>
              </a:rPr>
              <a:t>STEP 02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404609" y="3517003"/>
            <a:ext cx="2336229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、采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、生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、包装、运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等各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环节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，确保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量的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定性和可靠性。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69434" y="3729894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262626"/>
                </a:solidFill>
                <a:latin typeface="JGRVBN+MS-UIGothic"/>
                <a:cs typeface="JGRVBN+MS-UIGothic"/>
              </a:rPr>
              <a:t>品</a:t>
            </a:r>
            <a:r>
              <a:rPr sz="2000" spc="25">
                <a:solidFill>
                  <a:srgbClr val="262626"/>
                </a:solidFill>
                <a:latin typeface="SimSun"/>
                <a:cs typeface="SimSun"/>
              </a:rPr>
              <a:t>质</a:t>
            </a:r>
            <a:r>
              <a:rPr sz="2000" spc="25">
                <a:solidFill>
                  <a:srgbClr val="262626"/>
                </a:solidFill>
                <a:latin typeface="JGRVBN+MS-UIGothic"/>
                <a:cs typeface="JGRVBN+MS-UIGothic"/>
              </a:rPr>
              <a:t>流程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658620" y="4483729"/>
            <a:ext cx="938859" cy="4519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>
                <a:solidFill>
                  <a:srgbClr val="000000"/>
                </a:solidFill>
                <a:latin typeface="EDVDCV+KVJKEJ+MicrosoftYaHei"/>
                <a:cs typeface="EDVDCV+KVJKEJ+MicrosoftYaHei"/>
              </a:rPr>
              <a:t>STEP 01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623060" y="5250084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262626"/>
                </a:solidFill>
                <a:latin typeface="JGRVBN+MS-UIGothic"/>
                <a:cs typeface="JGRVBN+MS-UIGothic"/>
              </a:rPr>
              <a:t>品</a:t>
            </a:r>
            <a:r>
              <a:rPr sz="2000" spc="25">
                <a:solidFill>
                  <a:srgbClr val="262626"/>
                </a:solidFill>
                <a:latin typeface="SimSun"/>
                <a:cs typeface="SimSun"/>
              </a:rPr>
              <a:t>质标</a:t>
            </a:r>
            <a:r>
              <a:rPr sz="2000">
                <a:solidFill>
                  <a:srgbClr val="262626"/>
                </a:solidFill>
                <a:latin typeface="JGRVBN+MS-UIGothic"/>
                <a:cs typeface="JGRVBN+MS-UIGothic"/>
              </a:rPr>
              <a:t>准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3488054" y="5324847"/>
            <a:ext cx="23362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包括国家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准、行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业标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和企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业标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准，是衡量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JGRVBN+MS-UIGothic"/>
                <a:cs typeface="JGRVBN+MS-UIGothic"/>
              </a:rPr>
              <a:t>量是否合格的依据。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https://d.book118.com/128016044017006047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JGRVBN+MS-UIGothic</vt:lpstr>
      <vt:lpstr>SimSun</vt:lpstr>
      <vt:lpstr>IDSQWP+TARVVI+ArialMT</vt:lpstr>
      <vt:lpstr>Times New Roman</vt:lpstr>
      <vt:lpstr>EDVDCV+KVJKEJ+MicrosoftYaHei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2024-09-28T07:27:50.592</cp:lastPrinted>
  <dcterms:created xsi:type="dcterms:W3CDTF">2024-09-27T23:27:50Z</dcterms:created>
  <dcterms:modified xsi:type="dcterms:W3CDTF">2024-09-27T23:27:51Z</dcterms:modified>
</cp:coreProperties>
</file>