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9144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927C48-3D49-4303-A222-CC6239673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2AC23D-B427-454F-9DF7-DD75811A8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3FF581-F83C-4081-AE29-B84054CFA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D3D8B8-9F6E-4751-A5FB-5A6D2E128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14E62A-DB21-46DF-9F4D-A1DD19D94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F897A5-8FEB-41C7-A405-C45275579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63E51A-B4C0-4329-A7BB-3425CCF53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4AF4C7-1E11-4262-A4E4-991F31ABA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399CB3-D0A7-44D0-B144-D458C0D49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FB375B-A32B-4EDD-B257-3EC23A6DC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089D68-59D4-4257-AA71-AE41B7B64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11.png" /><Relationship Id="rId11" Type="http://schemas.openxmlformats.org/officeDocument/2006/relationships/image" Target="../media/image12.png" /><Relationship Id="rId12" Type="http://schemas.openxmlformats.org/officeDocument/2006/relationships/image" Target="../media/image13.png" /><Relationship Id="rId13" Type="http://schemas.openxmlformats.org/officeDocument/2006/relationships/image" Target="../media/image14.png" /><Relationship Id="rId14" Type="http://schemas.openxmlformats.org/officeDocument/2006/relationships/image" Target="../media/image15.png" /><Relationship Id="rId15" Type="http://schemas.openxmlformats.org/officeDocument/2006/relationships/image" Target="../media/image16.png" /><Relationship Id="rId16" Type="http://schemas.openxmlformats.org/officeDocument/2006/relationships/image" Target="../media/image17.png" /><Relationship Id="rId2" Type="http://schemas.openxmlformats.org/officeDocument/2006/relationships/image" Target="../media/image4.png" /><Relationship Id="rId3" Type="http://schemas.openxmlformats.org/officeDocument/2006/relationships/image" Target="../media/image3.png" /><Relationship Id="rId4" Type="http://schemas.openxmlformats.org/officeDocument/2006/relationships/image" Target="../media/image5.png" /><Relationship Id="rId5" Type="http://schemas.openxmlformats.org/officeDocument/2006/relationships/image" Target="../media/image6.png" /><Relationship Id="rId6" Type="http://schemas.openxmlformats.org/officeDocument/2006/relationships/image" Target="../media/image7.png" /><Relationship Id="rId7" Type="http://schemas.openxmlformats.org/officeDocument/2006/relationships/image" Target="../media/image8.png" /><Relationship Id="rId8" Type="http://schemas.openxmlformats.org/officeDocument/2006/relationships/image" Target="../media/image9.png" /><Relationship Id="rId9" Type="http://schemas.openxmlformats.org/officeDocument/2006/relationships/image" Target="../media/image10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25.png" /><Relationship Id="rId11" Type="http://schemas.openxmlformats.org/officeDocument/2006/relationships/image" Target="../media/image26.png" /><Relationship Id="rId12" Type="http://schemas.openxmlformats.org/officeDocument/2006/relationships/image" Target="../media/image27.png" /><Relationship Id="rId13" Type="http://schemas.openxmlformats.org/officeDocument/2006/relationships/image" Target="../media/image28.png" /><Relationship Id="rId14" Type="http://schemas.openxmlformats.org/officeDocument/2006/relationships/image" Target="../media/image29.png" /><Relationship Id="rId15" Type="http://schemas.openxmlformats.org/officeDocument/2006/relationships/image" Target="../media/image30.png" /><Relationship Id="rId16" Type="http://schemas.openxmlformats.org/officeDocument/2006/relationships/image" Target="../media/image31.png" /><Relationship Id="rId2" Type="http://schemas.openxmlformats.org/officeDocument/2006/relationships/image" Target="../media/image3.png" /><Relationship Id="rId3" Type="http://schemas.openxmlformats.org/officeDocument/2006/relationships/image" Target="../media/image18.png" /><Relationship Id="rId4" Type="http://schemas.openxmlformats.org/officeDocument/2006/relationships/image" Target="../media/image19.png" /><Relationship Id="rId5" Type="http://schemas.openxmlformats.org/officeDocument/2006/relationships/image" Target="../media/image20.png" /><Relationship Id="rId6" Type="http://schemas.openxmlformats.org/officeDocument/2006/relationships/image" Target="../media/image21.png" /><Relationship Id="rId7" Type="http://schemas.openxmlformats.org/officeDocument/2006/relationships/image" Target="../media/image22.png" /><Relationship Id="rId8" Type="http://schemas.openxmlformats.org/officeDocument/2006/relationships/image" Target="../media/image23.png" /><Relationship Id="rId9" Type="http://schemas.openxmlformats.org/officeDocument/2006/relationships/image" Target="../media/image2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2.png" /><Relationship Id="rId3" Type="http://schemas.openxmlformats.org/officeDocument/2006/relationships/image" Target="../media/image33.png" /><Relationship Id="rId4" Type="http://schemas.openxmlformats.org/officeDocument/2006/relationships/image" Target="../media/image3.png" /><Relationship Id="rId5" Type="http://schemas.openxmlformats.org/officeDocument/2006/relationships/image" Target="../media/image34.png" /><Relationship Id="rId6" Type="http://schemas.openxmlformats.org/officeDocument/2006/relationships/image" Target="../media/image35.png" /><Relationship Id="rId7" Type="http://schemas.openxmlformats.org/officeDocument/2006/relationships/image" Target="../media/image36.png" /><Relationship Id="rId8" Type="http://schemas.openxmlformats.org/officeDocument/2006/relationships/image" Target="../media/image37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45.png" /><Relationship Id="rId11" Type="http://schemas.openxmlformats.org/officeDocument/2006/relationships/image" Target="../media/image46.png" /><Relationship Id="rId2" Type="http://schemas.openxmlformats.org/officeDocument/2006/relationships/image" Target="../media/image3.png" /><Relationship Id="rId3" Type="http://schemas.openxmlformats.org/officeDocument/2006/relationships/image" Target="../media/image38.png" /><Relationship Id="rId4" Type="http://schemas.openxmlformats.org/officeDocument/2006/relationships/image" Target="../media/image39.png" /><Relationship Id="rId5" Type="http://schemas.openxmlformats.org/officeDocument/2006/relationships/image" Target="../media/image40.png" /><Relationship Id="rId6" Type="http://schemas.openxmlformats.org/officeDocument/2006/relationships/image" Target="../media/image41.png" /><Relationship Id="rId7" Type="http://schemas.openxmlformats.org/officeDocument/2006/relationships/image" Target="../media/image42.png" /><Relationship Id="rId8" Type="http://schemas.openxmlformats.org/officeDocument/2006/relationships/image" Target="../media/image43.png" /><Relationship Id="rId9" Type="http://schemas.openxmlformats.org/officeDocument/2006/relationships/image" Target="../media/image4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7.png" /><Relationship Id="rId3" Type="http://schemas.openxmlformats.org/officeDocument/2006/relationships/image" Target="../media/image3.png" /><Relationship Id="rId4" Type="http://schemas.openxmlformats.org/officeDocument/2006/relationships/image" Target="../media/image48.png" /><Relationship Id="rId5" Type="http://schemas.openxmlformats.org/officeDocument/2006/relationships/image" Target="../media/image49.png" /><Relationship Id="rId6" Type="http://schemas.openxmlformats.org/officeDocument/2006/relationships/image" Target="../media/image50.png" /><Relationship Id="rId7" Type="http://schemas.openxmlformats.org/officeDocument/2006/relationships/image" Target="../media/image5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2.png" /><Relationship Id="rId3" Type="http://schemas.openxmlformats.org/officeDocument/2006/relationships/image" Target="../media/image53.png" /><Relationship Id="rId4" Type="http://schemas.openxmlformats.org/officeDocument/2006/relationships/image" Target="../media/image54.pn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55.png" /><Relationship Id="rId4" Type="http://schemas.openxmlformats.org/officeDocument/2006/relationships/image" Target="../media/image56.png" /><Relationship Id="rId5" Type="http://schemas.openxmlformats.org/officeDocument/2006/relationships/image" Target="../media/image57.png" /><Relationship Id="rId6" Type="http://schemas.openxmlformats.org/officeDocument/2006/relationships/image" Target="../media/image58.png" /><Relationship Id="rId7" Type="http://schemas.openxmlformats.org/officeDocument/2006/relationships/image" Target="../media/image59.png" /><Relationship Id="rId8" Type="http://schemas.openxmlformats.org/officeDocument/2006/relationships/image" Target="../media/image60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25120006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44000" cy="6858000"/>
          </a:xfrm>
          <a:prstGeom prst="rect">
            <a:avLst/>
          </a:prstGeom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14300" y="977900"/>
            <a:ext cx="4679950" cy="739775"/>
          </a:xfrm>
          <a:prstGeom prst="rect">
            <a:avLst/>
          </a:prstGeom>
        </p:spPr>
      </p:pic>
      <p:sp>
        <p:nvSpPr>
          <p:cNvPr id="3" name="textbox 3"/>
          <p:cNvSpPr/>
          <p:nvPr/>
        </p:nvSpPr>
        <p:spPr>
          <a:xfrm>
            <a:off x="5038394" y="5674804"/>
            <a:ext cx="2753360" cy="7289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109"/>
              </a:lnSpc>
            </a:pPr>
            <a:endParaRPr lang="Arial" altLang="Arial" sz="100"/>
          </a:p>
          <a:p>
            <a:pPr marL="80365" indent="-67665" algn="l" rtl="0" eaLnBrk="0">
              <a:lnSpc>
                <a:spcPct val="96000"/>
              </a:lnSpc>
            </a:pPr>
            <a:r>
              <a:rPr sz="2400" spc="-20">
                <a:ln w="10160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33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药物分析专业</a:t>
            </a:r>
            <a:r>
              <a:rPr sz="2400" spc="-10">
                <a:ln w="10160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33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教</a:t>
            </a:r>
            <a:r>
              <a:rPr sz="2400" spc="0">
                <a:ln w="10160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33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研室</a:t>
            </a:r>
            <a:r>
              <a:rPr sz="2400" spc="0">
                <a:solidFill>
                  <a:srgbClr val="0033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400" spc="-10">
                <a:ln w="10160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33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Ywf</a:t>
            </a:r>
            <a:r>
              <a:rPr sz="2400" spc="0">
                <a:ln w="10160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33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x</a:t>
            </a:r>
            <a:r>
              <a:rPr sz="2400" spc="-10">
                <a:ln w="10160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33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@</a:t>
            </a:r>
            <a:r>
              <a:rPr sz="2400" spc="0">
                <a:ln w="10160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33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gdyzy</a:t>
            </a:r>
            <a:r>
              <a:rPr sz="2400" spc="-10">
                <a:ln w="10160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33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</a:t>
            </a:r>
            <a:r>
              <a:rPr sz="2400" spc="0">
                <a:ln w="10160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33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edu</a:t>
            </a:r>
            <a:r>
              <a:rPr sz="2400" spc="-10">
                <a:ln w="10160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33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</a:t>
            </a:r>
            <a:r>
              <a:rPr sz="2400" spc="0">
                <a:ln w="10160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33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cn</a:t>
            </a:r>
            <a:endParaRPr lang="SimSun" altLang="SimSun" sz="2400"/>
          </a:p>
        </p:txBody>
      </p:sp>
      <p:sp>
        <p:nvSpPr>
          <p:cNvPr id="4" name="textbox 4"/>
          <p:cNvSpPr/>
          <p:nvPr/>
        </p:nvSpPr>
        <p:spPr>
          <a:xfrm>
            <a:off x="3137407" y="3160395"/>
            <a:ext cx="3048000" cy="6038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417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4000" spc="-40">
                <a:ln w="16933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33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药物检验技</a:t>
            </a:r>
            <a:r>
              <a:rPr sz="4000" spc="-10">
                <a:ln w="16933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33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术</a:t>
            </a:r>
            <a:endParaRPr lang="SimSun" altLang="SimSun" sz="4000"/>
          </a:p>
        </p:txBody>
      </p:sp>
      <p:sp>
        <p:nvSpPr>
          <p:cNvPr id="5" name="textbox 5"/>
          <p:cNvSpPr/>
          <p:nvPr/>
        </p:nvSpPr>
        <p:spPr>
          <a:xfrm>
            <a:off x="7581842" y="6546957"/>
            <a:ext cx="93980" cy="1676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11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1000" spc="-2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1</a:t>
            </a:r>
            <a:endParaRPr lang="Arial" altLang="Arial" sz="10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44000" cy="68580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14300" y="977900"/>
            <a:ext cx="4679950" cy="739775"/>
          </a:xfrm>
          <a:prstGeom prst="rect">
            <a:avLst/>
          </a:prstGeom>
        </p:spPr>
      </p:pic>
      <p:sp>
        <p:nvSpPr>
          <p:cNvPr id="8" name="textbox 8"/>
          <p:cNvSpPr/>
          <p:nvPr/>
        </p:nvSpPr>
        <p:spPr>
          <a:xfrm>
            <a:off x="2629408" y="3160395"/>
            <a:ext cx="4064000" cy="6038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417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4000" spc="-30">
                <a:ln w="16933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33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药物检验基础知</a:t>
            </a:r>
            <a:r>
              <a:rPr sz="4000" spc="0">
                <a:ln w="16933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33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识</a:t>
            </a:r>
            <a:endParaRPr lang="SimSun" altLang="SimSun" sz="4000"/>
          </a:p>
        </p:txBody>
      </p:sp>
      <p:sp>
        <p:nvSpPr>
          <p:cNvPr id="9" name="textbox 9"/>
          <p:cNvSpPr/>
          <p:nvPr/>
        </p:nvSpPr>
        <p:spPr>
          <a:xfrm>
            <a:off x="5038394" y="5674804"/>
            <a:ext cx="2753360" cy="7289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109"/>
              </a:lnSpc>
            </a:pPr>
            <a:endParaRPr lang="Arial" altLang="Arial" sz="100"/>
          </a:p>
          <a:p>
            <a:pPr marL="80365" indent="-67665" algn="l" rtl="0" eaLnBrk="0">
              <a:lnSpc>
                <a:spcPct val="96000"/>
              </a:lnSpc>
            </a:pPr>
            <a:r>
              <a:rPr sz="2400" spc="-20">
                <a:ln w="10160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33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药物分析专业</a:t>
            </a:r>
            <a:r>
              <a:rPr sz="2400" spc="-10">
                <a:ln w="10160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33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教</a:t>
            </a:r>
            <a:r>
              <a:rPr sz="2400" spc="0">
                <a:ln w="10160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33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研室</a:t>
            </a:r>
            <a:r>
              <a:rPr sz="2400" spc="0">
                <a:solidFill>
                  <a:srgbClr val="0033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400" spc="-10">
                <a:ln w="10160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33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Ywf</a:t>
            </a:r>
            <a:r>
              <a:rPr sz="2400" spc="0">
                <a:ln w="10160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33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x</a:t>
            </a:r>
            <a:r>
              <a:rPr sz="2400" spc="-10">
                <a:ln w="10160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33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@</a:t>
            </a:r>
            <a:r>
              <a:rPr sz="2400" spc="0">
                <a:ln w="10160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33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gdyzy</a:t>
            </a:r>
            <a:r>
              <a:rPr sz="2400" spc="-10">
                <a:ln w="10160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33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</a:t>
            </a:r>
            <a:r>
              <a:rPr sz="2400" spc="0">
                <a:ln w="10160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33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edu</a:t>
            </a:r>
            <a:r>
              <a:rPr sz="2400" spc="-10">
                <a:ln w="10160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33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</a:t>
            </a:r>
            <a:r>
              <a:rPr sz="2400" spc="0">
                <a:ln w="10160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33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cn</a:t>
            </a:r>
            <a:endParaRPr lang="SimSun" altLang="SimSun" sz="2400"/>
          </a:p>
        </p:txBody>
      </p:sp>
      <p:sp>
        <p:nvSpPr>
          <p:cNvPr id="10" name="textbox 10"/>
          <p:cNvSpPr/>
          <p:nvPr/>
        </p:nvSpPr>
        <p:spPr>
          <a:xfrm>
            <a:off x="7569651" y="6546957"/>
            <a:ext cx="106045" cy="1733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411"/>
              </a:lnSpc>
            </a:pPr>
            <a:endParaRPr lang="Arial" altLang="Arial" sz="100"/>
          </a:p>
          <a:p>
            <a:pPr marL="12700" algn="l" rtl="0" eaLnBrk="0">
              <a:lnSpc>
                <a:spcPct val="81000"/>
              </a:lnSpc>
            </a:pPr>
            <a:r>
              <a:rPr sz="1200" spc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</a:t>
            </a:r>
            <a:endParaRPr lang="Arial" altLang="Arial" sz="12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 rot="21600000">
            <a:off x="0" y="404812"/>
            <a:ext cx="9144000" cy="762000"/>
            <a:chExt cx="9144000" cy="762000"/>
          </a:xfrm>
        </p:grpSpPr>
        <p:pic>
          <p:nvPicPr>
            <p:cNvPr id="11" name="picture 1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9144000" cy="762000"/>
            </a:xfrm>
            <a:prstGeom prst="rect">
              <a:avLst/>
            </a:prstGeom>
          </p:spPr>
        </p:pic>
        <p:sp>
          <p:nvSpPr>
            <p:cNvPr id="12" name="textbox 12"/>
            <p:cNvSpPr/>
            <p:nvPr/>
          </p:nvSpPr>
          <p:spPr>
            <a:xfrm>
              <a:off x="-12700" y="-12700"/>
              <a:ext cx="9169400" cy="84391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72000"/>
                </a:lnSpc>
              </a:pPr>
              <a:endParaRPr lang="Arial" altLang="Arial" sz="1000"/>
            </a:p>
            <a:p>
              <a:pPr marL="4205224" algn="l" rtl="0" eaLnBrk="0">
                <a:lnSpc>
                  <a:spcPct val="95000"/>
                </a:lnSpc>
                <a:spcBef>
                  <a:spcPts val="3"/>
                </a:spcBef>
              </a:pPr>
              <a:r>
                <a:rPr sz="3200" spc="-260">
                  <a:ln w="13546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内容</a:t>
              </a:r>
              <a:endParaRPr lang="SimSun" altLang="SimSun" sz="3200"/>
            </a:p>
          </p:txBody>
        </p:sp>
      </p:grpSp>
      <p:sp>
        <p:nvSpPr>
          <p:cNvPr id="13" name="textbox 13"/>
          <p:cNvSpPr/>
          <p:nvPr/>
        </p:nvSpPr>
        <p:spPr>
          <a:xfrm>
            <a:off x="585788" y="2562371"/>
            <a:ext cx="7534275" cy="4527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751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  <a:tabLst>
                <a:tab pos="461009"/>
              </a:tabLst>
            </a:pPr>
            <a:r>
              <a:rPr sz="2700" spc="0">
                <a:solidFill>
                  <a:srgbClr val="003366">
                    <a:alpha val="100000"/>
                  </a:srgbClr>
                </a:solidFill>
                <a:latin typeface="Arial"/>
                <a:ea typeface="Arial"/>
                <a:cs typeface="Arial"/>
              </a:rPr>
              <a:t>	</a:t>
            </a:r>
            <a:r>
              <a:rPr sz="4300" spc="10" baseline="12113">
                <a:solidFill>
                  <a:srgbClr val="003366">
                    <a:alpha val="100000"/>
                  </a:srgbClr>
                </a:solidFill>
                <a:latin typeface="Arial"/>
                <a:ea typeface="Arial"/>
                <a:cs typeface="Arial"/>
              </a:rPr>
              <a:t>2</a:t>
            </a:r>
            <a:r>
              <a:rPr sz="2700" spc="10">
                <a:solidFill>
                  <a:srgbClr val="003366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</a:t>
            </a:r>
            <a:r>
              <a:rPr sz="2700" spc="0">
                <a:solidFill>
                  <a:srgbClr val="003366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</a:t>
            </a:r>
            <a:r>
              <a:rPr sz="2800" spc="0">
                <a:ln w="11853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33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药物检验工作的机构和基本程序</a:t>
            </a:r>
            <a:r>
              <a:rPr sz="2800" spc="0">
                <a:solidFill>
                  <a:srgbClr val="0033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</a:t>
            </a:r>
            <a:endParaRPr lang="SimSun" altLang="SimSun" sz="2800"/>
          </a:p>
        </p:txBody>
      </p:sp>
      <p:sp>
        <p:nvSpPr>
          <p:cNvPr id="14" name="textbox 14"/>
          <p:cNvSpPr/>
          <p:nvPr/>
        </p:nvSpPr>
        <p:spPr>
          <a:xfrm>
            <a:off x="585788" y="1724171"/>
            <a:ext cx="7534275" cy="4464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0695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  <a:tabLst>
                <a:tab pos="489584"/>
              </a:tabLst>
            </a:pPr>
            <a:r>
              <a:rPr sz="2700" spc="0">
                <a:solidFill>
                  <a:srgbClr val="003366">
                    <a:alpha val="100000"/>
                  </a:srgbClr>
                </a:solidFill>
                <a:latin typeface="Arial"/>
                <a:ea typeface="Arial"/>
                <a:cs typeface="Arial"/>
              </a:rPr>
              <a:t>	</a:t>
            </a:r>
            <a:r>
              <a:rPr sz="4300" spc="-10" baseline="10902">
                <a:solidFill>
                  <a:srgbClr val="003366">
                    <a:alpha val="100000"/>
                  </a:srgbClr>
                </a:solidFill>
                <a:latin typeface="Arial"/>
                <a:ea typeface="Arial"/>
                <a:cs typeface="Arial"/>
              </a:rPr>
              <a:t>1</a:t>
            </a:r>
            <a:r>
              <a:rPr sz="2700" spc="-10">
                <a:solidFill>
                  <a:srgbClr val="003366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</a:t>
            </a:r>
            <a:r>
              <a:rPr sz="2700" spc="0">
                <a:solidFill>
                  <a:srgbClr val="003366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</a:t>
            </a:r>
            <a:r>
              <a:rPr sz="2800" spc="0">
                <a:ln w="11853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33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药物检验的性质与任务</a:t>
            </a:r>
            <a:r>
              <a:rPr sz="2800" spc="0">
                <a:solidFill>
                  <a:srgbClr val="0033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</a:t>
            </a:r>
            <a:endParaRPr lang="SimSun" altLang="SimSun" sz="2800"/>
          </a:p>
        </p:txBody>
      </p:sp>
      <p:sp>
        <p:nvSpPr>
          <p:cNvPr id="15" name="textbox 15"/>
          <p:cNvSpPr/>
          <p:nvPr/>
        </p:nvSpPr>
        <p:spPr>
          <a:xfrm>
            <a:off x="585788" y="3400571"/>
            <a:ext cx="7534275" cy="4419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0179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  <a:tabLst>
                <a:tab pos="466090"/>
              </a:tabLst>
            </a:pPr>
            <a:r>
              <a:rPr sz="2700" spc="0">
                <a:solidFill>
                  <a:srgbClr val="003366">
                    <a:alpha val="100000"/>
                  </a:srgbClr>
                </a:solidFill>
                <a:latin typeface="Arial"/>
                <a:ea typeface="Arial"/>
                <a:cs typeface="Arial"/>
              </a:rPr>
              <a:t>	</a:t>
            </a:r>
            <a:r>
              <a:rPr sz="4300" spc="20" baseline="10902">
                <a:solidFill>
                  <a:srgbClr val="003366">
                    <a:alpha val="100000"/>
                  </a:srgbClr>
                </a:solidFill>
                <a:latin typeface="Arial"/>
                <a:ea typeface="Arial"/>
                <a:cs typeface="Arial"/>
              </a:rPr>
              <a:t>3</a:t>
            </a:r>
            <a:r>
              <a:rPr sz="2700" spc="20">
                <a:solidFill>
                  <a:srgbClr val="003366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</a:t>
            </a:r>
            <a:r>
              <a:rPr sz="2800" spc="10">
                <a:ln w="11853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33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检</a:t>
            </a:r>
            <a:r>
              <a:rPr sz="2800" spc="0">
                <a:ln w="11853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33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验原始记录与报告书的书写</a:t>
            </a:r>
            <a:r>
              <a:rPr sz="2800" spc="0">
                <a:solidFill>
                  <a:srgbClr val="0033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</a:t>
            </a:r>
            <a:endParaRPr lang="SimSun" altLang="SimSun" sz="2800"/>
          </a:p>
        </p:txBody>
      </p:sp>
      <p:sp>
        <p:nvSpPr>
          <p:cNvPr id="16" name="textbox 16"/>
          <p:cNvSpPr/>
          <p:nvPr/>
        </p:nvSpPr>
        <p:spPr>
          <a:xfrm>
            <a:off x="514350" y="5970840"/>
            <a:ext cx="7562850" cy="430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894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  <a:tabLst>
                <a:tab pos="559434"/>
              </a:tabLst>
            </a:pPr>
            <a:r>
              <a:rPr sz="2800" spc="0">
                <a:solidFill>
                  <a:srgbClr val="003366">
                    <a:alpha val="100000"/>
                  </a:srgbClr>
                </a:solidFill>
                <a:latin typeface="Arial"/>
                <a:ea typeface="Arial"/>
                <a:cs typeface="Arial"/>
              </a:rPr>
              <a:t>	</a:t>
            </a:r>
            <a:r>
              <a:rPr sz="2800" spc="30">
                <a:solidFill>
                  <a:srgbClr val="003366">
                    <a:alpha val="100000"/>
                  </a:srgbClr>
                </a:solidFill>
                <a:latin typeface="Arial"/>
                <a:ea typeface="Arial"/>
                <a:cs typeface="Arial"/>
              </a:rPr>
              <a:t>6        </a:t>
            </a:r>
            <a:r>
              <a:rPr sz="2800" spc="30">
                <a:ln w="11853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33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药物检验技术新</a:t>
            </a:r>
            <a:r>
              <a:rPr sz="2800" spc="10">
                <a:ln w="11853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33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进</a:t>
            </a:r>
            <a:r>
              <a:rPr sz="2800" spc="0">
                <a:ln w="11853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33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程及学习方法</a:t>
            </a:r>
            <a:r>
              <a:rPr sz="2800" spc="0">
                <a:solidFill>
                  <a:srgbClr val="0033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</a:t>
            </a:r>
            <a:endParaRPr lang="SimSun" altLang="SimSun" sz="2800"/>
          </a:p>
        </p:txBody>
      </p:sp>
      <p:sp>
        <p:nvSpPr>
          <p:cNvPr id="17" name="textbox 17"/>
          <p:cNvSpPr/>
          <p:nvPr/>
        </p:nvSpPr>
        <p:spPr>
          <a:xfrm>
            <a:off x="571500" y="5086306"/>
            <a:ext cx="7534275" cy="430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894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  <a:tabLst>
                <a:tab pos="466090"/>
              </a:tabLst>
            </a:pPr>
            <a:r>
              <a:rPr sz="2800" spc="0">
                <a:solidFill>
                  <a:srgbClr val="003366">
                    <a:alpha val="100000"/>
                  </a:srgbClr>
                </a:solidFill>
                <a:latin typeface="Arial"/>
                <a:ea typeface="Arial"/>
                <a:cs typeface="Arial"/>
              </a:rPr>
              <a:t>	</a:t>
            </a:r>
            <a:r>
              <a:rPr sz="2800" spc="-10">
                <a:solidFill>
                  <a:srgbClr val="003366">
                    <a:alpha val="100000"/>
                  </a:srgbClr>
                </a:solidFill>
                <a:latin typeface="Arial"/>
                <a:ea typeface="Arial"/>
                <a:cs typeface="Arial"/>
              </a:rPr>
              <a:t>5            </a:t>
            </a:r>
            <a:r>
              <a:rPr sz="2800" spc="0">
                <a:solidFill>
                  <a:srgbClr val="003366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</a:t>
            </a:r>
            <a:r>
              <a:rPr sz="2800" spc="0">
                <a:ln w="11853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33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容量仪器的使用与校正</a:t>
            </a:r>
            <a:r>
              <a:rPr sz="2800" spc="0">
                <a:solidFill>
                  <a:srgbClr val="0033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</a:t>
            </a:r>
            <a:endParaRPr lang="SimSun" altLang="SimSun" sz="2800"/>
          </a:p>
        </p:txBody>
      </p:sp>
      <p:sp>
        <p:nvSpPr>
          <p:cNvPr id="18" name="textbox 18"/>
          <p:cNvSpPr/>
          <p:nvPr/>
        </p:nvSpPr>
        <p:spPr>
          <a:xfrm>
            <a:off x="585788" y="4294143"/>
            <a:ext cx="7534275" cy="430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894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  <a:tabLst>
                <a:tab pos="455294"/>
              </a:tabLst>
            </a:pPr>
            <a:r>
              <a:rPr sz="2700" spc="0">
                <a:solidFill>
                  <a:srgbClr val="003366">
                    <a:alpha val="100000"/>
                  </a:srgbClr>
                </a:solidFill>
                <a:latin typeface="Arial"/>
                <a:ea typeface="Arial"/>
                <a:cs typeface="Arial"/>
              </a:rPr>
              <a:t>	</a:t>
            </a:r>
            <a:r>
              <a:rPr sz="4300" spc="20" baseline="3634">
                <a:solidFill>
                  <a:srgbClr val="003366">
                    <a:alpha val="100000"/>
                  </a:srgbClr>
                </a:solidFill>
                <a:latin typeface="Arial"/>
                <a:ea typeface="Arial"/>
                <a:cs typeface="Arial"/>
              </a:rPr>
              <a:t>4</a:t>
            </a:r>
            <a:r>
              <a:rPr sz="2700" spc="20">
                <a:solidFill>
                  <a:srgbClr val="003366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    </a:t>
            </a:r>
            <a:r>
              <a:rPr sz="2700" spc="10">
                <a:solidFill>
                  <a:srgbClr val="003366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2700" spc="0">
                <a:solidFill>
                  <a:srgbClr val="003366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</a:t>
            </a:r>
            <a:r>
              <a:rPr sz="2800" spc="0">
                <a:ln w="11853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33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检验误差与有效数字</a:t>
            </a:r>
            <a:r>
              <a:rPr sz="2800" spc="0">
                <a:solidFill>
                  <a:srgbClr val="0033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</a:t>
            </a:r>
            <a:endParaRPr lang="SimSun" altLang="SimSun" sz="2800"/>
          </a:p>
        </p:txBody>
      </p:sp>
      <p:sp>
        <p:nvSpPr>
          <p:cNvPr id="19" name="textbox 19"/>
          <p:cNvSpPr/>
          <p:nvPr/>
        </p:nvSpPr>
        <p:spPr>
          <a:xfrm>
            <a:off x="6754131" y="6398698"/>
            <a:ext cx="1542414" cy="2717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936"/>
              </a:lnSpc>
            </a:pPr>
            <a:r>
              <a:rPr sz="1400" b="1" spc="0">
                <a:solidFill>
                  <a:srgbClr val="003366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ywfx</a:t>
            </a:r>
            <a:r>
              <a:rPr sz="1400" b="1" spc="-10">
                <a:solidFill>
                  <a:srgbClr val="003366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@</a:t>
            </a:r>
            <a:r>
              <a:rPr sz="1400" b="1" spc="0">
                <a:solidFill>
                  <a:srgbClr val="003366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gdyzy</a:t>
            </a:r>
            <a:r>
              <a:rPr sz="1400" b="1" spc="-10">
                <a:solidFill>
                  <a:srgbClr val="003366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</a:t>
            </a:r>
            <a:r>
              <a:rPr sz="1400" b="1" spc="0">
                <a:solidFill>
                  <a:srgbClr val="003366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edu.cn</a:t>
            </a:r>
            <a:endParaRPr lang="Times New Roman" altLang="Times New Roman" sz="1400"/>
          </a:p>
        </p:txBody>
      </p:sp>
      <p:sp>
        <p:nvSpPr>
          <p:cNvPr id="20" name="textbox 20"/>
          <p:cNvSpPr/>
          <p:nvPr/>
        </p:nvSpPr>
        <p:spPr>
          <a:xfrm>
            <a:off x="4522692" y="6616659"/>
            <a:ext cx="107314" cy="1517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953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000" b="1" spc="0">
                <a:solidFill>
                  <a:srgbClr val="003366">
                    <a:alpha val="100000"/>
                  </a:srgbClr>
                </a:solidFill>
                <a:latin typeface="Verdana"/>
                <a:ea typeface="Verdana"/>
                <a:cs typeface="Verdana"/>
              </a:rPr>
              <a:t>3</a:t>
            </a:r>
            <a:endParaRPr lang="Verdana" altLang="Verdana" sz="10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group 4"/>
          <p:cNvGrpSpPr/>
          <p:nvPr/>
        </p:nvGrpSpPr>
        <p:grpSpPr>
          <a:xfrm rot="21600000">
            <a:off x="1905000" y="2438400"/>
            <a:ext cx="5530850" cy="2743200"/>
            <a:chExt cx="5530850" cy="2743200"/>
          </a:xfrm>
        </p:grpSpPr>
        <p:pic>
          <p:nvPicPr>
            <p:cNvPr id="21" name="picture 2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5530850" cy="2743200"/>
            </a:xfrm>
            <a:prstGeom prst="rect">
              <a:avLst/>
            </a:prstGeom>
          </p:spPr>
        </p:pic>
        <p:sp>
          <p:nvSpPr>
            <p:cNvPr id="22" name="textbox 22"/>
            <p:cNvSpPr/>
            <p:nvPr/>
          </p:nvSpPr>
          <p:spPr>
            <a:xfrm>
              <a:off x="-12700" y="-12700"/>
              <a:ext cx="5556250" cy="282067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9240"/>
                </a:lnSpc>
              </a:pPr>
              <a:endParaRPr lang="Arial" altLang="Arial" sz="100"/>
            </a:p>
            <a:p>
              <a:pPr marL="2439238" algn="l" rtl="0" eaLnBrk="0">
                <a:lnSpc>
                  <a:spcPct val="96000"/>
                </a:lnSpc>
              </a:pPr>
              <a:r>
                <a:rPr sz="2800" spc="-4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5A9BE2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用</a:t>
              </a:r>
              <a:r>
                <a:rPr sz="2800" spc="-3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5A9BE2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于</a:t>
              </a:r>
              <a:endParaRPr lang="SimSun" altLang="SimSun" sz="2800"/>
            </a:p>
          </p:txBody>
        </p:sp>
      </p:grpSp>
      <p:grpSp>
        <p:nvGrpSpPr>
          <p:cNvPr id="6" name="group 6"/>
          <p:cNvGrpSpPr/>
          <p:nvPr/>
        </p:nvGrpSpPr>
        <p:grpSpPr>
          <a:xfrm rot="21600000">
            <a:off x="0" y="404812"/>
            <a:ext cx="9144000" cy="762000"/>
            <a:chExt cx="9144000" cy="762000"/>
          </a:xfrm>
        </p:grpSpPr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9144000" cy="762000"/>
            </a:xfrm>
            <a:prstGeom prst="rect">
              <a:avLst/>
            </a:prstGeom>
          </p:spPr>
        </p:pic>
        <p:sp>
          <p:nvSpPr>
            <p:cNvPr id="24" name="textbox 24"/>
            <p:cNvSpPr/>
            <p:nvPr/>
          </p:nvSpPr>
          <p:spPr>
            <a:xfrm>
              <a:off x="-12700" y="-12700"/>
              <a:ext cx="9169400" cy="84391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72000"/>
                </a:lnSpc>
              </a:pPr>
              <a:endParaRPr lang="Arial" altLang="Arial" sz="1000"/>
            </a:p>
            <a:p>
              <a:pPr marL="2738526" algn="l" rtl="0" eaLnBrk="0">
                <a:lnSpc>
                  <a:spcPct val="95000"/>
                </a:lnSpc>
                <a:spcBef>
                  <a:spcPts val="3"/>
                </a:spcBef>
              </a:pPr>
              <a:r>
                <a:rPr sz="3200" spc="-20">
                  <a:ln w="13546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药物检验性质与</a:t>
              </a:r>
              <a:r>
                <a:rPr sz="3200" spc="-10">
                  <a:ln w="13546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任</a:t>
              </a:r>
              <a:r>
                <a:rPr sz="3200" spc="0">
                  <a:ln w="13546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务</a:t>
              </a:r>
              <a:endParaRPr lang="SimSun" altLang="SimSun" sz="3200"/>
            </a:p>
          </p:txBody>
        </p:sp>
      </p:grpSp>
      <p:grpSp>
        <p:nvGrpSpPr>
          <p:cNvPr id="8" name="group 8"/>
          <p:cNvGrpSpPr/>
          <p:nvPr/>
        </p:nvGrpSpPr>
        <p:grpSpPr>
          <a:xfrm rot="21600000">
            <a:off x="1657349" y="1657349"/>
            <a:ext cx="6029325" cy="612775"/>
            <a:chExt cx="6029325" cy="612775"/>
          </a:xfrm>
        </p:grpSpPr>
        <p:pic>
          <p:nvPicPr>
            <p:cNvPr id="25" name="picture 25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6029325" cy="612775"/>
            </a:xfrm>
            <a:prstGeom prst="rect">
              <a:avLst/>
            </a:prstGeom>
          </p:spPr>
        </p:pic>
        <p:sp>
          <p:nvSpPr>
            <p:cNvPr id="26" name="textbox 26"/>
            <p:cNvSpPr/>
            <p:nvPr/>
          </p:nvSpPr>
          <p:spPr>
            <a:xfrm>
              <a:off x="-12700" y="-12700"/>
              <a:ext cx="6055359" cy="6889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9108"/>
                </a:lnSpc>
              </a:pPr>
              <a:endParaRPr lang="Arial" altLang="Arial" sz="100"/>
            </a:p>
            <a:p>
              <a:pPr marL="2689898" algn="l" rtl="0" eaLnBrk="0">
                <a:lnSpc>
                  <a:spcPct val="95000"/>
                </a:lnSpc>
              </a:pPr>
              <a:r>
                <a:rPr sz="2800" spc="-4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药品</a:t>
              </a:r>
              <a:endParaRPr lang="SimSun" altLang="SimSun" sz="2800"/>
            </a:p>
          </p:txBody>
        </p:sp>
      </p:grpSp>
      <p:grpSp>
        <p:nvGrpSpPr>
          <p:cNvPr id="10" name="group 10"/>
          <p:cNvGrpSpPr/>
          <p:nvPr/>
        </p:nvGrpSpPr>
        <p:grpSpPr>
          <a:xfrm rot="21600000">
            <a:off x="6781794" y="4267198"/>
            <a:ext cx="1524001" cy="1531937"/>
            <a:chExt cx="1524001" cy="1531937"/>
          </a:xfrm>
        </p:grpSpPr>
        <p:pic>
          <p:nvPicPr>
            <p:cNvPr id="27" name="picture 27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0" y="0"/>
              <a:ext cx="1524001" cy="1531937"/>
            </a:xfrm>
            <a:prstGeom prst="rect">
              <a:avLst/>
            </a:prstGeom>
          </p:spPr>
        </p:pic>
        <p:sp>
          <p:nvSpPr>
            <p:cNvPr id="28" name="textbox 28"/>
            <p:cNvSpPr/>
            <p:nvPr/>
          </p:nvSpPr>
          <p:spPr>
            <a:xfrm>
              <a:off x="-12700" y="-12700"/>
              <a:ext cx="1550035" cy="160845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marL="435819" algn="l" rtl="0" eaLnBrk="0">
                <a:lnSpc>
                  <a:spcPct val="95000"/>
                </a:lnSpc>
                <a:spcBef>
                  <a:spcPts val="6"/>
                </a:spcBef>
              </a:pPr>
              <a:r>
                <a:rPr sz="2800" spc="-4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调</a:t>
              </a:r>
              <a:r>
                <a:rPr sz="2800" spc="-3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节</a:t>
              </a:r>
              <a:endParaRPr lang="SimSun" altLang="SimSun" sz="2800"/>
            </a:p>
          </p:txBody>
        </p:sp>
      </p:grpSp>
      <p:grpSp>
        <p:nvGrpSpPr>
          <p:cNvPr id="12" name="group 12"/>
          <p:cNvGrpSpPr/>
          <p:nvPr/>
        </p:nvGrpSpPr>
        <p:grpSpPr>
          <a:xfrm rot="21600000">
            <a:off x="2843209" y="4292599"/>
            <a:ext cx="1524000" cy="1520825"/>
            <a:chExt cx="1524000" cy="1520825"/>
          </a:xfrm>
        </p:grpSpPr>
        <p:pic>
          <p:nvPicPr>
            <p:cNvPr id="29" name="picture 29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21600000">
              <a:off x="0" y="0"/>
              <a:ext cx="1524000" cy="1520825"/>
            </a:xfrm>
            <a:prstGeom prst="rect">
              <a:avLst/>
            </a:prstGeom>
          </p:spPr>
        </p:pic>
        <p:sp>
          <p:nvSpPr>
            <p:cNvPr id="30" name="textbox 30"/>
            <p:cNvSpPr/>
            <p:nvPr/>
          </p:nvSpPr>
          <p:spPr>
            <a:xfrm>
              <a:off x="-12700" y="-12700"/>
              <a:ext cx="1549400" cy="159702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8560"/>
                </a:lnSpc>
              </a:pPr>
              <a:endParaRPr lang="Arial" altLang="Arial" sz="100"/>
            </a:p>
            <a:p>
              <a:pPr marL="441504" algn="l" rtl="0" eaLnBrk="0">
                <a:lnSpc>
                  <a:spcPct val="95000"/>
                </a:lnSpc>
              </a:pPr>
              <a:r>
                <a:rPr sz="2800" spc="-5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治</a:t>
              </a:r>
              <a:r>
                <a:rPr sz="2800" spc="-4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疗</a:t>
              </a:r>
              <a:endParaRPr lang="SimSun" altLang="SimSun" sz="2800"/>
            </a:p>
          </p:txBody>
        </p:sp>
      </p:grpSp>
      <p:grpSp>
        <p:nvGrpSpPr>
          <p:cNvPr id="14" name="group 14"/>
          <p:cNvGrpSpPr/>
          <p:nvPr/>
        </p:nvGrpSpPr>
        <p:grpSpPr>
          <a:xfrm rot="21600000">
            <a:off x="4876798" y="4267199"/>
            <a:ext cx="1524000" cy="1520825"/>
            <a:chExt cx="1524000" cy="1520825"/>
          </a:xfrm>
        </p:grpSpPr>
        <p:pic>
          <p:nvPicPr>
            <p:cNvPr id="31" name="picture 31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 rot="21600000">
              <a:off x="0" y="0"/>
              <a:ext cx="1524000" cy="1520825"/>
            </a:xfrm>
            <a:prstGeom prst="rect">
              <a:avLst/>
            </a:prstGeom>
          </p:spPr>
        </p:pic>
        <p:sp>
          <p:nvSpPr>
            <p:cNvPr id="32" name="textbox 32"/>
            <p:cNvSpPr/>
            <p:nvPr/>
          </p:nvSpPr>
          <p:spPr>
            <a:xfrm>
              <a:off x="-12700" y="-12700"/>
              <a:ext cx="1549400" cy="159575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9444"/>
                </a:lnSpc>
              </a:pPr>
              <a:endParaRPr lang="Arial" altLang="Arial" sz="100"/>
            </a:p>
            <a:p>
              <a:pPr marL="434392" algn="l" rtl="0" eaLnBrk="0">
                <a:lnSpc>
                  <a:spcPct val="95000"/>
                </a:lnSpc>
              </a:pPr>
              <a:r>
                <a:rPr sz="2800" spc="-4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诊</a:t>
              </a:r>
              <a:r>
                <a:rPr sz="2800" spc="-3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断</a:t>
              </a:r>
              <a:endParaRPr lang="SimSun" altLang="SimSun" sz="2800"/>
            </a:p>
          </p:txBody>
        </p:sp>
      </p:grpSp>
      <p:grpSp>
        <p:nvGrpSpPr>
          <p:cNvPr id="16" name="group 16"/>
          <p:cNvGrpSpPr/>
          <p:nvPr/>
        </p:nvGrpSpPr>
        <p:grpSpPr>
          <a:xfrm rot="21600000">
            <a:off x="914398" y="4311648"/>
            <a:ext cx="1485899" cy="1514475"/>
            <a:chExt cx="1485899" cy="1514475"/>
          </a:xfrm>
        </p:grpSpPr>
        <p:pic>
          <p:nvPicPr>
            <p:cNvPr id="33" name="picture 33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21600000">
              <a:off x="0" y="0"/>
              <a:ext cx="1485899" cy="1514475"/>
            </a:xfrm>
            <a:prstGeom prst="rect">
              <a:avLst/>
            </a:prstGeom>
          </p:spPr>
        </p:pic>
        <p:sp>
          <p:nvSpPr>
            <p:cNvPr id="34" name="textbox 34"/>
            <p:cNvSpPr/>
            <p:nvPr/>
          </p:nvSpPr>
          <p:spPr>
            <a:xfrm>
              <a:off x="-12700" y="-12700"/>
              <a:ext cx="1511300" cy="15906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7728"/>
                </a:lnSpc>
              </a:pPr>
              <a:endParaRPr lang="Arial" altLang="Arial" sz="100"/>
            </a:p>
            <a:p>
              <a:pPr marL="416764" algn="l" rtl="0" eaLnBrk="0">
                <a:lnSpc>
                  <a:spcPct val="95000"/>
                </a:lnSpc>
              </a:pPr>
              <a:r>
                <a:rPr sz="2800" spc="-4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预</a:t>
              </a:r>
              <a:r>
                <a:rPr sz="2800" spc="-3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防</a:t>
              </a:r>
              <a:endParaRPr lang="SimSun" altLang="SimSun" sz="2800"/>
            </a:p>
          </p:txBody>
        </p:sp>
      </p:grpSp>
      <p:pic>
        <p:nvPicPr>
          <p:cNvPr id="35" name="picture 35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6781794" y="5943598"/>
            <a:ext cx="1579564" cy="438150"/>
          </a:xfrm>
          <a:prstGeom prst="rect">
            <a:avLst/>
          </a:prstGeom>
        </p:spPr>
      </p:pic>
      <p:pic>
        <p:nvPicPr>
          <p:cNvPr id="36" name="picture 36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2881309" y="5924548"/>
            <a:ext cx="1579562" cy="438150"/>
          </a:xfrm>
          <a:prstGeom prst="rect">
            <a:avLst/>
          </a:prstGeom>
        </p:spPr>
      </p:pic>
      <p:pic>
        <p:nvPicPr>
          <p:cNvPr id="37" name="picture 37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914398" y="5943598"/>
            <a:ext cx="1579562" cy="438150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4929185" y="5943598"/>
            <a:ext cx="1579562" cy="438150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21600000">
            <a:off x="6955971" y="4292732"/>
            <a:ext cx="1175656" cy="578124"/>
          </a:xfrm>
          <a:prstGeom prst="rect">
            <a:avLst/>
          </a:prstGeom>
        </p:spPr>
      </p:pic>
      <p:pic>
        <p:nvPicPr>
          <p:cNvPr id="40" name="picture 40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21600000">
            <a:off x="3017383" y="4317947"/>
            <a:ext cx="1175656" cy="573930"/>
          </a:xfrm>
          <a:prstGeom prst="rect">
            <a:avLst/>
          </a:prstGeom>
        </p:spPr>
      </p:pic>
      <p:pic>
        <p:nvPicPr>
          <p:cNvPr id="41" name="picture 41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rot="21600000">
            <a:off x="5050971" y="4292547"/>
            <a:ext cx="1175656" cy="573930"/>
          </a:xfrm>
          <a:prstGeom prst="rect">
            <a:avLst/>
          </a:prstGeom>
        </p:spPr>
      </p:pic>
      <p:pic>
        <p:nvPicPr>
          <p:cNvPr id="42" name="picture 42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 rot="21600000">
            <a:off x="1084216" y="4336890"/>
            <a:ext cx="1146265" cy="571534"/>
          </a:xfrm>
          <a:prstGeom prst="rect">
            <a:avLst/>
          </a:prstGeom>
        </p:spPr>
      </p:pic>
      <p:sp>
        <p:nvSpPr>
          <p:cNvPr id="43" name="textbox 43"/>
          <p:cNvSpPr/>
          <p:nvPr/>
        </p:nvSpPr>
        <p:spPr>
          <a:xfrm>
            <a:off x="6754131" y="6398698"/>
            <a:ext cx="1542414" cy="2717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936"/>
              </a:lnSpc>
            </a:pPr>
            <a:r>
              <a:rPr sz="1400" b="1" spc="0">
                <a:solidFill>
                  <a:srgbClr val="003366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ywfx</a:t>
            </a:r>
            <a:r>
              <a:rPr sz="1400" b="1" spc="-10">
                <a:solidFill>
                  <a:srgbClr val="003366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@</a:t>
            </a:r>
            <a:r>
              <a:rPr sz="1400" b="1" spc="0">
                <a:solidFill>
                  <a:srgbClr val="003366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gdyzy</a:t>
            </a:r>
            <a:r>
              <a:rPr sz="1400" b="1" spc="-10">
                <a:solidFill>
                  <a:srgbClr val="003366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</a:t>
            </a:r>
            <a:r>
              <a:rPr sz="1400" b="1" spc="0">
                <a:solidFill>
                  <a:srgbClr val="003366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edu.cn</a:t>
            </a:r>
            <a:endParaRPr lang="Times New Roman" altLang="Times New Roman" sz="1400"/>
          </a:p>
        </p:txBody>
      </p:sp>
      <p:sp>
        <p:nvSpPr>
          <p:cNvPr id="44" name="textbox 44"/>
          <p:cNvSpPr/>
          <p:nvPr/>
        </p:nvSpPr>
        <p:spPr>
          <a:xfrm>
            <a:off x="4519263" y="6618565"/>
            <a:ext cx="110489" cy="1498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605"/>
              </a:lnSpc>
            </a:pPr>
            <a:endParaRPr lang="Arial" altLang="Arial" sz="100"/>
          </a:p>
          <a:p>
            <a:pPr marL="12700" algn="l" rtl="0" eaLnBrk="0">
              <a:lnSpc>
                <a:spcPct val="81000"/>
              </a:lnSpc>
            </a:pPr>
            <a:r>
              <a:rPr sz="1000" b="1" spc="0">
                <a:solidFill>
                  <a:srgbClr val="003366">
                    <a:alpha val="100000"/>
                  </a:srgbClr>
                </a:solidFill>
                <a:latin typeface="Verdana"/>
                <a:ea typeface="Verdana"/>
                <a:cs typeface="Verdana"/>
              </a:rPr>
              <a:t>4</a:t>
            </a:r>
            <a:endParaRPr lang="Verdana" altLang="Verdana" sz="10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8" name="group 18"/>
          <p:cNvGrpSpPr/>
          <p:nvPr/>
        </p:nvGrpSpPr>
        <p:grpSpPr>
          <a:xfrm rot="21600000">
            <a:off x="0" y="404812"/>
            <a:ext cx="9144000" cy="762000"/>
            <a:chExt cx="9144000" cy="762000"/>
          </a:xfrm>
        </p:grpSpPr>
        <p:pic>
          <p:nvPicPr>
            <p:cNvPr id="45" name="picture 45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9144000" cy="762000"/>
            </a:xfrm>
            <a:prstGeom prst="rect">
              <a:avLst/>
            </a:prstGeom>
          </p:spPr>
        </p:pic>
        <p:sp>
          <p:nvSpPr>
            <p:cNvPr id="46" name="textbox 46"/>
            <p:cNvSpPr/>
            <p:nvPr/>
          </p:nvSpPr>
          <p:spPr>
            <a:xfrm>
              <a:off x="-12700" y="-12700"/>
              <a:ext cx="9169400" cy="84391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72000"/>
                </a:lnSpc>
              </a:pPr>
              <a:endParaRPr lang="Arial" altLang="Arial" sz="1000"/>
            </a:p>
            <a:p>
              <a:pPr marL="3144926" algn="l" rtl="0" eaLnBrk="0">
                <a:lnSpc>
                  <a:spcPct val="95000"/>
                </a:lnSpc>
                <a:spcBef>
                  <a:spcPts val="3"/>
                </a:spcBef>
              </a:pPr>
              <a:r>
                <a:rPr sz="3200" spc="-30">
                  <a:ln w="13546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药物检验重</a:t>
              </a:r>
              <a:r>
                <a:rPr sz="3200" spc="-20">
                  <a:ln w="13546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要</a:t>
              </a:r>
              <a:r>
                <a:rPr sz="3200" spc="0">
                  <a:ln w="13546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性</a:t>
              </a:r>
              <a:endParaRPr lang="SimSun" altLang="SimSun" sz="3200"/>
            </a:p>
          </p:txBody>
        </p:sp>
      </p:grpSp>
      <p:grpSp>
        <p:nvGrpSpPr>
          <p:cNvPr id="20" name="group 20"/>
          <p:cNvGrpSpPr/>
          <p:nvPr/>
        </p:nvGrpSpPr>
        <p:grpSpPr>
          <a:xfrm rot="21600000">
            <a:off x="6159500" y="1882774"/>
            <a:ext cx="1725612" cy="2354262"/>
            <a:chExt cx="1725612" cy="2354262"/>
          </a:xfrm>
        </p:grpSpPr>
        <p:pic>
          <p:nvPicPr>
            <p:cNvPr id="47" name="picture 47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1725612" cy="2354262"/>
            </a:xfrm>
            <a:prstGeom prst="rect">
              <a:avLst/>
            </a:prstGeom>
          </p:spPr>
        </p:pic>
        <p:sp>
          <p:nvSpPr>
            <p:cNvPr id="48" name="textbox 48"/>
            <p:cNvSpPr/>
            <p:nvPr/>
          </p:nvSpPr>
          <p:spPr>
            <a:xfrm>
              <a:off x="-12700" y="-12700"/>
              <a:ext cx="1751329" cy="237997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0000"/>
                </a:lnSpc>
              </a:pPr>
              <a:endParaRPr lang="Arial" altLang="Arial" sz="1000"/>
            </a:p>
            <a:p>
              <a:pPr algn="l" rtl="0" eaLnBrk="0">
                <a:lnSpc>
                  <a:spcPct val="131000"/>
                </a:lnSpc>
              </a:pPr>
              <a:endParaRPr lang="Arial" altLang="Arial" sz="1000"/>
            </a:p>
            <a:p>
              <a:pPr algn="l" rtl="0" eaLnBrk="0">
                <a:lnSpc>
                  <a:spcPct val="131000"/>
                </a:lnSpc>
              </a:pPr>
              <a:endParaRPr lang="Arial" altLang="Arial" sz="1000"/>
            </a:p>
            <a:p>
              <a:pPr algn="l" rtl="0" eaLnBrk="0">
                <a:lnSpc>
                  <a:spcPct val="7544"/>
                </a:lnSpc>
              </a:pPr>
              <a:endParaRPr lang="Arial" altLang="Arial" sz="100"/>
            </a:p>
            <a:p>
              <a:pPr marL="402045" indent="-221654" algn="l" rtl="0" eaLnBrk="0">
                <a:lnSpc>
                  <a:spcPct val="101000"/>
                </a:lnSpc>
              </a:pPr>
              <a:r>
                <a:rPr sz="2600" spc="170">
                  <a:ln w="11274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合格药</a:t>
              </a:r>
              <a:r>
                <a:rPr sz="2600" spc="160">
                  <a:ln w="11274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品</a:t>
              </a:r>
              <a:r>
                <a:rPr sz="2600" spc="0"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 </a:t>
              </a:r>
              <a:r>
                <a:rPr sz="2600" spc="150">
                  <a:ln w="11274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一级品</a:t>
              </a:r>
              <a:r>
                <a:rPr sz="2600" b="1" spc="110">
                  <a:solidFill>
                    <a:srgbClr val="003366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?</a:t>
              </a:r>
              <a:endParaRPr lang="Arial" altLang="Arial" sz="2600"/>
            </a:p>
            <a:p>
              <a:pPr marL="253850" algn="l" rtl="0" eaLnBrk="0">
                <a:lnSpc>
                  <a:spcPts val="3684"/>
                </a:lnSpc>
              </a:pPr>
              <a:r>
                <a:rPr sz="2500" spc="240">
                  <a:ln w="1089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二级品</a:t>
              </a:r>
              <a:r>
                <a:rPr sz="2500" b="1" spc="200">
                  <a:solidFill>
                    <a:srgbClr val="003366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?</a:t>
              </a:r>
              <a:endParaRPr lang="Arial" altLang="Arial" sz="2500"/>
            </a:p>
          </p:txBody>
        </p:sp>
      </p:grpSp>
      <p:grpSp>
        <p:nvGrpSpPr>
          <p:cNvPr id="22" name="group 22"/>
          <p:cNvGrpSpPr/>
          <p:nvPr/>
        </p:nvGrpSpPr>
        <p:grpSpPr>
          <a:xfrm rot="21600000">
            <a:off x="3779837" y="1882774"/>
            <a:ext cx="1724025" cy="2354262"/>
            <a:chExt cx="1724025" cy="2354262"/>
          </a:xfrm>
        </p:grpSpPr>
        <p:pic>
          <p:nvPicPr>
            <p:cNvPr id="49" name="picture 49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1724025" cy="2354262"/>
            </a:xfrm>
            <a:prstGeom prst="rect">
              <a:avLst/>
            </a:prstGeom>
          </p:spPr>
        </p:pic>
        <p:sp>
          <p:nvSpPr>
            <p:cNvPr id="50" name="textbox 50"/>
            <p:cNvSpPr/>
            <p:nvPr/>
          </p:nvSpPr>
          <p:spPr>
            <a:xfrm>
              <a:off x="-12700" y="-12700"/>
              <a:ext cx="1750060" cy="243077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7000"/>
                </a:lnSpc>
              </a:pPr>
              <a:endParaRPr lang="Arial" altLang="Arial" sz="1000"/>
            </a:p>
            <a:p>
              <a:pPr algn="l" rtl="0" eaLnBrk="0">
                <a:lnSpc>
                  <a:spcPct val="117000"/>
                </a:lnSpc>
              </a:pPr>
              <a:endParaRPr lang="Arial" altLang="Arial" sz="1000"/>
            </a:p>
            <a:p>
              <a:pPr algn="l" rtl="0" eaLnBrk="0">
                <a:lnSpc>
                  <a:spcPct val="117000"/>
                </a:lnSpc>
              </a:pPr>
              <a:endParaRPr lang="Arial" altLang="Arial" sz="1000"/>
            </a:p>
            <a:p>
              <a:pPr algn="l" rtl="0" eaLnBrk="0">
                <a:lnSpc>
                  <a:spcPct val="7279"/>
                </a:lnSpc>
              </a:pPr>
              <a:endParaRPr lang="Arial" altLang="Arial" sz="100"/>
            </a:p>
            <a:p>
              <a:pPr marL="533775" indent="-176377" algn="l" rtl="0" eaLnBrk="0">
                <a:lnSpc>
                  <a:spcPct val="103000"/>
                </a:lnSpc>
              </a:pPr>
              <a:r>
                <a:rPr sz="2800" spc="-5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两重</a:t>
              </a:r>
              <a:r>
                <a:rPr sz="2800" spc="-3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性</a:t>
              </a:r>
              <a:r>
                <a:rPr sz="2800" spc="0"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 </a:t>
              </a:r>
              <a:r>
                <a:rPr sz="2800" spc="-6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治</a:t>
              </a:r>
              <a:r>
                <a:rPr sz="2800" spc="-5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病</a:t>
              </a:r>
              <a:r>
                <a:rPr sz="2800" spc="0"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  </a:t>
              </a:r>
              <a:r>
                <a:rPr sz="2800" spc="-3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致命</a:t>
              </a:r>
              <a:endParaRPr lang="SimSun" altLang="SimSun" sz="2800"/>
            </a:p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6200775" y="3706810"/>
            <a:ext cx="1649412" cy="585789"/>
          </a:xfrm>
          <a:prstGeom prst="rect">
            <a:avLst/>
          </a:prstGeom>
        </p:spPr>
      </p:pic>
      <p:pic>
        <p:nvPicPr>
          <p:cNvPr id="52" name="picture 5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6154736" y="4237036"/>
            <a:ext cx="1725613" cy="717551"/>
          </a:xfrm>
          <a:prstGeom prst="rect">
            <a:avLst/>
          </a:prstGeom>
        </p:spPr>
      </p:pic>
      <p:pic>
        <p:nvPicPr>
          <p:cNvPr id="53" name="picture 5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3821110" y="3635374"/>
            <a:ext cx="1649412" cy="585788"/>
          </a:xfrm>
          <a:prstGeom prst="rect">
            <a:avLst/>
          </a:prstGeom>
        </p:spPr>
      </p:pic>
      <p:pic>
        <p:nvPicPr>
          <p:cNvPr id="54" name="picture 54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3783010" y="4237036"/>
            <a:ext cx="1724025" cy="717551"/>
          </a:xfrm>
          <a:prstGeom prst="rect">
            <a:avLst/>
          </a:prstGeom>
        </p:spPr>
      </p:pic>
      <p:grpSp>
        <p:nvGrpSpPr>
          <p:cNvPr id="24" name="group 24"/>
          <p:cNvGrpSpPr/>
          <p:nvPr/>
        </p:nvGrpSpPr>
        <p:grpSpPr>
          <a:xfrm rot="21600000">
            <a:off x="5207375" y="3786187"/>
            <a:ext cx="1764131" cy="2379662"/>
            <a:chExt cx="1764131" cy="2379662"/>
          </a:xfrm>
        </p:grpSpPr>
        <p:pic>
          <p:nvPicPr>
            <p:cNvPr id="55" name="picture 55"/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 rot="21600000">
              <a:off x="12323" y="0"/>
              <a:ext cx="1724025" cy="2379662"/>
            </a:xfrm>
            <a:prstGeom prst="rect">
              <a:avLst/>
            </a:prstGeom>
          </p:spPr>
        </p:pic>
        <p:sp>
          <p:nvSpPr>
            <p:cNvPr id="56" name="textbox 56"/>
            <p:cNvSpPr/>
            <p:nvPr/>
          </p:nvSpPr>
          <p:spPr>
            <a:xfrm>
              <a:off x="-12700" y="-12700"/>
              <a:ext cx="1790064" cy="24549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5000"/>
                </a:lnSpc>
              </a:pPr>
              <a:endParaRPr lang="Arial" altLang="Arial" sz="1000"/>
            </a:p>
            <a:p>
              <a:pPr algn="l" rtl="0" eaLnBrk="0">
                <a:lnSpc>
                  <a:spcPct val="116000"/>
                </a:lnSpc>
              </a:pPr>
              <a:endParaRPr lang="Arial" altLang="Arial" sz="1000"/>
            </a:p>
            <a:p>
              <a:pPr algn="l" rtl="0" eaLnBrk="0">
                <a:lnSpc>
                  <a:spcPct val="116000"/>
                </a:lnSpc>
              </a:pPr>
              <a:endParaRPr lang="Arial" altLang="Arial" sz="1000"/>
            </a:p>
            <a:p>
              <a:pPr algn="l" rtl="0" eaLnBrk="0">
                <a:lnSpc>
                  <a:spcPct val="9898"/>
                </a:lnSpc>
              </a:pPr>
              <a:endParaRPr lang="Arial" altLang="Arial" sz="100"/>
            </a:p>
            <a:p>
              <a:pPr marL="190500" indent="-177800" algn="l" rtl="0" eaLnBrk="0">
                <a:lnSpc>
                  <a:spcPct val="105000"/>
                </a:lnSpc>
              </a:pPr>
              <a:r>
                <a:rPr sz="2800" spc="-3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齐二药</a:t>
              </a:r>
              <a:r>
                <a:rPr sz="2800" spc="-2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事</a:t>
              </a:r>
              <a:r>
                <a:rPr sz="2800" spc="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件</a:t>
              </a:r>
              <a:r>
                <a:rPr sz="2800" spc="0"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 </a:t>
              </a:r>
              <a:r>
                <a:rPr sz="2800" spc="-3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欣弗事</a:t>
              </a:r>
              <a:r>
                <a:rPr sz="2800" spc="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件</a:t>
              </a:r>
              <a:endParaRPr lang="SimSun" altLang="SimSun" sz="2800"/>
            </a:p>
            <a:p>
              <a:pPr marL="14122" algn="l" rtl="0" eaLnBrk="0">
                <a:lnSpc>
                  <a:spcPct val="95000"/>
                </a:lnSpc>
                <a:spcBef>
                  <a:spcPts val="168"/>
                </a:spcBef>
              </a:pPr>
              <a:r>
                <a:rPr sz="2800" spc="-2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反应停事件</a:t>
              </a:r>
              <a:endParaRPr lang="SimSun" altLang="SimSun" sz="2800"/>
            </a:p>
          </p:txBody>
        </p:sp>
      </p:grpSp>
      <p:grpSp>
        <p:nvGrpSpPr>
          <p:cNvPr id="26" name="group 26"/>
          <p:cNvGrpSpPr/>
          <p:nvPr/>
        </p:nvGrpSpPr>
        <p:grpSpPr>
          <a:xfrm rot="21600000">
            <a:off x="1436687" y="1868306"/>
            <a:ext cx="1725312" cy="2355020"/>
            <a:chExt cx="1725312" cy="2355020"/>
          </a:xfrm>
        </p:grpSpPr>
        <p:pic>
          <p:nvPicPr>
            <p:cNvPr id="57" name="picture 57"/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 rot="21600000">
              <a:off x="0" y="0"/>
              <a:ext cx="1725312" cy="2355020"/>
            </a:xfrm>
            <a:prstGeom prst="rect">
              <a:avLst/>
            </a:prstGeom>
          </p:spPr>
        </p:pic>
        <p:sp>
          <p:nvSpPr>
            <p:cNvPr id="58" name="textbox 58"/>
            <p:cNvSpPr/>
            <p:nvPr/>
          </p:nvSpPr>
          <p:spPr>
            <a:xfrm>
              <a:off x="-12700" y="-12700"/>
              <a:ext cx="1751329" cy="243712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0000"/>
                </a:lnSpc>
              </a:pPr>
              <a:endParaRPr lang="Arial" altLang="Arial" sz="1000"/>
            </a:p>
            <a:p>
              <a:pPr algn="l" rtl="0" eaLnBrk="0">
                <a:lnSpc>
                  <a:spcPct val="130000"/>
                </a:lnSpc>
              </a:pPr>
              <a:endParaRPr lang="Arial" altLang="Arial" sz="1000"/>
            </a:p>
            <a:p>
              <a:pPr algn="l" rtl="0" eaLnBrk="0">
                <a:lnSpc>
                  <a:spcPct val="131000"/>
                </a:lnSpc>
              </a:pPr>
              <a:endParaRPr lang="Arial" altLang="Arial" sz="1000"/>
            </a:p>
            <a:p>
              <a:pPr algn="l" rtl="0" eaLnBrk="0">
                <a:lnSpc>
                  <a:spcPct val="6272"/>
                </a:lnSpc>
              </a:pPr>
              <a:endParaRPr lang="Arial" altLang="Arial" sz="100"/>
            </a:p>
            <a:p>
              <a:pPr marL="541369" algn="l" rtl="0" eaLnBrk="0">
                <a:lnSpc>
                  <a:spcPct val="83000"/>
                </a:lnSpc>
              </a:pPr>
              <a:r>
                <a:rPr sz="2800" spc="-5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安</a:t>
              </a:r>
              <a:r>
                <a:rPr sz="2800" spc="-4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全</a:t>
              </a:r>
              <a:endParaRPr lang="SimSun" altLang="SimSun" sz="2800"/>
            </a:p>
            <a:p>
              <a:pPr marL="535679" algn="l" rtl="0" eaLnBrk="0">
                <a:lnSpc>
                  <a:spcPct val="100000"/>
                </a:lnSpc>
              </a:pPr>
              <a:r>
                <a:rPr sz="2800" spc="-4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有</a:t>
              </a:r>
              <a:r>
                <a:rPr sz="2800" spc="-3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效</a:t>
              </a:r>
              <a:endParaRPr lang="SimSun" altLang="SimSun" sz="2800"/>
            </a:p>
            <a:p>
              <a:pPr marL="535679" algn="l" rtl="0" eaLnBrk="0">
                <a:lnSpc>
                  <a:spcPts val="3802"/>
                </a:lnSpc>
              </a:pPr>
              <a:r>
                <a:rPr sz="2800" spc="-4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合</a:t>
              </a:r>
              <a:r>
                <a:rPr sz="2800" spc="-3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理</a:t>
              </a:r>
              <a:endParaRPr lang="SimSun" altLang="SimSun" sz="2800"/>
            </a:p>
          </p:txBody>
        </p:sp>
      </p:grpSp>
      <p:pic>
        <p:nvPicPr>
          <p:cNvPr id="59" name="picture 59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1477193" y="3575695"/>
            <a:ext cx="1650628" cy="584831"/>
          </a:xfrm>
          <a:prstGeom prst="rect">
            <a:avLst/>
          </a:prstGeom>
        </p:spPr>
      </p:pic>
      <p:pic>
        <p:nvPicPr>
          <p:cNvPr id="60" name="picture 60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1441751" y="4223326"/>
            <a:ext cx="1725312" cy="716973"/>
          </a:xfrm>
          <a:prstGeom prst="rect">
            <a:avLst/>
          </a:prstGeom>
        </p:spPr>
      </p:pic>
      <p:grpSp>
        <p:nvGrpSpPr>
          <p:cNvPr id="28" name="group 28"/>
          <p:cNvGrpSpPr/>
          <p:nvPr/>
        </p:nvGrpSpPr>
        <p:grpSpPr>
          <a:xfrm rot="21600000">
            <a:off x="2158999" y="3812993"/>
            <a:ext cx="1725311" cy="2355020"/>
            <a:chExt cx="1725311" cy="2355020"/>
          </a:xfrm>
        </p:grpSpPr>
        <p:pic>
          <p:nvPicPr>
            <p:cNvPr id="61" name="picture 61"/>
            <p:cNvPicPr>
              <a:picLocks noChangeAspect="1"/>
            </p:cNvPicPr>
            <p:nvPr/>
          </p:nvPicPr>
          <p:blipFill>
            <a:blip r:embed="rId13"/>
            <a:stretch>
              <a:fillRect/>
            </a:stretch>
          </p:blipFill>
          <p:spPr>
            <a:xfrm rot="21600000">
              <a:off x="0" y="0"/>
              <a:ext cx="1725311" cy="2355020"/>
            </a:xfrm>
            <a:prstGeom prst="rect">
              <a:avLst/>
            </a:prstGeom>
          </p:spPr>
        </p:pic>
        <p:sp>
          <p:nvSpPr>
            <p:cNvPr id="62" name="textbox 62"/>
            <p:cNvSpPr/>
            <p:nvPr/>
          </p:nvSpPr>
          <p:spPr>
            <a:xfrm>
              <a:off x="-12700" y="-12700"/>
              <a:ext cx="1751329" cy="243141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2000"/>
                </a:lnSpc>
              </a:pPr>
              <a:endParaRPr lang="Arial" altLang="Arial" sz="1000"/>
            </a:p>
            <a:p>
              <a:pPr algn="l" rtl="0" eaLnBrk="0">
                <a:lnSpc>
                  <a:spcPct val="122000"/>
                </a:lnSpc>
              </a:pPr>
              <a:endParaRPr lang="Arial" altLang="Arial" sz="1000"/>
            </a:p>
            <a:p>
              <a:pPr algn="l" rtl="0" eaLnBrk="0">
                <a:lnSpc>
                  <a:spcPct val="122000"/>
                </a:lnSpc>
              </a:pPr>
              <a:endParaRPr lang="Arial" altLang="Arial" sz="1000"/>
            </a:p>
            <a:p>
              <a:pPr algn="l" rtl="0" eaLnBrk="0">
                <a:lnSpc>
                  <a:spcPct val="123000"/>
                </a:lnSpc>
              </a:pPr>
              <a:endParaRPr lang="Arial" altLang="Arial" sz="1000"/>
            </a:p>
            <a:p>
              <a:pPr marL="188258" indent="-9601" algn="l" rtl="0" eaLnBrk="0">
                <a:lnSpc>
                  <a:spcPct val="105000"/>
                </a:lnSpc>
                <a:spcBef>
                  <a:spcPts val="3"/>
                </a:spcBef>
              </a:pPr>
              <a:r>
                <a:rPr sz="2800" spc="-3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特殊商</a:t>
              </a:r>
              <a:r>
                <a:rPr sz="2800" spc="-2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品</a:t>
              </a:r>
              <a:r>
                <a:rPr sz="2800" spc="0"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 </a:t>
              </a:r>
              <a:r>
                <a:rPr sz="2800" spc="-7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(吃错药</a:t>
              </a:r>
              <a:r>
                <a:rPr sz="2800" spc="-5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)</a:t>
              </a:r>
              <a:endParaRPr lang="SimSun" altLang="SimSun" sz="2800"/>
            </a:p>
          </p:txBody>
        </p:sp>
      </p:grpSp>
      <p:pic>
        <p:nvPicPr>
          <p:cNvPr id="63" name="picture 63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21600000">
            <a:off x="5222874" y="6140448"/>
            <a:ext cx="1724025" cy="717551"/>
          </a:xfrm>
          <a:prstGeom prst="rect">
            <a:avLst/>
          </a:prstGeom>
        </p:spPr>
      </p:pic>
      <p:pic>
        <p:nvPicPr>
          <p:cNvPr id="64" name="picture 64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rot="21600000">
            <a:off x="2164062" y="6168013"/>
            <a:ext cx="1725312" cy="689986"/>
          </a:xfrm>
          <a:prstGeom prst="rect">
            <a:avLst/>
          </a:prstGeom>
        </p:spPr>
      </p:pic>
      <p:pic>
        <p:nvPicPr>
          <p:cNvPr id="65" name="picture 65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 rot="21600000">
            <a:off x="2199505" y="5520382"/>
            <a:ext cx="1650628" cy="584830"/>
          </a:xfrm>
          <a:prstGeom prst="rect">
            <a:avLst/>
          </a:prstGeom>
        </p:spPr>
      </p:pic>
      <p:sp>
        <p:nvSpPr>
          <p:cNvPr id="66" name="textbox 66"/>
          <p:cNvSpPr/>
          <p:nvPr/>
        </p:nvSpPr>
        <p:spPr>
          <a:xfrm>
            <a:off x="6188075" y="1773384"/>
            <a:ext cx="1675129" cy="3702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214"/>
              </a:lnSpc>
            </a:pPr>
            <a:endParaRPr lang="Arial" altLang="Arial" sz="100"/>
          </a:p>
          <a:p>
            <a:pPr marL="12700" algn="l" rtl="0" eaLnBrk="0">
              <a:lnSpc>
                <a:spcPct val="81000"/>
              </a:lnSpc>
              <a:tabLst>
                <a:tab pos="732790"/>
              </a:tabLst>
            </a:pPr>
            <a:r>
              <a:rPr sz="280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	</a:t>
            </a:r>
            <a:r>
              <a:rPr sz="2800" spc="-1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3</a:t>
            </a:r>
            <a:r>
              <a:rPr sz="280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</a:t>
            </a:r>
            <a:endParaRPr lang="Arial" altLang="Arial" sz="2800"/>
          </a:p>
        </p:txBody>
      </p:sp>
      <p:sp>
        <p:nvSpPr>
          <p:cNvPr id="67" name="textbox 67"/>
          <p:cNvSpPr/>
          <p:nvPr/>
        </p:nvSpPr>
        <p:spPr>
          <a:xfrm>
            <a:off x="1464493" y="1758556"/>
            <a:ext cx="1676400" cy="3581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836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  <a:tabLst>
                <a:tab pos="757555"/>
              </a:tabLst>
            </a:pPr>
            <a:r>
              <a:rPr sz="240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	</a:t>
            </a:r>
            <a:r>
              <a:rPr sz="2400" spc="-9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1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</a:t>
            </a:r>
            <a:endParaRPr lang="Arial" altLang="Arial" sz="2400"/>
          </a:p>
        </p:txBody>
      </p:sp>
      <p:sp>
        <p:nvSpPr>
          <p:cNvPr id="68" name="textbox 68"/>
          <p:cNvSpPr/>
          <p:nvPr/>
        </p:nvSpPr>
        <p:spPr>
          <a:xfrm>
            <a:off x="3808411" y="1773384"/>
            <a:ext cx="1675129" cy="3708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836"/>
              </a:lnSpc>
            </a:pPr>
            <a:endParaRPr lang="Arial" altLang="Arial" sz="100"/>
          </a:p>
          <a:p>
            <a:pPr marL="12700" algn="l" rtl="0" eaLnBrk="0">
              <a:lnSpc>
                <a:spcPct val="81000"/>
              </a:lnSpc>
              <a:tabLst>
                <a:tab pos="727709"/>
              </a:tabLst>
            </a:pPr>
            <a:r>
              <a:rPr sz="280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	</a:t>
            </a:r>
            <a:r>
              <a:rPr sz="2800" spc="-8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2</a:t>
            </a:r>
            <a:r>
              <a:rPr sz="280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</a:t>
            </a:r>
            <a:endParaRPr lang="Arial" altLang="Arial" sz="2800"/>
          </a:p>
        </p:txBody>
      </p:sp>
      <p:sp>
        <p:nvSpPr>
          <p:cNvPr id="69" name="textbox 69"/>
          <p:cNvSpPr/>
          <p:nvPr/>
        </p:nvSpPr>
        <p:spPr>
          <a:xfrm>
            <a:off x="5248274" y="3681420"/>
            <a:ext cx="1675129" cy="3657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683"/>
              </a:lnSpc>
            </a:pPr>
            <a:endParaRPr lang="Arial" altLang="Arial" sz="100"/>
          </a:p>
          <a:p>
            <a:pPr marL="12700" algn="l" rtl="0" eaLnBrk="0">
              <a:lnSpc>
                <a:spcPct val="80000"/>
              </a:lnSpc>
              <a:tabLst>
                <a:tab pos="732790"/>
              </a:tabLst>
            </a:pPr>
            <a:r>
              <a:rPr sz="280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	</a:t>
            </a:r>
            <a:r>
              <a:rPr sz="2800" spc="-1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5</a:t>
            </a:r>
            <a:r>
              <a:rPr sz="280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</a:t>
            </a:r>
            <a:endParaRPr lang="Arial" altLang="Arial" sz="2800"/>
          </a:p>
        </p:txBody>
      </p:sp>
      <p:sp>
        <p:nvSpPr>
          <p:cNvPr id="70" name="textbox 70"/>
          <p:cNvSpPr/>
          <p:nvPr/>
        </p:nvSpPr>
        <p:spPr>
          <a:xfrm>
            <a:off x="2186805" y="3704309"/>
            <a:ext cx="1676400" cy="3695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1836"/>
              </a:lnSpc>
            </a:pPr>
            <a:endParaRPr lang="Arial" altLang="Arial" sz="100"/>
          </a:p>
          <a:p>
            <a:pPr marL="12700" algn="l" rtl="0" eaLnBrk="0">
              <a:lnSpc>
                <a:spcPct val="81000"/>
              </a:lnSpc>
              <a:tabLst>
                <a:tab pos="723265"/>
              </a:tabLst>
            </a:pPr>
            <a:r>
              <a:rPr sz="280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	</a:t>
            </a:r>
            <a:r>
              <a:rPr sz="2800" spc="-4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4</a:t>
            </a:r>
            <a:r>
              <a:rPr sz="280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</a:t>
            </a:r>
            <a:endParaRPr lang="Arial" altLang="Arial" sz="2800"/>
          </a:p>
        </p:txBody>
      </p:sp>
      <p:sp>
        <p:nvSpPr>
          <p:cNvPr id="71" name="textbox 71"/>
          <p:cNvSpPr/>
          <p:nvPr/>
        </p:nvSpPr>
        <p:spPr>
          <a:xfrm>
            <a:off x="6754131" y="6398698"/>
            <a:ext cx="1542414" cy="2717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936"/>
              </a:lnSpc>
            </a:pPr>
            <a:r>
              <a:rPr sz="1400" b="1" spc="0">
                <a:solidFill>
                  <a:srgbClr val="003366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ywfx</a:t>
            </a:r>
            <a:r>
              <a:rPr sz="1400" b="1" spc="-10">
                <a:solidFill>
                  <a:srgbClr val="003366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@</a:t>
            </a:r>
            <a:r>
              <a:rPr sz="1400" b="1" spc="0">
                <a:solidFill>
                  <a:srgbClr val="003366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gdyzy</a:t>
            </a:r>
            <a:r>
              <a:rPr sz="1400" b="1" spc="-10">
                <a:solidFill>
                  <a:srgbClr val="003366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</a:t>
            </a:r>
            <a:r>
              <a:rPr sz="1400" b="1" spc="0">
                <a:solidFill>
                  <a:srgbClr val="003366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edu.cn</a:t>
            </a:r>
            <a:endParaRPr lang="Times New Roman" altLang="Times New Roman" sz="1400"/>
          </a:p>
        </p:txBody>
      </p:sp>
      <p:sp>
        <p:nvSpPr>
          <p:cNvPr id="72" name="textbox 72"/>
          <p:cNvSpPr/>
          <p:nvPr/>
        </p:nvSpPr>
        <p:spPr>
          <a:xfrm>
            <a:off x="4524216" y="6618565"/>
            <a:ext cx="106045" cy="1498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452"/>
              </a:lnSpc>
            </a:pPr>
            <a:endParaRPr lang="Arial" altLang="Arial" sz="100"/>
          </a:p>
          <a:p>
            <a:pPr marL="12700" algn="l" rtl="0" eaLnBrk="0">
              <a:lnSpc>
                <a:spcPct val="81000"/>
              </a:lnSpc>
            </a:pPr>
            <a:r>
              <a:rPr sz="1000" b="1" spc="0">
                <a:solidFill>
                  <a:srgbClr val="003366">
                    <a:alpha val="100000"/>
                  </a:srgbClr>
                </a:solidFill>
                <a:latin typeface="Verdana"/>
                <a:ea typeface="Verdana"/>
                <a:cs typeface="Verdana"/>
              </a:rPr>
              <a:t>5</a:t>
            </a:r>
            <a:endParaRPr lang="Verdana" altLang="Verdana" sz="10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0" name="group 30"/>
          <p:cNvGrpSpPr/>
          <p:nvPr/>
        </p:nvGrpSpPr>
        <p:grpSpPr>
          <a:xfrm rot="21600000">
            <a:off x="4610130" y="1192212"/>
            <a:ext cx="2990818" cy="1233486"/>
            <a:chExt cx="2990818" cy="1233486"/>
          </a:xfrm>
        </p:grpSpPr>
        <p:pic>
          <p:nvPicPr>
            <p:cNvPr id="73" name="picture 7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990818" cy="1233486"/>
            </a:xfrm>
            <a:prstGeom prst="rect">
              <a:avLst/>
            </a:prstGeom>
          </p:spPr>
        </p:pic>
        <p:sp>
          <p:nvSpPr>
            <p:cNvPr id="74" name="textbox 74"/>
            <p:cNvSpPr/>
            <p:nvPr/>
          </p:nvSpPr>
          <p:spPr>
            <a:xfrm>
              <a:off x="-12700" y="-12700"/>
              <a:ext cx="3016250" cy="130873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4000"/>
                </a:lnSpc>
              </a:pPr>
              <a:endParaRPr lang="Arial" altLang="Arial" sz="1000"/>
            </a:p>
            <a:p>
              <a:pPr marL="1189679" algn="l" rtl="0" eaLnBrk="0">
                <a:lnSpc>
                  <a:spcPct val="95000"/>
                </a:lnSpc>
                <a:spcBef>
                  <a:spcPts val="2"/>
                </a:spcBef>
              </a:pPr>
              <a:r>
                <a:rPr sz="2800" spc="-3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药物检</a:t>
              </a:r>
              <a:r>
                <a:rPr sz="2800" spc="-2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验</a:t>
              </a:r>
              <a:endParaRPr lang="SimSun" altLang="SimSun" sz="2800"/>
            </a:p>
          </p:txBody>
        </p:sp>
      </p:grpSp>
      <p:pic>
        <p:nvPicPr>
          <p:cNvPr id="75" name="picture 7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39750" y="1412874"/>
            <a:ext cx="7199310" cy="5445125"/>
          </a:xfrm>
          <a:prstGeom prst="rect">
            <a:avLst/>
          </a:prstGeom>
        </p:spPr>
      </p:pic>
      <p:grpSp>
        <p:nvGrpSpPr>
          <p:cNvPr id="32" name="group 32"/>
          <p:cNvGrpSpPr/>
          <p:nvPr/>
        </p:nvGrpSpPr>
        <p:grpSpPr>
          <a:xfrm rot="21600000">
            <a:off x="0" y="404812"/>
            <a:ext cx="9144000" cy="762000"/>
            <a:chExt cx="9144000" cy="762000"/>
          </a:xfrm>
        </p:grpSpPr>
        <p:pic>
          <p:nvPicPr>
            <p:cNvPr id="76" name="picture 76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9144000" cy="762000"/>
            </a:xfrm>
            <a:prstGeom prst="rect">
              <a:avLst/>
            </a:prstGeom>
          </p:spPr>
        </p:pic>
        <p:sp>
          <p:nvSpPr>
            <p:cNvPr id="77" name="textbox 77"/>
            <p:cNvSpPr/>
            <p:nvPr/>
          </p:nvSpPr>
          <p:spPr>
            <a:xfrm>
              <a:off x="-12700" y="-12700"/>
              <a:ext cx="9169400" cy="83693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95000"/>
                </a:lnSpc>
              </a:pPr>
              <a:endParaRPr lang="Arial" altLang="Arial" sz="1000"/>
            </a:p>
            <a:p>
              <a:pPr marL="3738442" algn="l" rtl="0" eaLnBrk="0">
                <a:lnSpc>
                  <a:spcPct val="95000"/>
                </a:lnSpc>
                <a:spcBef>
                  <a:spcPts val="6"/>
                </a:spcBef>
              </a:pPr>
              <a:r>
                <a:rPr sz="2800" spc="-2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药物检验任务</a:t>
              </a:r>
              <a:endParaRPr lang="SimSun" altLang="SimSun" sz="2800"/>
            </a:p>
          </p:txBody>
        </p:sp>
      </p:grpSp>
      <p:pic>
        <p:nvPicPr>
          <p:cNvPr id="78" name="picture 7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674810" y="4759324"/>
            <a:ext cx="1820861" cy="1875375"/>
          </a:xfrm>
          <a:prstGeom prst="rect">
            <a:avLst/>
          </a:prstGeom>
        </p:spPr>
      </p:pic>
      <p:pic>
        <p:nvPicPr>
          <p:cNvPr id="79" name="picture 7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511174" y="2373311"/>
            <a:ext cx="1662111" cy="1726341"/>
          </a:xfrm>
          <a:prstGeom prst="rect">
            <a:avLst/>
          </a:prstGeom>
        </p:spPr>
      </p:pic>
      <p:grpSp>
        <p:nvGrpSpPr>
          <p:cNvPr id="34" name="group 34"/>
          <p:cNvGrpSpPr/>
          <p:nvPr/>
        </p:nvGrpSpPr>
        <p:grpSpPr>
          <a:xfrm rot="21600000">
            <a:off x="115887" y="3957636"/>
            <a:ext cx="1662111" cy="1726343"/>
            <a:chExt cx="1662111" cy="1726343"/>
          </a:xfrm>
        </p:grpSpPr>
        <p:pic>
          <p:nvPicPr>
            <p:cNvPr id="80" name="picture 80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 rot="21600000">
              <a:off x="0" y="0"/>
              <a:ext cx="1662111" cy="1726343"/>
            </a:xfrm>
            <a:prstGeom prst="rect">
              <a:avLst/>
            </a:prstGeom>
          </p:spPr>
        </p:pic>
        <p:sp>
          <p:nvSpPr>
            <p:cNvPr id="81" name="textbox 81"/>
            <p:cNvSpPr/>
            <p:nvPr/>
          </p:nvSpPr>
          <p:spPr>
            <a:xfrm>
              <a:off x="-12700" y="-12700"/>
              <a:ext cx="1687829" cy="179514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marL="228974" algn="l" rtl="0" eaLnBrk="0">
                <a:lnSpc>
                  <a:spcPct val="95000"/>
                </a:lnSpc>
                <a:spcBef>
                  <a:spcPts val="4"/>
                </a:spcBef>
              </a:pPr>
              <a:r>
                <a:rPr sz="2400" spc="-30">
                  <a:ln w="10160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纯度要</a:t>
              </a:r>
              <a:r>
                <a:rPr sz="2400" spc="-10">
                  <a:ln w="10160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求</a:t>
              </a:r>
              <a:endParaRPr lang="SimSun" altLang="SimSun" sz="2400"/>
            </a:p>
          </p:txBody>
        </p:sp>
      </p:grpSp>
      <p:grpSp>
        <p:nvGrpSpPr>
          <p:cNvPr id="36" name="group 36"/>
          <p:cNvGrpSpPr/>
          <p:nvPr/>
        </p:nvGrpSpPr>
        <p:grpSpPr>
          <a:xfrm rot="21600000">
            <a:off x="2071686" y="1736724"/>
            <a:ext cx="1333499" cy="1208087"/>
            <a:chExt cx="1333499" cy="1208087"/>
          </a:xfrm>
        </p:grpSpPr>
        <p:pic>
          <p:nvPicPr>
            <p:cNvPr id="82" name="picture 82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21600000">
              <a:off x="0" y="0"/>
              <a:ext cx="1333499" cy="1208087"/>
            </a:xfrm>
            <a:prstGeom prst="rect">
              <a:avLst/>
            </a:prstGeom>
          </p:spPr>
        </p:pic>
        <p:sp>
          <p:nvSpPr>
            <p:cNvPr id="83" name="textbox 83"/>
            <p:cNvSpPr/>
            <p:nvPr/>
          </p:nvSpPr>
          <p:spPr>
            <a:xfrm>
              <a:off x="-12700" y="-12700"/>
              <a:ext cx="1358900" cy="127698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9000"/>
                </a:lnSpc>
              </a:pPr>
              <a:endParaRPr lang="Arial" altLang="Arial" sz="1000"/>
            </a:p>
            <a:p>
              <a:pPr algn="l" rtl="0" eaLnBrk="0">
                <a:lnSpc>
                  <a:spcPct val="130000"/>
                </a:lnSpc>
              </a:pPr>
              <a:endParaRPr lang="Arial" altLang="Arial" sz="1000"/>
            </a:p>
            <a:p>
              <a:pPr algn="l" rtl="0" eaLnBrk="0">
                <a:lnSpc>
                  <a:spcPct val="6784"/>
                </a:lnSpc>
              </a:pPr>
              <a:endParaRPr lang="Arial" altLang="Arial" sz="100"/>
            </a:p>
            <a:p>
              <a:pPr marL="365331" algn="l" rtl="0" eaLnBrk="0">
                <a:lnSpc>
                  <a:spcPct val="95000"/>
                </a:lnSpc>
              </a:pPr>
              <a:r>
                <a:rPr sz="2400" spc="-30">
                  <a:ln w="10160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有效</a:t>
              </a:r>
              <a:r>
                <a:rPr sz="2400" spc="-10">
                  <a:ln w="10160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性</a:t>
              </a:r>
              <a:endParaRPr lang="SimSun" altLang="SimSun" sz="2400"/>
            </a:p>
          </p:txBody>
        </p:sp>
      </p:grpSp>
      <p:sp>
        <p:nvSpPr>
          <p:cNvPr id="84" name="textbox 84"/>
          <p:cNvSpPr/>
          <p:nvPr/>
        </p:nvSpPr>
        <p:spPr>
          <a:xfrm>
            <a:off x="3970739" y="5558003"/>
            <a:ext cx="1231900" cy="1210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55"/>
              </a:lnSpc>
            </a:pPr>
            <a:endParaRPr lang="Arial" altLang="Arial" sz="100"/>
          </a:p>
          <a:p>
            <a:pPr marL="349503" indent="-336803" algn="l" rtl="0" eaLnBrk="0">
              <a:lnSpc>
                <a:spcPct val="98000"/>
              </a:lnSpc>
            </a:pPr>
            <a:r>
              <a:rPr sz="2400" spc="-30">
                <a:ln w="10160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33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质量标</a:t>
            </a:r>
            <a:r>
              <a:rPr sz="2400" spc="-20">
                <a:ln w="10160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33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准</a:t>
            </a:r>
            <a:r>
              <a:rPr sz="2400" spc="0">
                <a:solidFill>
                  <a:srgbClr val="0033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400" spc="-90">
                <a:ln w="10160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33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比较</a:t>
            </a:r>
            <a:endParaRPr lang="SimSun" altLang="SimSun" sz="2400"/>
          </a:p>
          <a:p>
            <a:pPr algn="l" rtl="0" eaLnBrk="0">
              <a:lnSpc>
                <a:spcPct val="199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200"/>
          </a:p>
          <a:p>
            <a:pPr marL="564271" algn="l" rtl="0" eaLnBrk="0">
              <a:lnSpc>
                <a:spcPct val="83000"/>
              </a:lnSpc>
              <a:spcBef>
                <a:spcPts val="1"/>
              </a:spcBef>
            </a:pPr>
            <a:r>
              <a:rPr sz="1000" b="1" spc="0">
                <a:solidFill>
                  <a:srgbClr val="003366">
                    <a:alpha val="100000"/>
                  </a:srgbClr>
                </a:solidFill>
                <a:latin typeface="Verdana"/>
                <a:ea typeface="Verdana"/>
                <a:cs typeface="Verdana"/>
              </a:rPr>
              <a:t>6</a:t>
            </a:r>
            <a:endParaRPr lang="Verdana" altLang="Verdana" sz="1000"/>
          </a:p>
        </p:txBody>
      </p:sp>
      <p:sp>
        <p:nvSpPr>
          <p:cNvPr id="85" name="textbox 85"/>
          <p:cNvSpPr/>
          <p:nvPr/>
        </p:nvSpPr>
        <p:spPr>
          <a:xfrm>
            <a:off x="2110619" y="5249868"/>
            <a:ext cx="922019" cy="7385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4000"/>
              </a:lnSpc>
            </a:pPr>
            <a:endParaRPr lang="Arial" altLang="Arial" sz="100"/>
          </a:p>
          <a:p>
            <a:pPr marL="159004" indent="-146304" algn="l" rtl="0" eaLnBrk="0">
              <a:lnSpc>
                <a:spcPct val="97000"/>
              </a:lnSpc>
              <a:spcBef>
                <a:spcPts val="1"/>
              </a:spcBef>
            </a:pPr>
            <a:r>
              <a:rPr sz="2400" spc="-50">
                <a:ln w="10160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33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安全性</a:t>
            </a:r>
            <a:r>
              <a:rPr sz="2400" spc="0">
                <a:solidFill>
                  <a:srgbClr val="0033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400" spc="-30">
                <a:ln w="10160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33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检</a:t>
            </a:r>
            <a:r>
              <a:rPr sz="2400" spc="-20">
                <a:ln w="10160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33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查</a:t>
            </a:r>
            <a:endParaRPr lang="SimSun" altLang="SimSun" sz="2400"/>
          </a:p>
        </p:txBody>
      </p:sp>
      <p:sp>
        <p:nvSpPr>
          <p:cNvPr id="86" name="textbox 86"/>
          <p:cNvSpPr/>
          <p:nvPr/>
        </p:nvSpPr>
        <p:spPr>
          <a:xfrm>
            <a:off x="3940367" y="1515074"/>
            <a:ext cx="615950" cy="7397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4426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2400" spc="-80">
                <a:ln w="10160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33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定性</a:t>
            </a:r>
            <a:r>
              <a:rPr sz="2400" spc="0">
                <a:solidFill>
                  <a:srgbClr val="0033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400" spc="-80">
                <a:ln w="10160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33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定量</a:t>
            </a:r>
            <a:endParaRPr lang="SimSun" altLang="SimSun" sz="2400"/>
          </a:p>
        </p:txBody>
      </p:sp>
      <p:sp>
        <p:nvSpPr>
          <p:cNvPr id="87" name="textbox 87"/>
          <p:cNvSpPr/>
          <p:nvPr/>
        </p:nvSpPr>
        <p:spPr>
          <a:xfrm>
            <a:off x="6754131" y="6398698"/>
            <a:ext cx="1542414" cy="2717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936"/>
              </a:lnSpc>
            </a:pPr>
            <a:r>
              <a:rPr sz="1400" b="1" spc="0">
                <a:solidFill>
                  <a:srgbClr val="003366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ywfx</a:t>
            </a:r>
            <a:r>
              <a:rPr sz="1400" b="1" spc="-10">
                <a:solidFill>
                  <a:srgbClr val="003366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@</a:t>
            </a:r>
            <a:r>
              <a:rPr sz="1400" b="1" spc="0">
                <a:solidFill>
                  <a:srgbClr val="003366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gdyzy</a:t>
            </a:r>
            <a:r>
              <a:rPr sz="1400" b="1" spc="-10">
                <a:solidFill>
                  <a:srgbClr val="003366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</a:t>
            </a:r>
            <a:r>
              <a:rPr sz="1400" b="1" spc="0">
                <a:solidFill>
                  <a:srgbClr val="003366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edu.cn</a:t>
            </a:r>
            <a:endParaRPr lang="Times New Roman" altLang="Times New Roman" sz="1400"/>
          </a:p>
        </p:txBody>
      </p:sp>
      <p:sp>
        <p:nvSpPr>
          <p:cNvPr id="88" name="textbox 88"/>
          <p:cNvSpPr/>
          <p:nvPr/>
        </p:nvSpPr>
        <p:spPr>
          <a:xfrm>
            <a:off x="856814" y="2938330"/>
            <a:ext cx="927100" cy="3740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97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400" spc="-30">
                <a:ln w="10160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33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均一</a:t>
            </a:r>
            <a:r>
              <a:rPr sz="2400" spc="-10">
                <a:ln w="10160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33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性</a:t>
            </a:r>
            <a:endParaRPr lang="SimSun" altLang="SimSun" sz="2400"/>
          </a:p>
        </p:txBody>
      </p:sp>
      <p:sp>
        <p:nvSpPr>
          <p:cNvPr id="89" name="textbox 89"/>
          <p:cNvSpPr/>
          <p:nvPr/>
        </p:nvSpPr>
        <p:spPr>
          <a:xfrm>
            <a:off x="6304233" y="5125215"/>
            <a:ext cx="623569" cy="3727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387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400" spc="-30">
                <a:ln w="10160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33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判</a:t>
            </a:r>
            <a:r>
              <a:rPr sz="2400" spc="-20">
                <a:ln w="10160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33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断</a:t>
            </a:r>
            <a:endParaRPr lang="SimSun" altLang="SimSun" sz="24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8" name="group 38"/>
          <p:cNvGrpSpPr/>
          <p:nvPr/>
        </p:nvGrpSpPr>
        <p:grpSpPr>
          <a:xfrm rot="21600000">
            <a:off x="0" y="404812"/>
            <a:ext cx="9144000" cy="762000"/>
            <a:chExt cx="9144000" cy="762000"/>
          </a:xfrm>
        </p:grpSpPr>
        <p:pic>
          <p:nvPicPr>
            <p:cNvPr id="90" name="picture 90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9144000" cy="762000"/>
            </a:xfrm>
            <a:prstGeom prst="rect">
              <a:avLst/>
            </a:prstGeom>
          </p:spPr>
        </p:pic>
        <p:sp>
          <p:nvSpPr>
            <p:cNvPr id="91" name="textbox 91"/>
            <p:cNvSpPr/>
            <p:nvPr/>
          </p:nvSpPr>
          <p:spPr>
            <a:xfrm>
              <a:off x="-12700" y="-12700"/>
              <a:ext cx="9169400" cy="84391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72000"/>
                </a:lnSpc>
              </a:pPr>
              <a:endParaRPr lang="Arial" altLang="Arial" sz="1000"/>
            </a:p>
            <a:p>
              <a:pPr marL="3348126" algn="l" rtl="0" eaLnBrk="0">
                <a:lnSpc>
                  <a:spcPct val="95000"/>
                </a:lnSpc>
                <a:spcBef>
                  <a:spcPts val="3"/>
                </a:spcBef>
              </a:pPr>
              <a:r>
                <a:rPr sz="3200" spc="-30">
                  <a:ln w="13546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药检主要任</a:t>
              </a:r>
              <a:r>
                <a:rPr sz="3200" spc="-20">
                  <a:ln w="13546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务</a:t>
              </a:r>
              <a:endParaRPr lang="SimSun" altLang="SimSun" sz="3200"/>
            </a:p>
          </p:txBody>
        </p:sp>
      </p:grpSp>
      <p:grpSp>
        <p:nvGrpSpPr>
          <p:cNvPr id="40" name="group 40"/>
          <p:cNvGrpSpPr/>
          <p:nvPr/>
        </p:nvGrpSpPr>
        <p:grpSpPr>
          <a:xfrm rot="21600000">
            <a:off x="2465388" y="3481387"/>
            <a:ext cx="1981200" cy="2568575"/>
            <a:chExt cx="1981200" cy="2568575"/>
          </a:xfrm>
        </p:grpSpPr>
        <p:pic>
          <p:nvPicPr>
            <p:cNvPr id="92" name="picture 9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1981200" cy="2568575"/>
            </a:xfrm>
            <a:prstGeom prst="rect">
              <a:avLst/>
            </a:prstGeom>
          </p:spPr>
        </p:pic>
        <p:sp>
          <p:nvSpPr>
            <p:cNvPr id="93" name="textbox 93"/>
            <p:cNvSpPr/>
            <p:nvPr/>
          </p:nvSpPr>
          <p:spPr>
            <a:xfrm>
              <a:off x="-12700" y="-12700"/>
              <a:ext cx="2006600" cy="26447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6866"/>
                </a:lnSpc>
              </a:pPr>
              <a:endParaRPr lang="Arial" altLang="Arial" sz="100"/>
            </a:p>
            <a:p>
              <a:pPr marL="310235" algn="l" rtl="0" eaLnBrk="0">
                <a:lnSpc>
                  <a:spcPct val="95000"/>
                </a:lnSpc>
              </a:pPr>
              <a:r>
                <a:rPr sz="2800" spc="-3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药品验</a:t>
              </a:r>
              <a:r>
                <a:rPr sz="2800" spc="-2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收</a:t>
              </a:r>
              <a:endParaRPr lang="SimSun" altLang="SimSun" sz="2800"/>
            </a:p>
            <a:p>
              <a:pPr marL="310235" algn="l" rtl="0" eaLnBrk="0">
                <a:lnSpc>
                  <a:spcPct val="95000"/>
                </a:lnSpc>
                <a:spcBef>
                  <a:spcPts val="168"/>
                </a:spcBef>
              </a:pPr>
              <a:r>
                <a:rPr sz="2800" spc="-3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药品贮</a:t>
              </a:r>
              <a:r>
                <a:rPr sz="2800" spc="-2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存</a:t>
              </a:r>
              <a:endParaRPr lang="SimSun" altLang="SimSun" sz="2800"/>
            </a:p>
            <a:p>
              <a:pPr marL="307390" algn="l" rtl="0" eaLnBrk="0">
                <a:lnSpc>
                  <a:spcPct val="95000"/>
                </a:lnSpc>
                <a:spcBef>
                  <a:spcPts val="179"/>
                </a:spcBef>
              </a:pPr>
              <a:r>
                <a:rPr sz="2800" spc="-3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质量监</a:t>
              </a:r>
              <a:r>
                <a:rPr sz="2800" spc="-1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督</a:t>
              </a:r>
              <a:endParaRPr lang="SimSun" altLang="SimSun" sz="2800"/>
            </a:p>
            <a:p>
              <a:pPr marL="490880" algn="l" rtl="0" eaLnBrk="0">
                <a:lnSpc>
                  <a:spcPct val="95000"/>
                </a:lnSpc>
                <a:spcBef>
                  <a:spcPts val="168"/>
                </a:spcBef>
              </a:pPr>
              <a:r>
                <a:rPr sz="2800" spc="-4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与控制</a:t>
              </a:r>
              <a:endParaRPr lang="SimSun" altLang="SimSun" sz="2800"/>
            </a:p>
          </p:txBody>
        </p:sp>
      </p:grpSp>
      <p:grpSp>
        <p:nvGrpSpPr>
          <p:cNvPr id="42" name="group 42"/>
          <p:cNvGrpSpPr/>
          <p:nvPr/>
        </p:nvGrpSpPr>
        <p:grpSpPr>
          <a:xfrm rot="21600000">
            <a:off x="449261" y="3481387"/>
            <a:ext cx="1897061" cy="2568575"/>
            <a:chExt cx="1897061" cy="2568575"/>
          </a:xfrm>
        </p:grpSpPr>
        <p:pic>
          <p:nvPicPr>
            <p:cNvPr id="94" name="picture 94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1897061" cy="2568575"/>
            </a:xfrm>
            <a:prstGeom prst="rect">
              <a:avLst/>
            </a:prstGeom>
          </p:spPr>
        </p:pic>
        <p:sp>
          <p:nvSpPr>
            <p:cNvPr id="95" name="textbox 95"/>
            <p:cNvSpPr/>
            <p:nvPr/>
          </p:nvSpPr>
          <p:spPr>
            <a:xfrm>
              <a:off x="-12700" y="-12700"/>
              <a:ext cx="1922779" cy="26447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4000"/>
                </a:lnSpc>
              </a:pPr>
              <a:endParaRPr lang="Arial" altLang="Arial" sz="1000"/>
            </a:p>
            <a:p>
              <a:pPr algn="l" rtl="0" eaLnBrk="0">
                <a:lnSpc>
                  <a:spcPct val="114000"/>
                </a:lnSpc>
              </a:pPr>
              <a:endParaRPr lang="Arial" altLang="Arial" sz="1000"/>
            </a:p>
            <a:p>
              <a:pPr algn="l" rtl="0" eaLnBrk="0">
                <a:lnSpc>
                  <a:spcPct val="114000"/>
                </a:lnSpc>
              </a:pPr>
              <a:endParaRPr lang="Arial" altLang="Arial" sz="1000"/>
            </a:p>
            <a:p>
              <a:pPr algn="l" rtl="0" eaLnBrk="0">
                <a:lnSpc>
                  <a:spcPct val="114000"/>
                </a:lnSpc>
              </a:pPr>
              <a:endParaRPr lang="Arial" altLang="Arial" sz="1000"/>
            </a:p>
            <a:p>
              <a:pPr algn="l" rtl="0" eaLnBrk="0">
                <a:lnSpc>
                  <a:spcPct val="6517"/>
                </a:lnSpc>
              </a:pPr>
              <a:endParaRPr lang="Arial" altLang="Arial" sz="100"/>
            </a:p>
            <a:p>
              <a:pPr marL="265321" indent="2844" algn="l" rtl="0" eaLnBrk="0">
                <a:lnSpc>
                  <a:spcPct val="105000"/>
                </a:lnSpc>
              </a:pPr>
              <a:r>
                <a:rPr sz="2800" spc="-4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药品生</a:t>
              </a:r>
              <a:r>
                <a:rPr sz="2800" spc="-3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产</a:t>
              </a:r>
              <a:r>
                <a:rPr sz="2800" spc="0"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 </a:t>
              </a:r>
              <a:r>
                <a:rPr sz="2800" spc="-4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质量控</a:t>
              </a:r>
              <a:r>
                <a:rPr sz="2800" spc="-1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制</a:t>
              </a:r>
              <a:endParaRPr lang="SimSun" altLang="SimSun" sz="2800"/>
            </a:p>
          </p:txBody>
        </p:sp>
      </p:grpSp>
      <p:grpSp>
        <p:nvGrpSpPr>
          <p:cNvPr id="44" name="group 44"/>
          <p:cNvGrpSpPr/>
          <p:nvPr/>
        </p:nvGrpSpPr>
        <p:grpSpPr>
          <a:xfrm rot="21600000">
            <a:off x="4510087" y="3481387"/>
            <a:ext cx="1881188" cy="2559050"/>
            <a:chExt cx="1881188" cy="2559050"/>
          </a:xfrm>
        </p:grpSpPr>
        <p:pic>
          <p:nvPicPr>
            <p:cNvPr id="96" name="picture 96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0" y="0"/>
              <a:ext cx="1881188" cy="2559050"/>
            </a:xfrm>
            <a:prstGeom prst="rect">
              <a:avLst/>
            </a:prstGeom>
          </p:spPr>
        </p:pic>
        <p:sp>
          <p:nvSpPr>
            <p:cNvPr id="97" name="textbox 97"/>
            <p:cNvSpPr/>
            <p:nvPr/>
          </p:nvSpPr>
          <p:spPr>
            <a:xfrm>
              <a:off x="-12700" y="-12700"/>
              <a:ext cx="1906904" cy="263397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6145"/>
                </a:lnSpc>
              </a:pPr>
              <a:endParaRPr lang="Arial" altLang="Arial" sz="100"/>
            </a:p>
            <a:p>
              <a:pPr marL="254540" indent="5689" algn="l" rtl="0" eaLnBrk="0">
                <a:lnSpc>
                  <a:spcPct val="105000"/>
                </a:lnSpc>
              </a:pPr>
              <a:r>
                <a:rPr sz="2800" spc="-4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药品监</a:t>
              </a:r>
              <a:r>
                <a:rPr sz="2800" spc="-3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督</a:t>
              </a:r>
              <a:r>
                <a:rPr sz="2800" spc="0"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 </a:t>
              </a:r>
              <a:r>
                <a:rPr sz="2800" spc="-3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仲裁检</a:t>
              </a:r>
              <a:r>
                <a:rPr sz="2800" spc="-1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验</a:t>
              </a:r>
              <a:endParaRPr lang="SimSun" altLang="SimSun" sz="2800"/>
            </a:p>
          </p:txBody>
        </p:sp>
      </p:grpSp>
      <p:grpSp>
        <p:nvGrpSpPr>
          <p:cNvPr id="46" name="group 46"/>
          <p:cNvGrpSpPr/>
          <p:nvPr/>
        </p:nvGrpSpPr>
        <p:grpSpPr>
          <a:xfrm rot="21600000">
            <a:off x="6421436" y="3481387"/>
            <a:ext cx="1914525" cy="2495550"/>
            <a:chExt cx="1914525" cy="2495550"/>
          </a:xfrm>
        </p:grpSpPr>
        <p:pic>
          <p:nvPicPr>
            <p:cNvPr id="98" name="picture 98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21600000">
              <a:off x="0" y="0"/>
              <a:ext cx="1914525" cy="2495550"/>
            </a:xfrm>
            <a:prstGeom prst="rect">
              <a:avLst/>
            </a:prstGeom>
          </p:spPr>
        </p:pic>
        <p:sp>
          <p:nvSpPr>
            <p:cNvPr id="99" name="textbox 99"/>
            <p:cNvSpPr/>
            <p:nvPr/>
          </p:nvSpPr>
          <p:spPr>
            <a:xfrm>
              <a:off x="-12700" y="-12700"/>
              <a:ext cx="1940560" cy="25717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6910"/>
                </a:lnSpc>
              </a:pPr>
              <a:endParaRPr lang="Arial" altLang="Arial" sz="100"/>
            </a:p>
            <a:p>
              <a:pPr marL="276899" indent="370890" algn="l" rtl="0" eaLnBrk="0">
                <a:lnSpc>
                  <a:spcPct val="105000"/>
                </a:lnSpc>
              </a:pPr>
              <a:r>
                <a:rPr sz="2800" spc="-14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临</a:t>
              </a:r>
              <a:r>
                <a:rPr sz="2800" spc="-13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床</a:t>
              </a:r>
              <a:r>
                <a:rPr sz="2800" spc="0"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   </a:t>
              </a:r>
              <a:r>
                <a:rPr sz="2800" spc="-4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药物分</a:t>
              </a:r>
              <a:r>
                <a:rPr sz="2800" spc="-3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析</a:t>
              </a:r>
              <a:endParaRPr lang="SimSun" altLang="SimSun" sz="2800"/>
            </a:p>
          </p:txBody>
        </p:sp>
      </p:grpSp>
      <p:pic>
        <p:nvPicPr>
          <p:cNvPr id="100" name="picture 10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1119333" y="1774542"/>
            <a:ext cx="1307806" cy="1281675"/>
          </a:xfrm>
          <a:prstGeom prst="rect">
            <a:avLst/>
          </a:prstGeom>
        </p:spPr>
      </p:pic>
      <p:pic>
        <p:nvPicPr>
          <p:cNvPr id="101" name="picture 101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2259010" y="2099143"/>
            <a:ext cx="908050" cy="132972"/>
          </a:xfrm>
          <a:prstGeom prst="rect">
            <a:avLst/>
          </a:prstGeom>
        </p:spPr>
      </p:pic>
      <p:grpSp>
        <p:nvGrpSpPr>
          <p:cNvPr id="48" name="group 48"/>
          <p:cNvGrpSpPr/>
          <p:nvPr/>
        </p:nvGrpSpPr>
        <p:grpSpPr>
          <a:xfrm rot="21600000">
            <a:off x="2784485" y="1713074"/>
            <a:ext cx="1306490" cy="1280787"/>
            <a:chExt cx="1306490" cy="1280787"/>
          </a:xfrm>
        </p:grpSpPr>
        <p:sp>
          <p:nvSpPr>
            <p:cNvPr id="102" name="path"/>
            <p:cNvSpPr/>
            <p:nvPr/>
          </p:nvSpPr>
          <p:spPr>
            <a:xfrm>
              <a:off x="6611" y="6611"/>
              <a:ext cx="1293267" cy="1267564"/>
            </a:xfrm>
            <a:custGeom>
              <a:rect l="0" t="0" r="0" b="0"/>
              <a:pathLst>
                <a:path w="2036" h="1996">
                  <a:moveTo>
                    <a:pt x="1266" y="0"/>
                  </a:moveTo>
                  <a:lnTo>
                    <a:pt x="2036" y="1141"/>
                  </a:lnTo>
                  <a:lnTo>
                    <a:pt x="770" y="1996"/>
                  </a:lnTo>
                  <a:lnTo>
                    <a:pt x="0" y="854"/>
                  </a:lnTo>
                  <a:lnTo>
                    <a:pt x="1266" y="0"/>
                  </a:lnTo>
                  <a:close/>
                </a:path>
              </a:pathLst>
            </a:custGeom>
            <a:solidFill>
              <a:srgbClr val="1F63A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0" y="0"/>
              <a:ext cx="1306490" cy="1280787"/>
            </a:xfrm>
            <a:custGeom>
              <a:rect l="0" t="0" r="0" b="0"/>
              <a:pathLst>
                <a:path w="2057" h="2015">
                  <a:moveTo>
                    <a:pt x="1276" y="10"/>
                  </a:moveTo>
                  <a:lnTo>
                    <a:pt x="2047" y="1152"/>
                  </a:lnTo>
                  <a:lnTo>
                    <a:pt x="780" y="2006"/>
                  </a:lnTo>
                  <a:lnTo>
                    <a:pt x="10" y="864"/>
                  </a:lnTo>
                  <a:lnTo>
                    <a:pt x="1276" y="10"/>
                  </a:lnTo>
                  <a:close/>
                </a:path>
              </a:pathLst>
            </a:custGeom>
            <a:noFill/>
            <a:ln w="9524" cap="flat">
              <a:solidFill>
                <a:srgbClr val="003366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104" name="picture 104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3922709" y="2099143"/>
            <a:ext cx="908051" cy="132972"/>
          </a:xfrm>
          <a:prstGeom prst="rect">
            <a:avLst/>
          </a:prstGeom>
        </p:spPr>
      </p:pic>
      <p:pic>
        <p:nvPicPr>
          <p:cNvPr id="105" name="picture 105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4379922" y="1713074"/>
            <a:ext cx="1306490" cy="1280787"/>
          </a:xfrm>
          <a:prstGeom prst="rect">
            <a:avLst/>
          </a:prstGeom>
        </p:spPr>
      </p:pic>
      <p:pic>
        <p:nvPicPr>
          <p:cNvPr id="106" name="picture 106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5587998" y="2099143"/>
            <a:ext cx="1185862" cy="132972"/>
          </a:xfrm>
          <a:prstGeom prst="rect">
            <a:avLst/>
          </a:prstGeom>
        </p:spPr>
      </p:pic>
      <p:grpSp>
        <p:nvGrpSpPr>
          <p:cNvPr id="50" name="group 50"/>
          <p:cNvGrpSpPr/>
          <p:nvPr/>
        </p:nvGrpSpPr>
        <p:grpSpPr>
          <a:xfrm rot="21600000">
            <a:off x="6043758" y="1712630"/>
            <a:ext cx="1307807" cy="1281676"/>
            <a:chExt cx="1307807" cy="1281676"/>
          </a:xfrm>
        </p:grpSpPr>
        <p:sp>
          <p:nvSpPr>
            <p:cNvPr id="107" name="path"/>
            <p:cNvSpPr/>
            <p:nvPr/>
          </p:nvSpPr>
          <p:spPr>
            <a:xfrm>
              <a:off x="6611" y="6611"/>
              <a:ext cx="1294584" cy="1268453"/>
            </a:xfrm>
            <a:custGeom>
              <a:rect l="0" t="0" r="0" b="0"/>
              <a:pathLst>
                <a:path w="2038" h="1997">
                  <a:moveTo>
                    <a:pt x="1268" y="0"/>
                  </a:moveTo>
                  <a:lnTo>
                    <a:pt x="2038" y="1141"/>
                  </a:lnTo>
                  <a:lnTo>
                    <a:pt x="770" y="1997"/>
                  </a:lnTo>
                  <a:lnTo>
                    <a:pt x="0" y="855"/>
                  </a:lnTo>
                  <a:lnTo>
                    <a:pt x="1268" y="0"/>
                  </a:lnTo>
                  <a:close/>
                </a:path>
              </a:pathLst>
            </a:custGeom>
            <a:solidFill>
              <a:srgbClr val="1F63A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0" y="0"/>
              <a:ext cx="1307807" cy="1281676"/>
            </a:xfrm>
            <a:custGeom>
              <a:rect l="0" t="0" r="0" b="0"/>
              <a:pathLst>
                <a:path w="2059" h="2018">
                  <a:moveTo>
                    <a:pt x="1278" y="10"/>
                  </a:moveTo>
                  <a:lnTo>
                    <a:pt x="2049" y="1152"/>
                  </a:lnTo>
                  <a:lnTo>
                    <a:pt x="780" y="2007"/>
                  </a:lnTo>
                  <a:lnTo>
                    <a:pt x="10" y="865"/>
                  </a:lnTo>
                  <a:lnTo>
                    <a:pt x="1278" y="10"/>
                  </a:lnTo>
                  <a:close/>
                </a:path>
              </a:pathLst>
            </a:custGeom>
            <a:noFill/>
            <a:ln w="9524" cap="flat">
              <a:solidFill>
                <a:srgbClr val="003366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09" name="textbox 109"/>
          <p:cNvSpPr/>
          <p:nvPr/>
        </p:nvSpPr>
        <p:spPr>
          <a:xfrm>
            <a:off x="6754131" y="6398698"/>
            <a:ext cx="1542414" cy="2717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936"/>
              </a:lnSpc>
            </a:pPr>
            <a:r>
              <a:rPr sz="1400" b="1" spc="0">
                <a:solidFill>
                  <a:srgbClr val="003366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ywfx</a:t>
            </a:r>
            <a:r>
              <a:rPr sz="1400" b="1" spc="-10">
                <a:solidFill>
                  <a:srgbClr val="003366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@</a:t>
            </a:r>
            <a:r>
              <a:rPr sz="1400" b="1" spc="0">
                <a:solidFill>
                  <a:srgbClr val="003366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gdyzy</a:t>
            </a:r>
            <a:r>
              <a:rPr sz="1400" b="1" spc="-10">
                <a:solidFill>
                  <a:srgbClr val="003366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</a:t>
            </a:r>
            <a:r>
              <a:rPr sz="1400" b="1" spc="0">
                <a:solidFill>
                  <a:srgbClr val="003366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edu.cn</a:t>
            </a:r>
            <a:endParaRPr lang="Times New Roman" altLang="Times New Roman" sz="1400"/>
          </a:p>
        </p:txBody>
      </p:sp>
      <p:sp>
        <p:nvSpPr>
          <p:cNvPr id="110" name="textbox 110"/>
          <p:cNvSpPr/>
          <p:nvPr/>
        </p:nvSpPr>
        <p:spPr>
          <a:xfrm rot="19560000">
            <a:off x="6593727" y="2128988"/>
            <a:ext cx="216534" cy="4495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834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2700" b="1" spc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4</a:t>
            </a:r>
            <a:endParaRPr lang="Arial" altLang="Arial" sz="2700"/>
          </a:p>
        </p:txBody>
      </p:sp>
      <p:sp>
        <p:nvSpPr>
          <p:cNvPr id="111" name="textbox 111"/>
          <p:cNvSpPr/>
          <p:nvPr/>
        </p:nvSpPr>
        <p:spPr>
          <a:xfrm rot="19560000">
            <a:off x="3335748" y="2128391"/>
            <a:ext cx="214629" cy="4495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836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2700" b="1" spc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</a:t>
            </a:r>
            <a:endParaRPr lang="Arial" altLang="Arial" sz="2700"/>
          </a:p>
        </p:txBody>
      </p:sp>
      <p:sp>
        <p:nvSpPr>
          <p:cNvPr id="112" name="textbox 112"/>
          <p:cNvSpPr/>
          <p:nvPr/>
        </p:nvSpPr>
        <p:spPr>
          <a:xfrm rot="19560000">
            <a:off x="4936506" y="2130950"/>
            <a:ext cx="210184" cy="4451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38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2700" b="1" spc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3</a:t>
            </a:r>
            <a:endParaRPr lang="Arial" altLang="Arial" sz="2700"/>
          </a:p>
        </p:txBody>
      </p:sp>
      <p:sp>
        <p:nvSpPr>
          <p:cNvPr id="113" name="textbox 113"/>
          <p:cNvSpPr/>
          <p:nvPr/>
        </p:nvSpPr>
        <p:spPr>
          <a:xfrm rot="19560000">
            <a:off x="1688815" y="2187982"/>
            <a:ext cx="195579" cy="4438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0839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2600" b="1" spc="-12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1</a:t>
            </a:r>
            <a:endParaRPr lang="Arial" altLang="Arial" sz="2600"/>
          </a:p>
        </p:txBody>
      </p:sp>
      <p:sp>
        <p:nvSpPr>
          <p:cNvPr id="114" name="textbox 114"/>
          <p:cNvSpPr/>
          <p:nvPr/>
        </p:nvSpPr>
        <p:spPr>
          <a:xfrm>
            <a:off x="4523708" y="6618565"/>
            <a:ext cx="106045" cy="1498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400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1000" b="1" spc="0">
                <a:solidFill>
                  <a:srgbClr val="003366">
                    <a:alpha val="100000"/>
                  </a:srgbClr>
                </a:solidFill>
                <a:latin typeface="Verdana"/>
                <a:ea typeface="Verdana"/>
                <a:cs typeface="Verdana"/>
              </a:rPr>
              <a:t>7</a:t>
            </a:r>
            <a:endParaRPr lang="Verdana" altLang="Verdana" sz="10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5" name="picture 1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74697" y="1844673"/>
            <a:ext cx="3833812" cy="38338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 rot="21600000">
            <a:off x="0" y="404812"/>
            <a:ext cx="9144000" cy="762000"/>
            <a:chExt cx="9144000" cy="762000"/>
          </a:xfrm>
        </p:grpSpPr>
        <p:pic>
          <p:nvPicPr>
            <p:cNvPr id="116" name="picture 11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9144000" cy="762000"/>
            </a:xfrm>
            <a:prstGeom prst="rect">
              <a:avLst/>
            </a:prstGeom>
          </p:spPr>
        </p:pic>
        <p:sp>
          <p:nvSpPr>
            <p:cNvPr id="117" name="textbox 117"/>
            <p:cNvSpPr/>
            <p:nvPr/>
          </p:nvSpPr>
          <p:spPr>
            <a:xfrm>
              <a:off x="-12700" y="-12700"/>
              <a:ext cx="9169400" cy="84264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71000"/>
                </a:lnSpc>
              </a:pPr>
              <a:endParaRPr lang="Arial" altLang="Arial" sz="1000"/>
            </a:p>
            <a:p>
              <a:pPr marL="3749649" algn="l" rtl="0" eaLnBrk="0">
                <a:lnSpc>
                  <a:spcPct val="95000"/>
                </a:lnSpc>
                <a:spcBef>
                  <a:spcPts val="3"/>
                </a:spcBef>
              </a:pPr>
              <a:r>
                <a:rPr sz="3200" spc="-30">
                  <a:ln w="13546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研究内</a:t>
              </a:r>
              <a:r>
                <a:rPr sz="3200" spc="-10">
                  <a:ln w="13546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容</a:t>
              </a:r>
              <a:endParaRPr lang="SimSun" altLang="SimSun" sz="3200"/>
            </a:p>
          </p:txBody>
        </p:sp>
      </p:grpSp>
      <p:grpSp>
        <p:nvGrpSpPr>
          <p:cNvPr id="54" name="group 54"/>
          <p:cNvGrpSpPr/>
          <p:nvPr/>
        </p:nvGrpSpPr>
        <p:grpSpPr>
          <a:xfrm rot="21600000">
            <a:off x="3492499" y="4778374"/>
            <a:ext cx="3978275" cy="538162"/>
            <a:chExt cx="3978275" cy="538162"/>
          </a:xfrm>
        </p:grpSpPr>
        <p:pic>
          <p:nvPicPr>
            <p:cNvPr id="118" name="picture 118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3978275" cy="538162"/>
            </a:xfrm>
            <a:prstGeom prst="rect">
              <a:avLst/>
            </a:prstGeom>
          </p:spPr>
        </p:pic>
        <p:sp>
          <p:nvSpPr>
            <p:cNvPr id="119" name="textbox 119"/>
            <p:cNvSpPr/>
            <p:nvPr/>
          </p:nvSpPr>
          <p:spPr>
            <a:xfrm>
              <a:off x="-12700" y="-12700"/>
              <a:ext cx="4004309" cy="61340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5000"/>
                </a:lnSpc>
              </a:pPr>
              <a:endParaRPr lang="Arial" altLang="Arial" sz="800"/>
            </a:p>
            <a:p>
              <a:pPr marL="950329" algn="l" rtl="0" eaLnBrk="0">
                <a:lnSpc>
                  <a:spcPct val="95000"/>
                </a:lnSpc>
                <a:spcBef>
                  <a:spcPts val="6"/>
                </a:spcBef>
              </a:pPr>
              <a:r>
                <a:rPr sz="2800" spc="-2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测定药物含</a:t>
              </a:r>
              <a:r>
                <a:rPr sz="2800" spc="-1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量</a:t>
              </a:r>
              <a:endParaRPr lang="SimSun" altLang="SimSun" sz="2800"/>
            </a:p>
          </p:txBody>
        </p:sp>
      </p:grpSp>
      <p:grpSp>
        <p:nvGrpSpPr>
          <p:cNvPr id="56" name="group 56"/>
          <p:cNvGrpSpPr/>
          <p:nvPr/>
        </p:nvGrpSpPr>
        <p:grpSpPr>
          <a:xfrm rot="21600000">
            <a:off x="3795711" y="3127374"/>
            <a:ext cx="3963989" cy="536575"/>
            <a:chExt cx="3963989" cy="536575"/>
          </a:xfrm>
        </p:grpSpPr>
        <p:pic>
          <p:nvPicPr>
            <p:cNvPr id="120" name="picture 120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0" y="0"/>
              <a:ext cx="3963989" cy="536575"/>
            </a:xfrm>
            <a:prstGeom prst="rect">
              <a:avLst/>
            </a:prstGeom>
          </p:spPr>
        </p:pic>
        <p:sp>
          <p:nvSpPr>
            <p:cNvPr id="121" name="textbox 121"/>
            <p:cNvSpPr/>
            <p:nvPr/>
          </p:nvSpPr>
          <p:spPr>
            <a:xfrm>
              <a:off x="-12700" y="-12700"/>
              <a:ext cx="3989704" cy="6127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6000"/>
                </a:lnSpc>
              </a:pPr>
              <a:endParaRPr lang="Arial" altLang="Arial" sz="800"/>
            </a:p>
            <a:p>
              <a:pPr marL="590430" algn="l" rtl="0" eaLnBrk="0">
                <a:lnSpc>
                  <a:spcPct val="95000"/>
                </a:lnSpc>
                <a:spcBef>
                  <a:spcPts val="1"/>
                </a:spcBef>
              </a:pPr>
              <a:r>
                <a:rPr sz="2800" spc="-2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鉴定药物化学</a:t>
              </a:r>
              <a:r>
                <a:rPr sz="2800" spc="-1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组</a:t>
              </a:r>
              <a:r>
                <a:rPr sz="2800" spc="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成</a:t>
              </a:r>
              <a:endParaRPr lang="SimSun" altLang="SimSun" sz="2800"/>
            </a:p>
          </p:txBody>
        </p:sp>
      </p:grpSp>
      <p:grpSp>
        <p:nvGrpSpPr>
          <p:cNvPr id="58" name="group 58"/>
          <p:cNvGrpSpPr/>
          <p:nvPr/>
        </p:nvGrpSpPr>
        <p:grpSpPr>
          <a:xfrm rot="21600000">
            <a:off x="3465511" y="2155824"/>
            <a:ext cx="3819525" cy="538162"/>
            <a:chExt cx="3819525" cy="538162"/>
          </a:xfrm>
        </p:grpSpPr>
        <p:pic>
          <p:nvPicPr>
            <p:cNvPr id="122" name="picture 122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21600000">
              <a:off x="0" y="0"/>
              <a:ext cx="3819525" cy="538162"/>
            </a:xfrm>
            <a:prstGeom prst="rect">
              <a:avLst/>
            </a:prstGeom>
          </p:spPr>
        </p:pic>
        <p:sp>
          <p:nvSpPr>
            <p:cNvPr id="123" name="textbox 123"/>
            <p:cNvSpPr/>
            <p:nvPr/>
          </p:nvSpPr>
          <p:spPr>
            <a:xfrm>
              <a:off x="-12700" y="-12700"/>
              <a:ext cx="3845559" cy="61340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5000"/>
                </a:lnSpc>
              </a:pPr>
              <a:endParaRPr lang="Arial" altLang="Arial" sz="800"/>
            </a:p>
            <a:p>
              <a:pPr marL="869531" algn="l" rtl="0" eaLnBrk="0">
                <a:lnSpc>
                  <a:spcPct val="95000"/>
                </a:lnSpc>
                <a:spcBef>
                  <a:spcPts val="6"/>
                </a:spcBef>
              </a:pPr>
              <a:r>
                <a:rPr sz="2800" spc="-2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检测药物性</a:t>
              </a:r>
              <a:r>
                <a:rPr sz="2800" spc="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状</a:t>
              </a:r>
              <a:endParaRPr lang="SimSun" altLang="SimSun" sz="2800"/>
            </a:p>
          </p:txBody>
        </p:sp>
      </p:grpSp>
      <p:grpSp>
        <p:nvGrpSpPr>
          <p:cNvPr id="60" name="group 60"/>
          <p:cNvGrpSpPr/>
          <p:nvPr/>
        </p:nvGrpSpPr>
        <p:grpSpPr>
          <a:xfrm rot="21600000">
            <a:off x="3779837" y="3917949"/>
            <a:ext cx="3817938" cy="538162"/>
            <a:chExt cx="3817938" cy="538162"/>
          </a:xfrm>
        </p:grpSpPr>
        <p:pic>
          <p:nvPicPr>
            <p:cNvPr id="124" name="picture 124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 rot="21600000">
              <a:off x="0" y="0"/>
              <a:ext cx="3817938" cy="538162"/>
            </a:xfrm>
            <a:prstGeom prst="rect">
              <a:avLst/>
            </a:prstGeom>
          </p:spPr>
        </p:pic>
        <p:sp>
          <p:nvSpPr>
            <p:cNvPr id="125" name="textbox 125"/>
            <p:cNvSpPr/>
            <p:nvPr/>
          </p:nvSpPr>
          <p:spPr>
            <a:xfrm>
              <a:off x="-12700" y="-12700"/>
              <a:ext cx="3843654" cy="61340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5000"/>
                </a:lnSpc>
              </a:pPr>
              <a:endParaRPr lang="Arial" altLang="Arial" sz="800"/>
            </a:p>
            <a:p>
              <a:pPr marL="513138" algn="l" rtl="0" eaLnBrk="0">
                <a:lnSpc>
                  <a:spcPct val="95000"/>
                </a:lnSpc>
                <a:spcBef>
                  <a:spcPts val="6"/>
                </a:spcBef>
              </a:pPr>
              <a:r>
                <a:rPr sz="2800" spc="-2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检查药物杂</a:t>
              </a:r>
              <a:r>
                <a:rPr sz="2800" spc="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质限量</a:t>
              </a:r>
              <a:endParaRPr lang="SimSun" altLang="SimSun" sz="2800"/>
            </a:p>
          </p:txBody>
        </p:sp>
      </p:grpSp>
      <p:sp>
        <p:nvSpPr>
          <p:cNvPr id="126" name="textbox 126"/>
          <p:cNvSpPr/>
          <p:nvPr/>
        </p:nvSpPr>
        <p:spPr>
          <a:xfrm>
            <a:off x="1981574" y="3596417"/>
            <a:ext cx="1434464" cy="4292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0778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800" spc="-30">
                <a:ln w="11853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33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研究内</a:t>
            </a:r>
            <a:r>
              <a:rPr sz="2800" spc="0">
                <a:ln w="11853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33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容</a:t>
            </a:r>
            <a:endParaRPr lang="SimSun" altLang="SimSun" sz="2800"/>
          </a:p>
        </p:txBody>
      </p:sp>
      <p:sp>
        <p:nvSpPr>
          <p:cNvPr id="127" name="textbox 127"/>
          <p:cNvSpPr/>
          <p:nvPr/>
        </p:nvSpPr>
        <p:spPr>
          <a:xfrm>
            <a:off x="6754131" y="6398698"/>
            <a:ext cx="1542414" cy="2717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936"/>
              </a:lnSpc>
            </a:pPr>
            <a:r>
              <a:rPr sz="1400" b="1" spc="0">
                <a:solidFill>
                  <a:srgbClr val="003366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ywfx</a:t>
            </a:r>
            <a:r>
              <a:rPr sz="1400" b="1" spc="-10">
                <a:solidFill>
                  <a:srgbClr val="003366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@</a:t>
            </a:r>
            <a:r>
              <a:rPr sz="1400" b="1" spc="0">
                <a:solidFill>
                  <a:srgbClr val="003366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gdyzy</a:t>
            </a:r>
            <a:r>
              <a:rPr sz="1400" b="1" spc="-10">
                <a:solidFill>
                  <a:srgbClr val="003366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</a:t>
            </a:r>
            <a:r>
              <a:rPr sz="1400" b="1" spc="0">
                <a:solidFill>
                  <a:srgbClr val="003366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edu.cn</a:t>
            </a:r>
            <a:endParaRPr lang="Times New Roman" altLang="Times New Roman" sz="1400"/>
          </a:p>
        </p:txBody>
      </p:sp>
      <p:sp>
        <p:nvSpPr>
          <p:cNvPr id="128" name="textbox 128"/>
          <p:cNvSpPr/>
          <p:nvPr/>
        </p:nvSpPr>
        <p:spPr>
          <a:xfrm>
            <a:off x="4520152" y="6616406"/>
            <a:ext cx="109854" cy="1517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66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000" b="1" spc="0">
                <a:solidFill>
                  <a:srgbClr val="003366">
                    <a:alpha val="100000"/>
                  </a:srgbClr>
                </a:solidFill>
                <a:latin typeface="Verdana"/>
                <a:ea typeface="Verdana"/>
                <a:cs typeface="Verdana"/>
              </a:rPr>
              <a:t>8</a:t>
            </a:r>
            <a:endParaRPr lang="Verdana" altLang="Verdana" sz="10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9" name="picture 12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203572" y="1268411"/>
            <a:ext cx="2998787" cy="2795588"/>
          </a:xfrm>
          <a:prstGeom prst="rect">
            <a:avLst/>
          </a:prstGeom>
        </p:spPr>
      </p:pic>
      <p:pic>
        <p:nvPicPr>
          <p:cNvPr id="130" name="picture 13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054600" y="2822575"/>
            <a:ext cx="3406774" cy="3559175"/>
          </a:xfrm>
          <a:prstGeom prst="rect">
            <a:avLst/>
          </a:prstGeom>
        </p:spPr>
      </p:pic>
      <p:grpSp>
        <p:nvGrpSpPr>
          <p:cNvPr id="62" name="group 62"/>
          <p:cNvGrpSpPr/>
          <p:nvPr/>
        </p:nvGrpSpPr>
        <p:grpSpPr>
          <a:xfrm rot="21600000">
            <a:off x="900111" y="3284536"/>
            <a:ext cx="2520950" cy="3313112"/>
            <a:chExt cx="2520950" cy="3313112"/>
          </a:xfrm>
        </p:grpSpPr>
        <p:pic>
          <p:nvPicPr>
            <p:cNvPr id="131" name="picture 131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2520950" cy="3313112"/>
            </a:xfrm>
            <a:prstGeom prst="rect">
              <a:avLst/>
            </a:prstGeom>
          </p:spPr>
        </p:pic>
        <p:sp>
          <p:nvSpPr>
            <p:cNvPr id="132" name="textbox 132"/>
            <p:cNvSpPr/>
            <p:nvPr/>
          </p:nvSpPr>
          <p:spPr>
            <a:xfrm>
              <a:off x="1031726" y="216980"/>
              <a:ext cx="419734" cy="2515235"/>
            </a:xfrm>
            <a:prstGeom prst="rect">
              <a:avLst/>
            </a:prstGeom>
          </p:spPr>
          <p:txBody>
            <a:bodyPr vert="eaVert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3572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1000"/>
                </a:lnSpc>
              </a:pPr>
              <a:r>
                <a:rPr sz="2800" spc="-1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国</a:t>
              </a:r>
              <a:r>
                <a:rPr sz="2800" spc="-790"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 </a:t>
              </a:r>
              <a:r>
                <a:rPr sz="2800" spc="-1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家</a:t>
              </a:r>
              <a:r>
                <a:rPr sz="2800" spc="-830"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 </a:t>
              </a:r>
              <a:r>
                <a:rPr sz="2800" spc="-1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药</a:t>
              </a:r>
              <a:r>
                <a:rPr sz="2800" spc="-840"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 </a:t>
              </a:r>
              <a:r>
                <a:rPr sz="2800" spc="-1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品</a:t>
              </a:r>
              <a:r>
                <a:rPr sz="2800" spc="-840"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 </a:t>
              </a:r>
              <a:r>
                <a:rPr sz="2800" spc="-1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食</a:t>
              </a:r>
              <a:r>
                <a:rPr sz="2800" spc="-840"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 </a:t>
              </a:r>
              <a:r>
                <a:rPr sz="2800" spc="-1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品</a:t>
              </a:r>
              <a:endParaRPr lang="SimSun" altLang="SimSun" sz="2800"/>
            </a:p>
          </p:txBody>
        </p:sp>
      </p:grpSp>
      <p:grpSp>
        <p:nvGrpSpPr>
          <p:cNvPr id="64" name="group 64"/>
          <p:cNvGrpSpPr/>
          <p:nvPr/>
        </p:nvGrpSpPr>
        <p:grpSpPr>
          <a:xfrm rot="21600000">
            <a:off x="0" y="404812"/>
            <a:ext cx="9144000" cy="762000"/>
            <a:chExt cx="9144000" cy="762000"/>
          </a:xfrm>
        </p:grpSpPr>
        <p:pic>
          <p:nvPicPr>
            <p:cNvPr id="133" name="picture 133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0" y="0"/>
              <a:ext cx="9144000" cy="762000"/>
            </a:xfrm>
            <a:prstGeom prst="rect">
              <a:avLst/>
            </a:prstGeom>
          </p:spPr>
        </p:pic>
        <p:sp>
          <p:nvSpPr>
            <p:cNvPr id="134" name="textbox 134"/>
            <p:cNvSpPr/>
            <p:nvPr/>
          </p:nvSpPr>
          <p:spPr>
            <a:xfrm>
              <a:off x="-12700" y="-12700"/>
              <a:ext cx="9169400" cy="84264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71000"/>
                </a:lnSpc>
              </a:pPr>
              <a:endParaRPr lang="Arial" altLang="Arial" sz="1000"/>
            </a:p>
            <a:p>
              <a:pPr marL="2332126" algn="l" rtl="0" eaLnBrk="0">
                <a:lnSpc>
                  <a:spcPct val="95000"/>
                </a:lnSpc>
                <a:spcBef>
                  <a:spcPts val="3"/>
                </a:spcBef>
              </a:pPr>
              <a:r>
                <a:rPr sz="3200" spc="-20">
                  <a:ln w="13546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药检工作机构和基</a:t>
              </a:r>
              <a:r>
                <a:rPr sz="3200" spc="-10">
                  <a:ln w="13546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本</a:t>
              </a:r>
              <a:r>
                <a:rPr sz="3200" spc="0">
                  <a:ln w="13546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程序</a:t>
              </a:r>
              <a:endParaRPr lang="SimSun" altLang="SimSun" sz="3200"/>
            </a:p>
          </p:txBody>
        </p:sp>
      </p:grpSp>
      <p:sp>
        <p:nvSpPr>
          <p:cNvPr id="135" name="textbox 135"/>
          <p:cNvSpPr/>
          <p:nvPr/>
        </p:nvSpPr>
        <p:spPr>
          <a:xfrm>
            <a:off x="6193586" y="3928237"/>
            <a:ext cx="2087245" cy="17119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894"/>
              </a:lnSpc>
            </a:pPr>
            <a:endParaRPr lang="Arial" altLang="Arial" sz="100"/>
          </a:p>
          <a:p>
            <a:pPr marL="849070" algn="l" rtl="0" eaLnBrk="0">
              <a:lnSpc>
                <a:spcPct val="95000"/>
              </a:lnSpc>
            </a:pPr>
            <a:r>
              <a:rPr sz="2800" spc="0">
                <a:ln w="11853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33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省</a:t>
            </a:r>
            <a:endParaRPr lang="SimSun" altLang="SimSun" sz="2800"/>
          </a:p>
          <a:p>
            <a:pPr marL="852982" algn="l" rtl="0" eaLnBrk="0">
              <a:lnSpc>
                <a:spcPct val="95000"/>
              </a:lnSpc>
              <a:spcBef>
                <a:spcPts val="168"/>
              </a:spcBef>
            </a:pPr>
            <a:r>
              <a:rPr sz="2800" spc="0">
                <a:ln w="11853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33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市</a:t>
            </a:r>
            <a:endParaRPr lang="SimSun" altLang="SimSun" sz="2800"/>
          </a:p>
          <a:p>
            <a:pPr marL="12700" algn="l" rtl="0" eaLnBrk="0">
              <a:lnSpc>
                <a:spcPct val="95000"/>
              </a:lnSpc>
              <a:spcBef>
                <a:spcPts val="168"/>
              </a:spcBef>
            </a:pPr>
            <a:r>
              <a:rPr sz="2800" spc="-80">
                <a:ln w="11853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33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自治区药品检</a:t>
            </a:r>
            <a:endParaRPr lang="SimSun" altLang="SimSun" sz="2800"/>
          </a:p>
          <a:p>
            <a:pPr marL="664158" algn="l" rtl="0" eaLnBrk="0">
              <a:lnSpc>
                <a:spcPct val="95000"/>
              </a:lnSpc>
              <a:spcBef>
                <a:spcPts val="179"/>
              </a:spcBef>
            </a:pPr>
            <a:r>
              <a:rPr sz="2800" spc="-30">
                <a:ln w="11853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33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验</a:t>
            </a:r>
            <a:r>
              <a:rPr sz="2800" spc="-20">
                <a:ln w="11853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33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所</a:t>
            </a:r>
            <a:endParaRPr lang="SimSun" altLang="SimSun" sz="2800"/>
          </a:p>
        </p:txBody>
      </p:sp>
      <p:sp>
        <p:nvSpPr>
          <p:cNvPr id="136" name="textbox 136"/>
          <p:cNvSpPr/>
          <p:nvPr/>
        </p:nvSpPr>
        <p:spPr>
          <a:xfrm>
            <a:off x="1274177" y="6061836"/>
            <a:ext cx="1788160" cy="430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894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800" spc="-20">
                <a:ln w="11853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33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监督管理局</a:t>
            </a:r>
            <a:endParaRPr lang="SimSun" altLang="SimSun" sz="2800"/>
          </a:p>
        </p:txBody>
      </p:sp>
      <p:sp>
        <p:nvSpPr>
          <p:cNvPr id="137" name="textbox 137"/>
          <p:cNvSpPr/>
          <p:nvPr/>
        </p:nvSpPr>
        <p:spPr>
          <a:xfrm>
            <a:off x="3950373" y="1917636"/>
            <a:ext cx="1430019" cy="4292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0779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800" spc="-30">
                <a:ln w="11853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药检机</a:t>
            </a:r>
            <a:r>
              <a:rPr sz="2800" spc="-20">
                <a:ln w="11853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构</a:t>
            </a:r>
            <a:endParaRPr lang="SimSun" altLang="SimSun" sz="2800"/>
          </a:p>
        </p:txBody>
      </p:sp>
      <p:sp>
        <p:nvSpPr>
          <p:cNvPr id="138" name="textbox 138"/>
          <p:cNvSpPr/>
          <p:nvPr/>
        </p:nvSpPr>
        <p:spPr>
          <a:xfrm>
            <a:off x="6754131" y="6398698"/>
            <a:ext cx="1542414" cy="2717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936"/>
              </a:lnSpc>
            </a:pPr>
            <a:r>
              <a:rPr sz="1400" b="1" spc="0">
                <a:solidFill>
                  <a:srgbClr val="003366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ywfx</a:t>
            </a:r>
            <a:r>
              <a:rPr sz="1400" b="1" spc="-10">
                <a:solidFill>
                  <a:srgbClr val="003366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@</a:t>
            </a:r>
            <a:r>
              <a:rPr sz="1400" b="1" spc="0">
                <a:solidFill>
                  <a:srgbClr val="003366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gdyzy</a:t>
            </a:r>
            <a:r>
              <a:rPr sz="1400" b="1" spc="-10">
                <a:solidFill>
                  <a:srgbClr val="003366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</a:t>
            </a:r>
            <a:r>
              <a:rPr sz="1400" b="1" spc="0">
                <a:solidFill>
                  <a:srgbClr val="003366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edu.cn</a:t>
            </a:r>
            <a:endParaRPr lang="Times New Roman" altLang="Times New Roman" sz="1400"/>
          </a:p>
        </p:txBody>
      </p:sp>
      <p:sp>
        <p:nvSpPr>
          <p:cNvPr id="139" name="textbox 139"/>
          <p:cNvSpPr/>
          <p:nvPr/>
        </p:nvSpPr>
        <p:spPr>
          <a:xfrm>
            <a:off x="4520533" y="6616659"/>
            <a:ext cx="109220" cy="1517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934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000" b="1" spc="0">
                <a:solidFill>
                  <a:srgbClr val="003366">
                    <a:alpha val="100000"/>
                  </a:srgbClr>
                </a:solidFill>
                <a:latin typeface="Verdana"/>
                <a:ea typeface="Verdana"/>
                <a:cs typeface="Verdana"/>
              </a:rPr>
              <a:t>9</a:t>
            </a:r>
            <a:endParaRPr lang="Verdana" altLang="Verdana" sz="10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6" name="group 66"/>
          <p:cNvGrpSpPr/>
          <p:nvPr/>
        </p:nvGrpSpPr>
        <p:grpSpPr>
          <a:xfrm rot="21600000">
            <a:off x="0" y="404812"/>
            <a:ext cx="9144000" cy="762000"/>
            <a:chExt cx="9144000" cy="762000"/>
          </a:xfrm>
        </p:grpSpPr>
        <p:pic>
          <p:nvPicPr>
            <p:cNvPr id="140" name="picture 140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9144000" cy="762000"/>
            </a:xfrm>
            <a:prstGeom prst="rect">
              <a:avLst/>
            </a:prstGeom>
          </p:spPr>
        </p:pic>
        <p:sp>
          <p:nvSpPr>
            <p:cNvPr id="141" name="textbox 141"/>
            <p:cNvSpPr/>
            <p:nvPr/>
          </p:nvSpPr>
          <p:spPr>
            <a:xfrm>
              <a:off x="-12700" y="-12700"/>
              <a:ext cx="9169400" cy="84264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71000"/>
                </a:lnSpc>
              </a:pPr>
              <a:endParaRPr lang="Arial" altLang="Arial" sz="1000"/>
            </a:p>
            <a:p>
              <a:pPr marL="2738526" algn="l" rtl="0" eaLnBrk="0">
                <a:lnSpc>
                  <a:spcPct val="95000"/>
                </a:lnSpc>
                <a:spcBef>
                  <a:spcPts val="3"/>
                </a:spcBef>
              </a:pPr>
              <a:r>
                <a:rPr sz="3200" spc="-20">
                  <a:ln w="13546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药检工作的基本</a:t>
              </a:r>
              <a:r>
                <a:rPr sz="3200" spc="-10">
                  <a:ln w="13546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程</a:t>
              </a:r>
              <a:r>
                <a:rPr sz="3200" spc="0">
                  <a:ln w="13546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序</a:t>
              </a:r>
              <a:endParaRPr lang="SimSun" altLang="SimSun" sz="3200"/>
            </a:p>
          </p:txBody>
        </p:sp>
      </p:grpSp>
      <p:grpSp>
        <p:nvGrpSpPr>
          <p:cNvPr id="68" name="group 68"/>
          <p:cNvGrpSpPr/>
          <p:nvPr/>
        </p:nvGrpSpPr>
        <p:grpSpPr>
          <a:xfrm rot="21600000">
            <a:off x="2051048" y="4437060"/>
            <a:ext cx="1703388" cy="1687512"/>
            <a:chExt cx="1703388" cy="1687512"/>
          </a:xfrm>
        </p:grpSpPr>
        <p:pic>
          <p:nvPicPr>
            <p:cNvPr id="142" name="picture 14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1703388" cy="1687512"/>
            </a:xfrm>
            <a:prstGeom prst="rect">
              <a:avLst/>
            </a:prstGeom>
          </p:spPr>
        </p:pic>
        <p:sp>
          <p:nvSpPr>
            <p:cNvPr id="143" name="textbox 143"/>
            <p:cNvSpPr/>
            <p:nvPr/>
          </p:nvSpPr>
          <p:spPr>
            <a:xfrm>
              <a:off x="-12700" y="-12700"/>
              <a:ext cx="1729104" cy="176276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marL="509777" algn="l" rtl="0" eaLnBrk="0">
                <a:lnSpc>
                  <a:spcPct val="95000"/>
                </a:lnSpc>
                <a:spcBef>
                  <a:spcPts val="7"/>
                </a:spcBef>
              </a:pPr>
              <a:r>
                <a:rPr sz="2800" spc="-3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检查</a:t>
              </a:r>
              <a:endParaRPr lang="SimSun" altLang="SimSun" sz="2800"/>
            </a:p>
          </p:txBody>
        </p:sp>
      </p:grpSp>
      <p:grpSp>
        <p:nvGrpSpPr>
          <p:cNvPr id="70" name="group 70"/>
          <p:cNvGrpSpPr/>
          <p:nvPr/>
        </p:nvGrpSpPr>
        <p:grpSpPr>
          <a:xfrm rot="21600000">
            <a:off x="4514847" y="4441823"/>
            <a:ext cx="1703388" cy="1687511"/>
            <a:chExt cx="1703388" cy="1687511"/>
          </a:xfrm>
        </p:grpSpPr>
        <p:pic>
          <p:nvPicPr>
            <p:cNvPr id="144" name="picture 144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1703388" cy="1687511"/>
            </a:xfrm>
            <a:prstGeom prst="rect">
              <a:avLst/>
            </a:prstGeom>
          </p:spPr>
        </p:pic>
        <p:sp>
          <p:nvSpPr>
            <p:cNvPr id="145" name="textbox 145"/>
            <p:cNvSpPr/>
            <p:nvPr/>
          </p:nvSpPr>
          <p:spPr>
            <a:xfrm>
              <a:off x="-12700" y="-12700"/>
              <a:ext cx="1729104" cy="176276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marL="154178" algn="l" rtl="0" eaLnBrk="0">
                <a:lnSpc>
                  <a:spcPct val="95000"/>
                </a:lnSpc>
                <a:spcBef>
                  <a:spcPts val="6"/>
                </a:spcBef>
              </a:pPr>
              <a:r>
                <a:rPr sz="2800" spc="-3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含量测</a:t>
              </a:r>
              <a:r>
                <a:rPr sz="2800" spc="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定</a:t>
              </a:r>
              <a:endParaRPr lang="SimSun" altLang="SimSun" sz="2800"/>
            </a:p>
          </p:txBody>
        </p:sp>
      </p:grpSp>
      <p:grpSp>
        <p:nvGrpSpPr>
          <p:cNvPr id="72" name="group 72"/>
          <p:cNvGrpSpPr/>
          <p:nvPr/>
        </p:nvGrpSpPr>
        <p:grpSpPr>
          <a:xfrm rot="21600000">
            <a:off x="2714622" y="1597024"/>
            <a:ext cx="1703388" cy="1687511"/>
            <a:chExt cx="1703388" cy="1687511"/>
          </a:xfrm>
        </p:grpSpPr>
        <p:pic>
          <p:nvPicPr>
            <p:cNvPr id="146" name="picture 146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0" y="0"/>
              <a:ext cx="1703388" cy="1687511"/>
            </a:xfrm>
            <a:prstGeom prst="rect">
              <a:avLst/>
            </a:prstGeom>
          </p:spPr>
        </p:pic>
        <p:sp>
          <p:nvSpPr>
            <p:cNvPr id="147" name="textbox 147"/>
            <p:cNvSpPr/>
            <p:nvPr/>
          </p:nvSpPr>
          <p:spPr>
            <a:xfrm>
              <a:off x="-12700" y="-12700"/>
              <a:ext cx="1729104" cy="176276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7000"/>
                </a:lnSpc>
              </a:pPr>
              <a:endParaRPr lang="Arial" altLang="Arial" sz="1000"/>
            </a:p>
            <a:p>
              <a:pPr algn="l" rtl="0" eaLnBrk="0">
                <a:lnSpc>
                  <a:spcPct val="128000"/>
                </a:lnSpc>
              </a:pPr>
              <a:endParaRPr lang="Arial" altLang="Arial" sz="1000"/>
            </a:p>
            <a:p>
              <a:pPr algn="l" rtl="0" eaLnBrk="0">
                <a:lnSpc>
                  <a:spcPct val="128000"/>
                </a:lnSpc>
              </a:pPr>
              <a:endParaRPr lang="Arial" altLang="Arial" sz="1000"/>
            </a:p>
            <a:p>
              <a:pPr algn="l" rtl="0" eaLnBrk="0">
                <a:lnSpc>
                  <a:spcPct val="7496"/>
                </a:lnSpc>
              </a:pPr>
              <a:endParaRPr lang="Arial" altLang="Arial" sz="100"/>
            </a:p>
            <a:p>
              <a:pPr marL="516891" algn="l" rtl="0" eaLnBrk="0">
                <a:lnSpc>
                  <a:spcPct val="83000"/>
                </a:lnSpc>
              </a:pPr>
              <a:r>
                <a:rPr sz="2800" spc="-5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外</a:t>
              </a:r>
              <a:r>
                <a:rPr sz="2800" spc="-4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观</a:t>
              </a:r>
              <a:endParaRPr lang="SimSun" altLang="SimSun" sz="2800"/>
            </a:p>
            <a:p>
              <a:pPr marL="514046" algn="l" rtl="0" eaLnBrk="0">
                <a:lnSpc>
                  <a:spcPts val="3747"/>
                </a:lnSpc>
              </a:pPr>
              <a:r>
                <a:rPr sz="2800" spc="-4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性状</a:t>
              </a:r>
              <a:endParaRPr lang="SimSun" altLang="SimSun" sz="2800"/>
            </a:p>
          </p:txBody>
        </p:sp>
      </p:grpSp>
      <p:grpSp>
        <p:nvGrpSpPr>
          <p:cNvPr id="74" name="group 74"/>
          <p:cNvGrpSpPr/>
          <p:nvPr/>
        </p:nvGrpSpPr>
        <p:grpSpPr>
          <a:xfrm rot="21600000">
            <a:off x="250824" y="1592261"/>
            <a:ext cx="1703388" cy="1687511"/>
            <a:chExt cx="1703388" cy="1687511"/>
          </a:xfrm>
        </p:grpSpPr>
        <p:pic>
          <p:nvPicPr>
            <p:cNvPr id="148" name="picture 148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21600000">
              <a:off x="0" y="0"/>
              <a:ext cx="1703388" cy="1687511"/>
            </a:xfrm>
            <a:prstGeom prst="rect">
              <a:avLst/>
            </a:prstGeom>
          </p:spPr>
        </p:pic>
        <p:sp>
          <p:nvSpPr>
            <p:cNvPr id="149" name="textbox 149"/>
            <p:cNvSpPr/>
            <p:nvPr/>
          </p:nvSpPr>
          <p:spPr>
            <a:xfrm>
              <a:off x="-12700" y="-12700"/>
              <a:ext cx="1729104" cy="176276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marL="525156" algn="l" rtl="0" eaLnBrk="0">
                <a:lnSpc>
                  <a:spcPct val="95000"/>
                </a:lnSpc>
              </a:pPr>
              <a:r>
                <a:rPr sz="2800" spc="-4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取样</a:t>
              </a:r>
              <a:endParaRPr lang="SimSun" altLang="SimSun" sz="2800"/>
            </a:p>
          </p:txBody>
        </p:sp>
      </p:grpSp>
      <p:grpSp>
        <p:nvGrpSpPr>
          <p:cNvPr id="76" name="group 76"/>
          <p:cNvGrpSpPr/>
          <p:nvPr/>
        </p:nvGrpSpPr>
        <p:grpSpPr>
          <a:xfrm rot="21600000">
            <a:off x="6977060" y="4441823"/>
            <a:ext cx="1703388" cy="1687511"/>
            <a:chExt cx="1703388" cy="1687511"/>
          </a:xfrm>
        </p:grpSpPr>
        <p:pic>
          <p:nvPicPr>
            <p:cNvPr id="150" name="picture 150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 rot="21600000">
              <a:off x="0" y="0"/>
              <a:ext cx="1703388" cy="1687511"/>
            </a:xfrm>
            <a:prstGeom prst="rect">
              <a:avLst/>
            </a:prstGeom>
          </p:spPr>
        </p:pic>
        <p:sp>
          <p:nvSpPr>
            <p:cNvPr id="151" name="textbox 151"/>
            <p:cNvSpPr/>
            <p:nvPr/>
          </p:nvSpPr>
          <p:spPr>
            <a:xfrm>
              <a:off x="-12700" y="-12700"/>
              <a:ext cx="1729104" cy="17462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5000"/>
                </a:lnSpc>
              </a:pPr>
              <a:endParaRPr lang="Arial" altLang="Arial" sz="1000"/>
            </a:p>
            <a:p>
              <a:pPr algn="l" rtl="0" eaLnBrk="0">
                <a:lnSpc>
                  <a:spcPct val="115000"/>
                </a:lnSpc>
              </a:pPr>
              <a:endParaRPr lang="Arial" altLang="Arial" sz="1000"/>
            </a:p>
            <a:p>
              <a:pPr algn="l" rtl="0" eaLnBrk="0">
                <a:lnSpc>
                  <a:spcPct val="116000"/>
                </a:lnSpc>
              </a:pPr>
              <a:endParaRPr lang="Arial" altLang="Arial" sz="1000"/>
            </a:p>
            <a:p>
              <a:pPr algn="l" rtl="0" eaLnBrk="0">
                <a:lnSpc>
                  <a:spcPct val="8409"/>
                </a:lnSpc>
              </a:pPr>
              <a:endParaRPr lang="Arial" altLang="Arial" sz="100"/>
            </a:p>
            <a:p>
              <a:pPr marL="247239" indent="127000" algn="l" rtl="0" eaLnBrk="0">
                <a:lnSpc>
                  <a:spcPct val="105000"/>
                </a:lnSpc>
              </a:pPr>
              <a:r>
                <a:rPr sz="2000" spc="-20">
                  <a:ln w="8466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检验结果</a:t>
              </a:r>
              <a:r>
                <a:rPr sz="2000" spc="0"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  </a:t>
              </a:r>
              <a:r>
                <a:rPr sz="2000" spc="-20">
                  <a:ln w="8466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检验报告</a:t>
              </a:r>
              <a:r>
                <a:rPr sz="2000" spc="0">
                  <a:ln w="8466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书</a:t>
              </a:r>
              <a:endParaRPr lang="SimSun" altLang="SimSun" sz="2000"/>
            </a:p>
          </p:txBody>
        </p:sp>
      </p:grpSp>
      <p:grpSp>
        <p:nvGrpSpPr>
          <p:cNvPr id="78" name="group 78"/>
          <p:cNvGrpSpPr/>
          <p:nvPr/>
        </p:nvGrpSpPr>
        <p:grpSpPr>
          <a:xfrm rot="21600000">
            <a:off x="5176834" y="1597024"/>
            <a:ext cx="1703388" cy="1687511"/>
            <a:chExt cx="1703388" cy="1687511"/>
          </a:xfrm>
        </p:grpSpPr>
        <p:pic>
          <p:nvPicPr>
            <p:cNvPr id="152" name="picture 152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21600000">
              <a:off x="0" y="0"/>
              <a:ext cx="1703388" cy="1687511"/>
            </a:xfrm>
            <a:prstGeom prst="rect">
              <a:avLst/>
            </a:prstGeom>
          </p:spPr>
        </p:pic>
        <p:sp>
          <p:nvSpPr>
            <p:cNvPr id="153" name="textbox 153"/>
            <p:cNvSpPr/>
            <p:nvPr/>
          </p:nvSpPr>
          <p:spPr>
            <a:xfrm>
              <a:off x="-12700" y="-12700"/>
              <a:ext cx="1729104" cy="176402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marL="522761" algn="l" rtl="0" eaLnBrk="0">
                <a:lnSpc>
                  <a:spcPct val="95000"/>
                </a:lnSpc>
                <a:spcBef>
                  <a:spcPts val="4"/>
                </a:spcBef>
              </a:pPr>
              <a:r>
                <a:rPr sz="2800" spc="-40">
                  <a:ln w="11853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鉴别</a:t>
              </a:r>
              <a:endParaRPr lang="SimSun" altLang="SimSun" sz="2800"/>
            </a:p>
          </p:txBody>
        </p:sp>
      </p:grpSp>
      <p:grpSp>
        <p:nvGrpSpPr>
          <p:cNvPr id="80" name="group 80"/>
          <p:cNvGrpSpPr/>
          <p:nvPr/>
        </p:nvGrpSpPr>
        <p:grpSpPr>
          <a:xfrm rot="21600000">
            <a:off x="3950823" y="3371030"/>
            <a:ext cx="1097889" cy="1033514"/>
            <a:chExt cx="1097889" cy="1033514"/>
          </a:xfrm>
        </p:grpSpPr>
        <p:sp>
          <p:nvSpPr>
            <p:cNvPr id="154" name="path"/>
            <p:cNvSpPr/>
            <p:nvPr/>
          </p:nvSpPr>
          <p:spPr>
            <a:xfrm>
              <a:off x="6709" y="6709"/>
              <a:ext cx="1084470" cy="1020095"/>
            </a:xfrm>
            <a:custGeom>
              <a:rect l="0" t="0" r="0" b="0"/>
              <a:pathLst>
                <a:path w="1707" h="1606">
                  <a:moveTo>
                    <a:pt x="1584" y="439"/>
                  </a:moveTo>
                  <a:lnTo>
                    <a:pt x="672" y="1204"/>
                  </a:lnTo>
                  <a:lnTo>
                    <a:pt x="795" y="1351"/>
                  </a:lnTo>
                  <a:lnTo>
                    <a:pt x="245" y="1313"/>
                  </a:lnTo>
                  <a:lnTo>
                    <a:pt x="304" y="765"/>
                  </a:lnTo>
                  <a:lnTo>
                    <a:pt x="426" y="911"/>
                  </a:lnTo>
                  <a:lnTo>
                    <a:pt x="1339" y="146"/>
                  </a:lnTo>
                  <a:lnTo>
                    <a:pt x="1584" y="439"/>
                  </a:lnTo>
                  <a:close/>
                </a:path>
              </a:pathLst>
            </a:custGeom>
            <a:solidFill>
              <a:srgbClr val="DDDDD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0" y="0"/>
              <a:ext cx="1097889" cy="1033514"/>
            </a:xfrm>
            <a:custGeom>
              <a:rect l="0" t="0" r="0" b="0"/>
              <a:pathLst>
                <a:path w="1728" h="1627">
                  <a:moveTo>
                    <a:pt x="1595" y="450"/>
                  </a:moveTo>
                  <a:lnTo>
                    <a:pt x="683" y="1215"/>
                  </a:lnTo>
                  <a:lnTo>
                    <a:pt x="806" y="1361"/>
                  </a:lnTo>
                  <a:lnTo>
                    <a:pt x="256" y="1324"/>
                  </a:lnTo>
                  <a:lnTo>
                    <a:pt x="314" y="775"/>
                  </a:lnTo>
                  <a:lnTo>
                    <a:pt x="437" y="922"/>
                  </a:lnTo>
                  <a:lnTo>
                    <a:pt x="1349" y="157"/>
                  </a:lnTo>
                  <a:lnTo>
                    <a:pt x="1595" y="450"/>
                  </a:lnTo>
                  <a:close/>
                </a:path>
              </a:pathLst>
            </a:custGeom>
            <a:noFill/>
            <a:ln w="9525" cap="flat">
              <a:solidFill>
                <a:srgbClr val="003366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56" name="textbox 156"/>
          <p:cNvSpPr/>
          <p:nvPr/>
        </p:nvSpPr>
        <p:spPr>
          <a:xfrm>
            <a:off x="6754131" y="6398698"/>
            <a:ext cx="1542414" cy="2717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936"/>
              </a:lnSpc>
            </a:pPr>
            <a:r>
              <a:rPr sz="1400" b="1" spc="0">
                <a:solidFill>
                  <a:srgbClr val="003366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ywfx</a:t>
            </a:r>
            <a:r>
              <a:rPr sz="1400" b="1" spc="-10">
                <a:solidFill>
                  <a:srgbClr val="003366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@</a:t>
            </a:r>
            <a:r>
              <a:rPr sz="1400" b="1" spc="0">
                <a:solidFill>
                  <a:srgbClr val="003366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gdyzy</a:t>
            </a:r>
            <a:r>
              <a:rPr sz="1400" b="1" spc="-10">
                <a:solidFill>
                  <a:srgbClr val="003366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</a:t>
            </a:r>
            <a:r>
              <a:rPr sz="1400" b="1" spc="0">
                <a:solidFill>
                  <a:srgbClr val="003366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edu.cn</a:t>
            </a:r>
            <a:endParaRPr lang="Times New Roman" altLang="Times New Roman" sz="1400"/>
          </a:p>
        </p:txBody>
      </p:sp>
      <p:grpSp>
        <p:nvGrpSpPr>
          <p:cNvPr id="82" name="group 82"/>
          <p:cNvGrpSpPr/>
          <p:nvPr/>
        </p:nvGrpSpPr>
        <p:grpSpPr>
          <a:xfrm rot="21600000">
            <a:off x="1974849" y="2202200"/>
            <a:ext cx="729312" cy="491449"/>
            <a:chExt cx="729312" cy="491449"/>
          </a:xfrm>
        </p:grpSpPr>
        <p:sp>
          <p:nvSpPr>
            <p:cNvPr id="157" name="path"/>
            <p:cNvSpPr/>
            <p:nvPr/>
          </p:nvSpPr>
          <p:spPr>
            <a:xfrm>
              <a:off x="4762" y="2837"/>
              <a:ext cx="720725" cy="485775"/>
            </a:xfrm>
            <a:custGeom>
              <a:rect l="0" t="0" r="0" b="0"/>
              <a:pathLst>
                <a:path w="1135" h="765">
                  <a:moveTo>
                    <a:pt x="0" y="191"/>
                  </a:moveTo>
                  <a:lnTo>
                    <a:pt x="851" y="191"/>
                  </a:lnTo>
                  <a:lnTo>
                    <a:pt x="851" y="0"/>
                  </a:lnTo>
                  <a:lnTo>
                    <a:pt x="1135" y="382"/>
                  </a:lnTo>
                  <a:lnTo>
                    <a:pt x="851" y="765"/>
                  </a:lnTo>
                  <a:lnTo>
                    <a:pt x="851" y="573"/>
                  </a:lnTo>
                  <a:lnTo>
                    <a:pt x="0" y="573"/>
                  </a:lnTo>
                  <a:lnTo>
                    <a:pt x="0" y="191"/>
                  </a:lnTo>
                  <a:close/>
                </a:path>
              </a:pathLst>
            </a:custGeom>
            <a:solidFill>
              <a:srgbClr val="DDDDD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0" y="0"/>
              <a:ext cx="729312" cy="491449"/>
            </a:xfrm>
            <a:custGeom>
              <a:rect l="0" t="0" r="0" b="0"/>
              <a:pathLst>
                <a:path w="1148" h="773">
                  <a:moveTo>
                    <a:pt x="7" y="195"/>
                  </a:moveTo>
                  <a:lnTo>
                    <a:pt x="858" y="195"/>
                  </a:lnTo>
                  <a:lnTo>
                    <a:pt x="858" y="4"/>
                  </a:lnTo>
                  <a:lnTo>
                    <a:pt x="1142" y="386"/>
                  </a:lnTo>
                  <a:lnTo>
                    <a:pt x="858" y="769"/>
                  </a:lnTo>
                  <a:lnTo>
                    <a:pt x="858" y="578"/>
                  </a:lnTo>
                  <a:lnTo>
                    <a:pt x="7" y="578"/>
                  </a:lnTo>
                  <a:lnTo>
                    <a:pt x="7" y="195"/>
                  </a:lnTo>
                  <a:close/>
                </a:path>
              </a:pathLst>
            </a:custGeom>
            <a:noFill/>
            <a:ln w="9525" cap="flat">
              <a:solidFill>
                <a:srgbClr val="003366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84" name="group 84"/>
          <p:cNvGrpSpPr/>
          <p:nvPr/>
        </p:nvGrpSpPr>
        <p:grpSpPr>
          <a:xfrm rot="21600000">
            <a:off x="4422775" y="2202200"/>
            <a:ext cx="729312" cy="491449"/>
            <a:chExt cx="729312" cy="491449"/>
          </a:xfrm>
        </p:grpSpPr>
        <p:sp>
          <p:nvSpPr>
            <p:cNvPr id="159" name="path"/>
            <p:cNvSpPr/>
            <p:nvPr/>
          </p:nvSpPr>
          <p:spPr>
            <a:xfrm>
              <a:off x="4762" y="2837"/>
              <a:ext cx="720725" cy="485775"/>
            </a:xfrm>
            <a:custGeom>
              <a:rect l="0" t="0" r="0" b="0"/>
              <a:pathLst>
                <a:path w="1135" h="765">
                  <a:moveTo>
                    <a:pt x="0" y="191"/>
                  </a:moveTo>
                  <a:lnTo>
                    <a:pt x="851" y="191"/>
                  </a:lnTo>
                  <a:lnTo>
                    <a:pt x="851" y="0"/>
                  </a:lnTo>
                  <a:lnTo>
                    <a:pt x="1135" y="382"/>
                  </a:lnTo>
                  <a:lnTo>
                    <a:pt x="851" y="765"/>
                  </a:lnTo>
                  <a:lnTo>
                    <a:pt x="851" y="573"/>
                  </a:lnTo>
                  <a:lnTo>
                    <a:pt x="0" y="573"/>
                  </a:lnTo>
                  <a:lnTo>
                    <a:pt x="0" y="191"/>
                  </a:lnTo>
                  <a:close/>
                </a:path>
              </a:pathLst>
            </a:custGeom>
            <a:solidFill>
              <a:srgbClr val="DDDDD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0" y="0"/>
              <a:ext cx="729312" cy="491449"/>
            </a:xfrm>
            <a:custGeom>
              <a:rect l="0" t="0" r="0" b="0"/>
              <a:pathLst>
                <a:path w="1148" h="773">
                  <a:moveTo>
                    <a:pt x="7" y="195"/>
                  </a:moveTo>
                  <a:lnTo>
                    <a:pt x="858" y="195"/>
                  </a:lnTo>
                  <a:lnTo>
                    <a:pt x="858" y="4"/>
                  </a:lnTo>
                  <a:lnTo>
                    <a:pt x="1142" y="386"/>
                  </a:lnTo>
                  <a:lnTo>
                    <a:pt x="858" y="769"/>
                  </a:lnTo>
                  <a:lnTo>
                    <a:pt x="858" y="578"/>
                  </a:lnTo>
                  <a:lnTo>
                    <a:pt x="7" y="578"/>
                  </a:lnTo>
                  <a:lnTo>
                    <a:pt x="7" y="195"/>
                  </a:lnTo>
                  <a:close/>
                </a:path>
              </a:pathLst>
            </a:custGeom>
            <a:noFill/>
            <a:ln w="9525" cap="flat">
              <a:solidFill>
                <a:srgbClr val="003366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86" name="group 86"/>
          <p:cNvGrpSpPr/>
          <p:nvPr/>
        </p:nvGrpSpPr>
        <p:grpSpPr>
          <a:xfrm rot="21600000">
            <a:off x="3775075" y="5010487"/>
            <a:ext cx="729312" cy="491449"/>
            <a:chExt cx="729312" cy="491449"/>
          </a:xfrm>
        </p:grpSpPr>
        <p:sp>
          <p:nvSpPr>
            <p:cNvPr id="161" name="path"/>
            <p:cNvSpPr/>
            <p:nvPr/>
          </p:nvSpPr>
          <p:spPr>
            <a:xfrm>
              <a:off x="4762" y="2837"/>
              <a:ext cx="720725" cy="485775"/>
            </a:xfrm>
            <a:custGeom>
              <a:rect l="0" t="0" r="0" b="0"/>
              <a:pathLst>
                <a:path w="1135" h="765">
                  <a:moveTo>
                    <a:pt x="0" y="191"/>
                  </a:moveTo>
                  <a:lnTo>
                    <a:pt x="851" y="191"/>
                  </a:lnTo>
                  <a:lnTo>
                    <a:pt x="851" y="0"/>
                  </a:lnTo>
                  <a:lnTo>
                    <a:pt x="1135" y="382"/>
                  </a:lnTo>
                  <a:lnTo>
                    <a:pt x="851" y="765"/>
                  </a:lnTo>
                  <a:lnTo>
                    <a:pt x="851" y="573"/>
                  </a:lnTo>
                  <a:lnTo>
                    <a:pt x="0" y="573"/>
                  </a:lnTo>
                  <a:lnTo>
                    <a:pt x="0" y="191"/>
                  </a:lnTo>
                  <a:close/>
                </a:path>
              </a:pathLst>
            </a:custGeom>
            <a:solidFill>
              <a:srgbClr val="DDDDD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0" y="0"/>
              <a:ext cx="729312" cy="491449"/>
            </a:xfrm>
            <a:custGeom>
              <a:rect l="0" t="0" r="0" b="0"/>
              <a:pathLst>
                <a:path w="1148" h="773">
                  <a:moveTo>
                    <a:pt x="7" y="195"/>
                  </a:moveTo>
                  <a:lnTo>
                    <a:pt x="858" y="195"/>
                  </a:lnTo>
                  <a:lnTo>
                    <a:pt x="858" y="4"/>
                  </a:lnTo>
                  <a:lnTo>
                    <a:pt x="1142" y="386"/>
                  </a:lnTo>
                  <a:lnTo>
                    <a:pt x="858" y="769"/>
                  </a:lnTo>
                  <a:lnTo>
                    <a:pt x="858" y="578"/>
                  </a:lnTo>
                  <a:lnTo>
                    <a:pt x="7" y="578"/>
                  </a:lnTo>
                  <a:lnTo>
                    <a:pt x="7" y="195"/>
                  </a:lnTo>
                  <a:close/>
                </a:path>
              </a:pathLst>
            </a:custGeom>
            <a:noFill/>
            <a:ln w="9525" cap="flat">
              <a:solidFill>
                <a:srgbClr val="003366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88" name="group 88"/>
          <p:cNvGrpSpPr/>
          <p:nvPr/>
        </p:nvGrpSpPr>
        <p:grpSpPr>
          <a:xfrm rot="21600000">
            <a:off x="6248400" y="5081924"/>
            <a:ext cx="729312" cy="491449"/>
            <a:chExt cx="729312" cy="491449"/>
          </a:xfrm>
        </p:grpSpPr>
        <p:sp>
          <p:nvSpPr>
            <p:cNvPr id="163" name="path"/>
            <p:cNvSpPr/>
            <p:nvPr/>
          </p:nvSpPr>
          <p:spPr>
            <a:xfrm>
              <a:off x="4762" y="2837"/>
              <a:ext cx="720725" cy="485775"/>
            </a:xfrm>
            <a:custGeom>
              <a:rect l="0" t="0" r="0" b="0"/>
              <a:pathLst>
                <a:path w="1135" h="765">
                  <a:moveTo>
                    <a:pt x="0" y="191"/>
                  </a:moveTo>
                  <a:lnTo>
                    <a:pt x="851" y="191"/>
                  </a:lnTo>
                  <a:lnTo>
                    <a:pt x="851" y="0"/>
                  </a:lnTo>
                  <a:lnTo>
                    <a:pt x="1135" y="382"/>
                  </a:lnTo>
                  <a:lnTo>
                    <a:pt x="851" y="765"/>
                  </a:lnTo>
                  <a:lnTo>
                    <a:pt x="851" y="573"/>
                  </a:lnTo>
                  <a:lnTo>
                    <a:pt x="0" y="573"/>
                  </a:lnTo>
                  <a:lnTo>
                    <a:pt x="0" y="191"/>
                  </a:lnTo>
                  <a:close/>
                </a:path>
              </a:pathLst>
            </a:custGeom>
            <a:solidFill>
              <a:srgbClr val="DDDDD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0" y="0"/>
              <a:ext cx="729312" cy="491449"/>
            </a:xfrm>
            <a:custGeom>
              <a:rect l="0" t="0" r="0" b="0"/>
              <a:pathLst>
                <a:path w="1148" h="773">
                  <a:moveTo>
                    <a:pt x="7" y="195"/>
                  </a:moveTo>
                  <a:lnTo>
                    <a:pt x="858" y="195"/>
                  </a:lnTo>
                  <a:lnTo>
                    <a:pt x="858" y="4"/>
                  </a:lnTo>
                  <a:lnTo>
                    <a:pt x="1142" y="386"/>
                  </a:lnTo>
                  <a:lnTo>
                    <a:pt x="858" y="769"/>
                  </a:lnTo>
                  <a:lnTo>
                    <a:pt x="858" y="578"/>
                  </a:lnTo>
                  <a:lnTo>
                    <a:pt x="7" y="578"/>
                  </a:lnTo>
                  <a:lnTo>
                    <a:pt x="7" y="195"/>
                  </a:lnTo>
                  <a:close/>
                </a:path>
              </a:pathLst>
            </a:custGeom>
            <a:noFill/>
            <a:ln w="9525" cap="flat">
              <a:solidFill>
                <a:srgbClr val="003366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65" name="textbox 165"/>
          <p:cNvSpPr/>
          <p:nvPr/>
        </p:nvSpPr>
        <p:spPr>
          <a:xfrm>
            <a:off x="4485322" y="6616659"/>
            <a:ext cx="189864" cy="1517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953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000" b="1" spc="-40">
                <a:solidFill>
                  <a:srgbClr val="003366">
                    <a:alpha val="100000"/>
                  </a:srgbClr>
                </a:solidFill>
                <a:latin typeface="Verdana"/>
                <a:ea typeface="Verdana"/>
                <a:cs typeface="Verdana"/>
              </a:rPr>
              <a:t>1</a:t>
            </a:r>
            <a:r>
              <a:rPr sz="1000" b="1" spc="-30">
                <a:solidFill>
                  <a:srgbClr val="003366">
                    <a:alpha val="100000"/>
                  </a:srgbClr>
                </a:solidFill>
                <a:latin typeface="Verdana"/>
                <a:ea typeface="Verdana"/>
                <a:cs typeface="Verdana"/>
              </a:rPr>
              <a:t>0</a:t>
            </a:r>
            <a:endParaRPr lang="Verdana" altLang="Verdana" sz="10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6" name="picture 16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01700" y="1193800"/>
            <a:ext cx="7127875" cy="5068887"/>
          </a:xfrm>
          <a:prstGeom prst="rect">
            <a:avLst/>
          </a:prstGeom>
        </p:spPr>
      </p:pic>
      <p:grpSp>
        <p:nvGrpSpPr>
          <p:cNvPr id="90" name="group 90"/>
          <p:cNvGrpSpPr/>
          <p:nvPr/>
        </p:nvGrpSpPr>
        <p:grpSpPr>
          <a:xfrm rot="21600000">
            <a:off x="0" y="404812"/>
            <a:ext cx="9144000" cy="762000"/>
            <a:chExt cx="9144000" cy="762000"/>
          </a:xfrm>
        </p:grpSpPr>
        <p:pic>
          <p:nvPicPr>
            <p:cNvPr id="167" name="picture 167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9144000" cy="762000"/>
            </a:xfrm>
            <a:prstGeom prst="rect">
              <a:avLst/>
            </a:prstGeom>
          </p:spPr>
        </p:pic>
        <p:sp>
          <p:nvSpPr>
            <p:cNvPr id="168" name="textbox 168"/>
            <p:cNvSpPr/>
            <p:nvPr/>
          </p:nvSpPr>
          <p:spPr>
            <a:xfrm>
              <a:off x="-12700" y="-12700"/>
              <a:ext cx="9169400" cy="84391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72000"/>
                </a:lnSpc>
              </a:pPr>
              <a:endParaRPr lang="Arial" altLang="Arial" sz="1000"/>
            </a:p>
            <a:p>
              <a:pPr marL="2179726" algn="l" rtl="0" eaLnBrk="0">
                <a:lnSpc>
                  <a:spcPct val="95000"/>
                </a:lnSpc>
                <a:spcBef>
                  <a:spcPts val="3"/>
                </a:spcBef>
              </a:pPr>
              <a:r>
                <a:rPr sz="3200" spc="-20">
                  <a:ln w="13546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药品生产企业药品</a:t>
              </a:r>
              <a:r>
                <a:rPr sz="3200" spc="-10">
                  <a:ln w="13546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检</a:t>
              </a:r>
              <a:r>
                <a:rPr sz="3200" spc="0">
                  <a:ln w="13546" cap="flat" cmpd="sng">
                    <a:solidFill>
                      <a:srgbClr val="000000">
                        <a:alpha val="100000"/>
                      </a:srgbClr>
                    </a:solidFill>
                    <a:miter lim="10"/>
                  </a:ln>
                  <a:solidFill>
                    <a:srgbClr val="003366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验工作程序</a:t>
              </a:r>
              <a:endParaRPr lang="SimSun" altLang="SimSun" sz="3200"/>
            </a:p>
          </p:txBody>
        </p:sp>
      </p:grpSp>
      <p:sp>
        <p:nvSpPr>
          <p:cNvPr id="169" name="textbox 169"/>
          <p:cNvSpPr/>
          <p:nvPr/>
        </p:nvSpPr>
        <p:spPr>
          <a:xfrm>
            <a:off x="6754131" y="6398698"/>
            <a:ext cx="1542414" cy="2717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936"/>
              </a:lnSpc>
            </a:pPr>
            <a:r>
              <a:rPr sz="1400" b="1" spc="0">
                <a:solidFill>
                  <a:srgbClr val="003366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ywfx</a:t>
            </a:r>
            <a:r>
              <a:rPr sz="1400" b="1" spc="-10">
                <a:solidFill>
                  <a:srgbClr val="003366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@</a:t>
            </a:r>
            <a:r>
              <a:rPr sz="1400" b="1" spc="0">
                <a:solidFill>
                  <a:srgbClr val="003366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gdyzy</a:t>
            </a:r>
            <a:r>
              <a:rPr sz="1400" b="1" spc="-10">
                <a:solidFill>
                  <a:srgbClr val="003366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</a:t>
            </a:r>
            <a:r>
              <a:rPr sz="1400" b="1" spc="0">
                <a:solidFill>
                  <a:srgbClr val="003366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edu.cn</a:t>
            </a:r>
            <a:endParaRPr lang="Times New Roman" altLang="Times New Roman" sz="1400"/>
          </a:p>
        </p:txBody>
      </p:sp>
      <p:sp>
        <p:nvSpPr>
          <p:cNvPr id="170" name="textbox 170"/>
          <p:cNvSpPr/>
          <p:nvPr/>
        </p:nvSpPr>
        <p:spPr>
          <a:xfrm>
            <a:off x="4485322" y="6618310"/>
            <a:ext cx="189864" cy="1498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66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1000" b="1" spc="-40">
                <a:solidFill>
                  <a:srgbClr val="003366">
                    <a:alpha val="100000"/>
                  </a:srgbClr>
                </a:solidFill>
                <a:latin typeface="Verdana"/>
                <a:ea typeface="Verdana"/>
                <a:cs typeface="Verdana"/>
              </a:rPr>
              <a:t>1</a:t>
            </a:r>
            <a:r>
              <a:rPr sz="1000" b="1" spc="-30">
                <a:solidFill>
                  <a:srgbClr val="003366">
                    <a:alpha val="100000"/>
                  </a:srgbClr>
                </a:solidFill>
                <a:latin typeface="Verdana"/>
                <a:ea typeface="Verdana"/>
                <a:cs typeface="Verdana"/>
              </a:rPr>
              <a:t>1</a:t>
            </a:r>
            <a:endParaRPr lang="Verdana" altLang="Verdana" sz="10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https://d.book118.com/128025120006006023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SimSun</vt:lpstr>
      <vt:lpstr>Times New Roman</vt:lpstr>
      <vt:lpstr>Verdana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2024-08-29T09:55:18.004</cp:lastPrinted>
  <dcterms:created xsi:type="dcterms:W3CDTF">2024-08-29T01:55:18Z</dcterms:created>
  <dcterms:modified xsi:type="dcterms:W3CDTF">2024-08-29T01:55:19Z</dcterms:modified>
</cp:coreProperties>
</file>