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F5A0BC-119E-402F-86E9-F8B6879250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713525-720B-4AB6-A548-43CA7D55CC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17ECEF-9039-41AD-858F-7342661287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B2AC380-CF97-46A1-9B1D-7C20766527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B7BC24F-EC3C-4B51-8B3A-BBCA73017A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B5AE243-2A86-454D-B027-DFCD15B2FB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BC0C6E1-1826-4E47-94F1-984AD6578C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A497D35-4F2E-4D59-8129-344C0638CA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5AC7494-14BC-4B73-A485-34D92E4F6E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DD7620-0E1F-4B5C-9F41-0065575A50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AA8C0C2-2A2B-4578-8A36-782D51A7FB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28026075075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0" y="137012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1648232"/>
            <a:ext cx="590550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9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全方位营销的概念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02337" y="3858344"/>
            <a:ext cx="2233724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203717" y="3858344"/>
            <a:ext cx="2016318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2024-01-14</a:t>
            </a:r>
          </a:p>
        </p:txBody>
      </p:sp>
      <p:sp>
        <p:nvSpPr>
          <p:cNvPr id="7" name="TextBox 7"/>
          <p:cNvSpPr txBox="1"/>
          <p:nvPr/>
        </p:nvSpPr>
        <p:spPr>
          <a:xfrm rot="-5400000">
            <a:off x="9748407" y="2912789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Microsoft Yahei"/>
                <a:ea typeface="Microsoft Yahei"/>
                <a:cs typeface="Microsoft Yahei"/>
              </a:rPr>
              <a:t>RESUME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853792" y="542407"/>
            <a:ext cx="1369877" cy="3105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CATALOG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DATE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300171" y="542407"/>
            <a:ext cx="1432732" cy="3105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ANALYSIS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32903" y="542407"/>
            <a:ext cx="1333656" cy="3105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29669" y="2444055"/>
            <a:ext cx="1562100" cy="10572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66804" y="3424039"/>
            <a:ext cx="1687830" cy="396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25237" y="764861"/>
            <a:ext cx="5384590" cy="522176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全方位营销的概念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全方位营销的策略与实践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全方位营销的成功案例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3630" y="123953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53792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CATALOG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DATE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30017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ANALYSIS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732903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  <p:sp>
        <p:nvSpPr>
          <p:cNvPr id="9" name="TextBox 9"/>
          <p:cNvSpPr txBox="1"/>
          <p:nvPr/>
        </p:nvSpPr>
        <p:spPr>
          <a:xfrm rot="-5400000">
            <a:off x="-1187519" y="3018898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Microsoft Yahei"/>
                <a:ea typeface="Microsoft Yahei"/>
                <a:cs typeface="Microsoft Yahei"/>
              </a:rPr>
              <a:t>RESUME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856967" y="2174031"/>
            <a:ext cx="2113154" cy="14097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6600" b="1">
                <a:solidFill>
                  <a:schemeClr val="accent1"/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881876" y="3345987"/>
            <a:ext cx="5520853" cy="193931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背景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随着市场竞争的加剧和消费者需求的多样化，传统营销方式逐渐难以满足企业的需求。为了更好地吸引和满足消费者，全方位营销的概念逐渐受到重视。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本文旨在探讨全方位营销的概念、特点、实施方式及其对企业和消费者的意义。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93" r="21893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背景与目的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3654" r="13654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营销的定义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营销是指通过创造、传播、传递和交换产品与服务，以满足消费者需求和愿望的过程。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营销的重要性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在现代商业环境中，营销是企业成功的重要因素之一。通过有效的营销策略，企业可以更好地了解消费者需求，提高品牌知名度和竞争力，增加市场份额和销售额。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营销的定义与重要性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3630" y="123953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53792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CATALOG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DATE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30017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ANALYSIS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732903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  <p:sp>
        <p:nvSpPr>
          <p:cNvPr id="9" name="TextBox 9"/>
          <p:cNvSpPr txBox="1"/>
          <p:nvPr/>
        </p:nvSpPr>
        <p:spPr>
          <a:xfrm rot="-5400000">
            <a:off x="-1187519" y="3018898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Microsoft Yahei"/>
                <a:ea typeface="Microsoft Yahei"/>
                <a:cs typeface="Microsoft Yahei"/>
              </a:rPr>
              <a:t>RESUME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856967" y="2174031"/>
            <a:ext cx="2113154" cy="14097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6600" b="1">
                <a:solidFill>
                  <a:schemeClr val="accent1"/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881876" y="3345987"/>
            <a:ext cx="5520853" cy="193931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全方位营销的概念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54963" y="2432974"/>
            <a:ext cx="2222323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定义：全方位营销是指企业通过整合内外部资源，以客户为中心，以市场为导向，以数据为基础，实现市场、销售、服务和品牌等各个方面的全面协同，从而更好地满足客户需求并提升企业竞争力。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750373" y="2432974"/>
            <a:ext cx="2222323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客户中心：全方位营销以客户为中心，关注客户需求和体验，致力于提供个性化的解决方案。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083168" y="2432974"/>
            <a:ext cx="2222323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市场导向：全方位营销以市场为导向，紧跟市场变化，灵活调整营销策略和产品服务。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321376" y="2432974"/>
            <a:ext cx="2222323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数据驱动：全方位营销以数据为基础，通过数据分析挖掘客户需求和市场趋势，为决策提供科学依据。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595840" y="2432974"/>
            <a:ext cx="2222323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全面协同：全方位营销要求企业内外部资源的全面协同，包括市场、销售、服务、品牌等各个方面。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578634" y="1691037"/>
            <a:ext cx="1885696" cy="639403"/>
          </a:xfrm>
          <a:prstGeom prst="homePlat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831040" y="1645074"/>
            <a:ext cx="1112660" cy="731329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AutoShape 9"/>
          <p:cNvSpPr/>
          <p:nvPr/>
        </p:nvSpPr>
        <p:spPr>
          <a:xfrm>
            <a:off x="2918687" y="1691037"/>
            <a:ext cx="1885696" cy="639403"/>
          </a:xfrm>
          <a:prstGeom prst="homePlat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3171093" y="1645074"/>
            <a:ext cx="1112660" cy="731329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1" name="AutoShape 11"/>
          <p:cNvSpPr/>
          <p:nvPr/>
        </p:nvSpPr>
        <p:spPr>
          <a:xfrm>
            <a:off x="5251482" y="1691037"/>
            <a:ext cx="1885696" cy="639403"/>
          </a:xfrm>
          <a:prstGeom prst="homePlat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5503888" y="1645074"/>
            <a:ext cx="1112660" cy="731329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489690" y="1691037"/>
            <a:ext cx="1885696" cy="639403"/>
          </a:xfrm>
          <a:prstGeom prst="homePlat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7742096" y="1645074"/>
            <a:ext cx="1112660" cy="731329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5" name="AutoShape 15"/>
          <p:cNvSpPr/>
          <p:nvPr/>
        </p:nvSpPr>
        <p:spPr>
          <a:xfrm>
            <a:off x="9764154" y="1691037"/>
            <a:ext cx="1885696" cy="639403"/>
          </a:xfrm>
          <a:prstGeom prst="homePlat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10016560" y="1645074"/>
            <a:ext cx="1112660" cy="731329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定义与特点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传统营销以产品为中心，注重产品功能和特点的宣传和推广，主要依靠广告和促销手段来吸引客户。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传统营销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全方位营销则更注重客户需求和市场变化，强调企业内外部资源的整合和协同，通过提供个性化的解决方案来满足客户需求，并建立长期稳定的客户关系。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全方位营销</a:t>
            </a:r>
          </a:p>
        </p:txBody>
      </p:sp>
      <p:sp>
        <p:nvSpPr>
          <p:cNvPr id="7" name="AutoShape 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与传统营销的差异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215756" y="1789944"/>
            <a:ext cx="178886" cy="1425253"/>
          </a:xfrm>
          <a:custGeom>
            <a:rect l="l" t="t" r="r" b="b"/>
            <a:pathLst>
              <a:path w="669" h="5308">
                <a:moveTo>
                  <a:pt x="669" y="182"/>
                </a:moveTo>
                <a:cubicBezTo>
                  <a:pt x="415" y="431"/>
                  <a:pt x="256" y="778"/>
                  <a:pt x="256" y="1160"/>
                </a:cubicBezTo>
                <a:lnTo>
                  <a:pt x="256" y="5308"/>
                </a:lnTo>
                <a:lnTo>
                  <a:pt x="0" y="5308"/>
                </a:lnTo>
                <a:lnTo>
                  <a:pt x="0" y="1148"/>
                </a:lnTo>
                <a:cubicBezTo>
                  <a:pt x="0" y="699"/>
                  <a:pt x="187" y="292"/>
                  <a:pt x="486" y="0"/>
                </a:cubicBezTo>
                <a:lnTo>
                  <a:pt x="669" y="18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46029" y="1566343"/>
            <a:ext cx="1913301" cy="272217"/>
          </a:xfrm>
          <a:custGeom>
            <a:rect l="l" t="t" r="r" b="b"/>
            <a:pathLst>
              <a:path w="7145" h="1015">
                <a:moveTo>
                  <a:pt x="6397" y="375"/>
                </a:moveTo>
                <a:lnTo>
                  <a:pt x="6279" y="0"/>
                </a:lnTo>
                <a:lnTo>
                  <a:pt x="7145" y="499"/>
                </a:lnTo>
                <a:lnTo>
                  <a:pt x="6279" y="997"/>
                </a:lnTo>
                <a:lnTo>
                  <a:pt x="6397" y="623"/>
                </a:lnTo>
                <a:lnTo>
                  <a:pt x="1140" y="623"/>
                </a:lnTo>
                <a:cubicBezTo>
                  <a:pt x="769" y="623"/>
                  <a:pt x="430" y="773"/>
                  <a:pt x="183" y="1015"/>
                </a:cubicBezTo>
                <a:lnTo>
                  <a:pt x="0" y="833"/>
                </a:lnTo>
                <a:cubicBezTo>
                  <a:pt x="290" y="550"/>
                  <a:pt x="686" y="375"/>
                  <a:pt x="1120" y="375"/>
                </a:cubicBezTo>
                <a:lnTo>
                  <a:pt x="6397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2215756" y="4372893"/>
            <a:ext cx="178886" cy="1425253"/>
          </a:xfrm>
          <a:custGeom>
            <a:rect l="l" t="t" r="r" b="b"/>
            <a:pathLst>
              <a:path w="669" h="5309">
                <a:moveTo>
                  <a:pt x="256" y="0"/>
                </a:moveTo>
                <a:lnTo>
                  <a:pt x="256" y="4149"/>
                </a:lnTo>
                <a:cubicBezTo>
                  <a:pt x="256" y="4531"/>
                  <a:pt x="415" y="4878"/>
                  <a:pt x="669" y="5127"/>
                </a:cubicBezTo>
                <a:lnTo>
                  <a:pt x="486" y="5309"/>
                </a:lnTo>
                <a:cubicBezTo>
                  <a:pt x="187" y="5017"/>
                  <a:pt x="0" y="4610"/>
                  <a:pt x="0" y="4161"/>
                </a:cubicBezTo>
                <a:lnTo>
                  <a:pt x="0" y="0"/>
                </a:lnTo>
                <a:lnTo>
                  <a:pt x="256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2346029" y="5747599"/>
            <a:ext cx="1913301" cy="274161"/>
          </a:xfrm>
          <a:custGeom>
            <a:rect l="l" t="t" r="r" b="b"/>
            <a:pathLst>
              <a:path w="7145" h="1015">
                <a:moveTo>
                  <a:pt x="6397" y="392"/>
                </a:moveTo>
                <a:lnTo>
                  <a:pt x="6279" y="18"/>
                </a:lnTo>
                <a:lnTo>
                  <a:pt x="7145" y="516"/>
                </a:lnTo>
                <a:lnTo>
                  <a:pt x="6279" y="1015"/>
                </a:lnTo>
                <a:lnTo>
                  <a:pt x="6397" y="640"/>
                </a:lnTo>
                <a:lnTo>
                  <a:pt x="1120" y="640"/>
                </a:lnTo>
                <a:cubicBezTo>
                  <a:pt x="686" y="640"/>
                  <a:pt x="290" y="465"/>
                  <a:pt x="0" y="182"/>
                </a:cubicBezTo>
                <a:lnTo>
                  <a:pt x="183" y="0"/>
                </a:lnTo>
                <a:cubicBezTo>
                  <a:pt x="430" y="242"/>
                  <a:pt x="769" y="392"/>
                  <a:pt x="1140" y="392"/>
                </a:cubicBezTo>
                <a:lnTo>
                  <a:pt x="6397" y="39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1292" y="2749588"/>
            <a:ext cx="2088928" cy="2088928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1978060" y="3564785"/>
            <a:ext cx="482346" cy="478631"/>
          </a:xfrm>
          <a:custGeom>
            <a:rect l="l" t="t" r="r" b="b"/>
            <a:pathLst>
              <a:path w="55" h="55">
                <a:moveTo>
                  <a:pt x="47" y="27"/>
                </a:moveTo>
                <a:cubicBezTo>
                  <a:pt x="47" y="38"/>
                  <a:pt x="38" y="46"/>
                  <a:pt x="28" y="46"/>
                </a:cubicBezTo>
                <a:cubicBezTo>
                  <a:pt x="18" y="46"/>
                  <a:pt x="9" y="38"/>
                  <a:pt x="9" y="27"/>
                </a:cubicBezTo>
                <a:cubicBezTo>
                  <a:pt x="9" y="17"/>
                  <a:pt x="18" y="9"/>
                  <a:pt x="28" y="9"/>
                </a:cubicBezTo>
                <a:cubicBezTo>
                  <a:pt x="31" y="9"/>
                  <a:pt x="35" y="10"/>
                  <a:pt x="38" y="11"/>
                </a:cubicBezTo>
                <a:cubicBezTo>
                  <a:pt x="44" y="5"/>
                  <a:pt x="44" y="5"/>
                  <a:pt x="44" y="5"/>
                </a:cubicBezTo>
                <a:cubicBezTo>
                  <a:pt x="39" y="2"/>
                  <a:pt x="34" y="0"/>
                  <a:pt x="28" y="0"/>
                </a:cubicBezTo>
                <a:cubicBezTo>
                  <a:pt x="13" y="0"/>
                  <a:pt x="0" y="12"/>
                  <a:pt x="0" y="27"/>
                </a:cubicBezTo>
                <a:cubicBezTo>
                  <a:pt x="0" y="43"/>
                  <a:pt x="13" y="55"/>
                  <a:pt x="28" y="55"/>
                </a:cubicBezTo>
                <a:cubicBezTo>
                  <a:pt x="43" y="55"/>
                  <a:pt x="55" y="43"/>
                  <a:pt x="55" y="27"/>
                </a:cubicBezTo>
                <a:cubicBezTo>
                  <a:pt x="55" y="21"/>
                  <a:pt x="53" y="16"/>
                  <a:pt x="50" y="11"/>
                </a:cubicBezTo>
                <a:cubicBezTo>
                  <a:pt x="44" y="18"/>
                  <a:pt x="44" y="18"/>
                  <a:pt x="44" y="18"/>
                </a:cubicBezTo>
                <a:cubicBezTo>
                  <a:pt x="46" y="21"/>
                  <a:pt x="47" y="24"/>
                  <a:pt x="47" y="2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147414" y="3730520"/>
            <a:ext cx="154591" cy="147257"/>
          </a:xfrm>
          <a:custGeom>
            <a:rect l="l" t="t" r="r" b="b"/>
            <a:pathLst>
              <a:path w="18" h="17">
                <a:moveTo>
                  <a:pt x="12" y="0"/>
                </a:moveTo>
                <a:cubicBezTo>
                  <a:pt x="11" y="0"/>
                  <a:pt x="10" y="0"/>
                  <a:pt x="9" y="0"/>
                </a:cubicBezTo>
                <a:cubicBezTo>
                  <a:pt x="4" y="0"/>
                  <a:pt x="0" y="4"/>
                  <a:pt x="0" y="8"/>
                </a:cubicBezTo>
                <a:cubicBezTo>
                  <a:pt x="0" y="13"/>
                  <a:pt x="4" y="17"/>
                  <a:pt x="9" y="17"/>
                </a:cubicBezTo>
                <a:cubicBezTo>
                  <a:pt x="14" y="17"/>
                  <a:pt x="18" y="13"/>
                  <a:pt x="18" y="8"/>
                </a:cubicBezTo>
                <a:cubicBezTo>
                  <a:pt x="18" y="7"/>
                  <a:pt x="17" y="6"/>
                  <a:pt x="17" y="5"/>
                </a:cubicBezTo>
                <a:cubicBezTo>
                  <a:pt x="9" y="9"/>
                  <a:pt x="9" y="9"/>
                  <a:pt x="9" y="9"/>
                </a:cubicBezTo>
                <a:lnTo>
                  <a:pt x="12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1797656" y="3380762"/>
            <a:ext cx="854202" cy="846773"/>
          </a:xfrm>
          <a:custGeom>
            <a:rect l="l" t="t" r="r" b="b"/>
            <a:pathLst>
              <a:path w="98" h="97">
                <a:moveTo>
                  <a:pt x="82" y="22"/>
                </a:moveTo>
                <a:cubicBezTo>
                  <a:pt x="80" y="23"/>
                  <a:pt x="80" y="23"/>
                  <a:pt x="80" y="23"/>
                </a:cubicBezTo>
                <a:cubicBezTo>
                  <a:pt x="86" y="30"/>
                  <a:pt x="89" y="39"/>
                  <a:pt x="89" y="48"/>
                </a:cubicBezTo>
                <a:cubicBezTo>
                  <a:pt x="89" y="71"/>
                  <a:pt x="71" y="88"/>
                  <a:pt x="49" y="88"/>
                </a:cubicBezTo>
                <a:cubicBezTo>
                  <a:pt x="27" y="88"/>
                  <a:pt x="9" y="71"/>
                  <a:pt x="9" y="48"/>
                </a:cubicBezTo>
                <a:cubicBezTo>
                  <a:pt x="9" y="26"/>
                  <a:pt x="27" y="8"/>
                  <a:pt x="49" y="8"/>
                </a:cubicBezTo>
                <a:cubicBezTo>
                  <a:pt x="58" y="8"/>
                  <a:pt x="67" y="12"/>
                  <a:pt x="74" y="17"/>
                </a:cubicBezTo>
                <a:cubicBezTo>
                  <a:pt x="76" y="15"/>
                  <a:pt x="76" y="15"/>
                  <a:pt x="76" y="15"/>
                </a:cubicBezTo>
                <a:cubicBezTo>
                  <a:pt x="76" y="8"/>
                  <a:pt x="76" y="8"/>
                  <a:pt x="76" y="8"/>
                </a:cubicBezTo>
                <a:cubicBezTo>
                  <a:pt x="68" y="3"/>
                  <a:pt x="59" y="0"/>
                  <a:pt x="49" y="0"/>
                </a:cubicBezTo>
                <a:cubicBezTo>
                  <a:pt x="22" y="0"/>
                  <a:pt x="0" y="22"/>
                  <a:pt x="0" y="48"/>
                </a:cubicBezTo>
                <a:cubicBezTo>
                  <a:pt x="0" y="75"/>
                  <a:pt x="22" y="97"/>
                  <a:pt x="49" y="97"/>
                </a:cubicBezTo>
                <a:cubicBezTo>
                  <a:pt x="76" y="97"/>
                  <a:pt x="98" y="75"/>
                  <a:pt x="98" y="48"/>
                </a:cubicBezTo>
                <a:cubicBezTo>
                  <a:pt x="98" y="38"/>
                  <a:pt x="95" y="29"/>
                  <a:pt x="89" y="21"/>
                </a:cubicBezTo>
                <a:lnTo>
                  <a:pt x="82" y="2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2224757" y="3303419"/>
            <a:ext cx="504349" cy="497015"/>
          </a:xfrm>
          <a:custGeom>
            <a:rect l="l" t="t" r="r" b="b"/>
            <a:pathLst>
              <a:path w="137" h="135">
                <a:moveTo>
                  <a:pt x="104" y="30"/>
                </a:moveTo>
                <a:lnTo>
                  <a:pt x="106" y="0"/>
                </a:lnTo>
                <a:lnTo>
                  <a:pt x="87" y="16"/>
                </a:lnTo>
                <a:lnTo>
                  <a:pt x="71" y="35"/>
                </a:lnTo>
                <a:lnTo>
                  <a:pt x="69" y="59"/>
                </a:lnTo>
                <a:lnTo>
                  <a:pt x="40" y="90"/>
                </a:lnTo>
                <a:lnTo>
                  <a:pt x="14" y="116"/>
                </a:lnTo>
                <a:lnTo>
                  <a:pt x="0" y="135"/>
                </a:lnTo>
                <a:lnTo>
                  <a:pt x="19" y="123"/>
                </a:lnTo>
                <a:lnTo>
                  <a:pt x="45" y="97"/>
                </a:lnTo>
                <a:lnTo>
                  <a:pt x="76" y="66"/>
                </a:lnTo>
                <a:lnTo>
                  <a:pt x="102" y="66"/>
                </a:lnTo>
                <a:lnTo>
                  <a:pt x="118" y="47"/>
                </a:lnTo>
                <a:lnTo>
                  <a:pt x="137" y="30"/>
                </a:lnTo>
                <a:lnTo>
                  <a:pt x="104" y="3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全方位营销的核心理念</a:t>
            </a:r>
          </a:p>
        </p:txBody>
      </p:sp>
      <p:sp>
        <p:nvSpPr>
          <p:cNvPr id="34" name="AutoShape 34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以客户为中心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全方位营销的核心是客户，企业需要关注客户需求和体验，提供个性化的解决方案，以满足客户需求。</a:t>
            </a:r>
          </a:p>
        </p:txBody>
      </p:sp>
      <p:sp>
        <p:nvSpPr>
          <p:cNvPr id="38" name="AutoShape 38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市场导向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全方位营销要求企业紧跟市场变化，灵活调整营销策略和产品服务，以满足市场需求。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数据驱动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全方位营销需要依靠数据来驱动决策和优化营销效果，通过数据分析挖掘客户需求和市场趋势，为决策提供科学依据。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全面协同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全方位营销需要企业内外部资源的全面协同，包括市场、销售、服务、品牌等各个方面，以实现更好的客户体验和业务增长。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3630" y="123953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53792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CATALOG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DATE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30017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ANALYSIS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732903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  <p:sp>
        <p:nvSpPr>
          <p:cNvPr id="9" name="TextBox 9"/>
          <p:cNvSpPr txBox="1"/>
          <p:nvPr/>
        </p:nvSpPr>
        <p:spPr>
          <a:xfrm rot="-5400000">
            <a:off x="-1187519" y="3018898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Microsoft Yahei"/>
                <a:ea typeface="Microsoft Yahei"/>
                <a:cs typeface="Microsoft Yahei"/>
              </a:rPr>
              <a:t>RESUME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856967" y="2174031"/>
            <a:ext cx="2113154" cy="14097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6600" b="1">
                <a:solidFill>
                  <a:schemeClr val="accent1"/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881876" y="3345987"/>
            <a:ext cx="5520853" cy="193931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全方位营销的策略与实践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将整体市场划分为具有相似需求和特点的细分市场，以便更好地满足不同客户群体的需求。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市场细分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评估各细分市场的吸引力，选择适合企业战略和资源的目标市场。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目标市场选择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根据目标市场的需求和竞争态势，塑造独特的产品或品牌形象，以区别于竞争对手。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市场定位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市场细分与定位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产品创新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开发具有差异化竞争优势的新产品，满足市场需求的多样化和个性化。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产品组合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根据市场需求和资源条件，合理配置产品线，以提高整体盈利能力。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产品生命周期管理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针对不同生命周期阶段的产品，采取相应的营销策略，以实现最佳的市场表现。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产品策略</a:t>
            </a:r>
          </a:p>
        </p:txBody>
      </p:sp>
      <p:sp>
        <p:nvSpPr>
          <p:cNvPr id="38" name="AutoShape 38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https://d.book118.com/128026075075006042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93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Microsoft Yahei</vt:lpstr>
      <vt:lpstr>PingFang SC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2024-09-21T18:52:33.042</cp:lastPrinted>
  <dcterms:created xsi:type="dcterms:W3CDTF">2024-09-21T10:52:33Z</dcterms:created>
  <dcterms:modified xsi:type="dcterms:W3CDTF">2024-09-21T10:52:35Z</dcterms:modified>
</cp:coreProperties>
</file>